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00" r:id="rId2"/>
    <p:sldId id="411" r:id="rId3"/>
    <p:sldId id="299" r:id="rId4"/>
    <p:sldId id="258" r:id="rId5"/>
    <p:sldId id="260" r:id="rId6"/>
    <p:sldId id="262" r:id="rId7"/>
    <p:sldId id="462" r:id="rId8"/>
    <p:sldId id="351" r:id="rId9"/>
    <p:sldId id="449" r:id="rId10"/>
    <p:sldId id="464" r:id="rId11"/>
    <p:sldId id="382" r:id="rId12"/>
    <p:sldId id="532" r:id="rId13"/>
    <p:sldId id="549" r:id="rId14"/>
    <p:sldId id="550" r:id="rId15"/>
    <p:sldId id="568" r:id="rId16"/>
    <p:sldId id="542" r:id="rId17"/>
    <p:sldId id="569" r:id="rId18"/>
    <p:sldId id="528" r:id="rId19"/>
    <p:sldId id="574" r:id="rId20"/>
    <p:sldId id="533" r:id="rId21"/>
    <p:sldId id="578" r:id="rId22"/>
    <p:sldId id="529" r:id="rId23"/>
    <p:sldId id="530" r:id="rId24"/>
    <p:sldId id="570" r:id="rId25"/>
    <p:sldId id="575" r:id="rId26"/>
    <p:sldId id="579" r:id="rId27"/>
    <p:sldId id="580" r:id="rId28"/>
    <p:sldId id="576" r:id="rId29"/>
    <p:sldId id="577" r:id="rId30"/>
    <p:sldId id="571" r:id="rId31"/>
    <p:sldId id="581" r:id="rId32"/>
    <p:sldId id="582" r:id="rId33"/>
    <p:sldId id="572" r:id="rId34"/>
    <p:sldId id="573" r:id="rId35"/>
    <p:sldId id="535" r:id="rId36"/>
    <p:sldId id="546" r:id="rId37"/>
    <p:sldId id="547" r:id="rId38"/>
    <p:sldId id="538" r:id="rId39"/>
    <p:sldId id="544" r:id="rId40"/>
    <p:sldId id="551" r:id="rId41"/>
    <p:sldId id="552" r:id="rId42"/>
    <p:sldId id="553" r:id="rId43"/>
    <p:sldId id="554" r:id="rId44"/>
    <p:sldId id="555" r:id="rId45"/>
    <p:sldId id="556" r:id="rId46"/>
    <p:sldId id="557" r:id="rId47"/>
    <p:sldId id="558" r:id="rId48"/>
    <p:sldId id="559" r:id="rId49"/>
    <p:sldId id="560" r:id="rId50"/>
    <p:sldId id="561" r:id="rId51"/>
    <p:sldId id="562" r:id="rId52"/>
    <p:sldId id="563" r:id="rId53"/>
    <p:sldId id="564" r:id="rId54"/>
    <p:sldId id="565" r:id="rId55"/>
    <p:sldId id="520" r:id="rId56"/>
    <p:sldId id="423" r:id="rId57"/>
    <p:sldId id="475" r:id="rId58"/>
    <p:sldId id="566" r:id="rId59"/>
    <p:sldId id="422" r:id="rId60"/>
    <p:sldId id="567" r:id="rId61"/>
    <p:sldId id="282" r:id="rId62"/>
    <p:sldId id="283" r:id="rId63"/>
    <p:sldId id="284" r:id="rId64"/>
    <p:sldId id="280" r:id="rId65"/>
    <p:sldId id="308" r:id="rId66"/>
    <p:sldId id="309" r:id="rId67"/>
  </p:sldIdLst>
  <p:sldSz cx="12188825" cy="6858000"/>
  <p:notesSz cx="7315200" cy="9601200"/>
  <p:defaultTextStyle>
    <a:defPPr>
      <a:defRPr lang="en-US"/>
    </a:defPPr>
    <a:lvl1pPr marL="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2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4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27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696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12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54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96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39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04" autoAdjust="0"/>
    <p:restoredTop sz="94660"/>
  </p:normalViewPr>
  <p:slideViewPr>
    <p:cSldViewPr>
      <p:cViewPr>
        <p:scale>
          <a:sx n="75" d="100"/>
          <a:sy n="75" d="100"/>
        </p:scale>
        <p:origin x="-528" y="-25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347D8-9D24-4944-B1C4-C10DA75F5509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A191BD-57E3-4C9A-BCF8-72134FD232C1}">
      <dgm:prSet phldrT="[Text]" custT="1"/>
      <dgm:spPr/>
      <dgm:t>
        <a:bodyPr/>
        <a:lstStyle/>
        <a:p>
          <a:r>
            <a:rPr lang="as-IN" sz="3200" b="1" dirty="0" smtClean="0">
              <a:solidFill>
                <a:srgbClr val="002060"/>
              </a:solidFill>
            </a:rPr>
            <a:t>লেনদেনের উৎস দলিল সম্পর্কে আলোচনা করতে পারবে।</a:t>
          </a:r>
          <a:endParaRPr lang="en-US" sz="3200" b="1" u="none" dirty="0">
            <a:solidFill>
              <a:srgbClr val="002060"/>
            </a:solidFill>
          </a:endParaRPr>
        </a:p>
      </dgm:t>
    </dgm:pt>
    <dgm:pt modelId="{E8BB6674-E317-4692-A018-8AB8056D2015}" type="parTrans" cxnId="{183D94D7-C7CB-4EF3-A506-6F552D54C30F}">
      <dgm:prSet/>
      <dgm:spPr/>
      <dgm:t>
        <a:bodyPr/>
        <a:lstStyle/>
        <a:p>
          <a:endParaRPr lang="en-US"/>
        </a:p>
      </dgm:t>
    </dgm:pt>
    <dgm:pt modelId="{75827863-C58A-469F-9BD7-2B386BAD5254}" type="sibTrans" cxnId="{183D94D7-C7CB-4EF3-A506-6F552D54C30F}">
      <dgm:prSet/>
      <dgm:spPr/>
      <dgm:t>
        <a:bodyPr/>
        <a:lstStyle/>
        <a:p>
          <a:endParaRPr lang="en-US"/>
        </a:p>
      </dgm:t>
    </dgm:pt>
    <dgm:pt modelId="{2AE73A67-3A3D-4AF8-BDC9-6910874D1A3D}">
      <dgm:prSet phldrT="[Text]" custT="1"/>
      <dgm:spPr/>
      <dgm:t>
        <a:bodyPr/>
        <a:lstStyle/>
        <a:p>
          <a:r>
            <a:rPr lang="as-IN" sz="3200" b="1" dirty="0" smtClean="0">
              <a:solidFill>
                <a:srgbClr val="002060"/>
              </a:solidFill>
            </a:rPr>
            <a:t>ব্যবসায়িক লেনদেনের দলিলপত্র প্রস্তুত করতে পারবে।</a:t>
          </a:r>
          <a:endParaRPr lang="en-US" sz="3200" b="1" u="none" dirty="0">
            <a:solidFill>
              <a:srgbClr val="7030A0"/>
            </a:solidFill>
          </a:endParaRPr>
        </a:p>
      </dgm:t>
    </dgm:pt>
    <dgm:pt modelId="{9F0C0273-98CC-4E17-8A66-99999C43D8AB}" type="parTrans" cxnId="{D18EF652-6159-4D14-BD83-ABBF4AB062E9}">
      <dgm:prSet/>
      <dgm:spPr/>
      <dgm:t>
        <a:bodyPr/>
        <a:lstStyle/>
        <a:p>
          <a:endParaRPr lang="en-US"/>
        </a:p>
      </dgm:t>
    </dgm:pt>
    <dgm:pt modelId="{5353BC97-5D80-45EF-B787-017D52FA7E44}" type="sibTrans" cxnId="{D18EF652-6159-4D14-BD83-ABBF4AB062E9}">
      <dgm:prSet/>
      <dgm:spPr/>
      <dgm:t>
        <a:bodyPr/>
        <a:lstStyle/>
        <a:p>
          <a:endParaRPr lang="en-US"/>
        </a:p>
      </dgm:t>
    </dgm:pt>
    <dgm:pt modelId="{2E2EBD80-B267-431A-97B8-E7F0235897B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as-IN" sz="2800" b="1" dirty="0" smtClean="0">
              <a:solidFill>
                <a:srgbClr val="002060"/>
              </a:solidFill>
            </a:rPr>
            <a:t>হিসাব সমীকরণ বিশ্লেষণ করতে পারবে।</a:t>
          </a:r>
          <a:endParaRPr lang="en-US" sz="2800" b="1" u="none" dirty="0">
            <a:solidFill>
              <a:srgbClr val="002060"/>
            </a:solidFill>
            <a:latin typeface="Vrinda" pitchFamily="2" charset="0"/>
            <a:cs typeface="Vrinda" pitchFamily="2" charset="0"/>
          </a:endParaRPr>
        </a:p>
      </dgm:t>
    </dgm:pt>
    <dgm:pt modelId="{D59CCD9F-6558-482F-BA20-531813B586A4}" type="parTrans" cxnId="{3213517B-9872-4CFA-A562-F81E8BCA4824}">
      <dgm:prSet/>
      <dgm:spPr/>
      <dgm:t>
        <a:bodyPr/>
        <a:lstStyle/>
        <a:p>
          <a:endParaRPr lang="en-US"/>
        </a:p>
      </dgm:t>
    </dgm:pt>
    <dgm:pt modelId="{D0CDEFC2-1508-43C7-9382-6AE3CA4B8BCB}" type="sibTrans" cxnId="{3213517B-9872-4CFA-A562-F81E8BCA4824}">
      <dgm:prSet/>
      <dgm:spPr/>
      <dgm:t>
        <a:bodyPr/>
        <a:lstStyle/>
        <a:p>
          <a:endParaRPr lang="en-US"/>
        </a:p>
      </dgm:t>
    </dgm:pt>
    <dgm:pt modelId="{3FA82910-EBD3-4BC0-A17D-97D7EA2EF24C}" type="pres">
      <dgm:prSet presAssocID="{3FA347D8-9D24-4944-B1C4-C10DA75F55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36AFD2-11DE-45B9-AD6A-839FF51BB114}" type="pres">
      <dgm:prSet presAssocID="{91A191BD-57E3-4C9A-BCF8-72134FD232C1}" presName="node" presStyleLbl="node1" presStyleIdx="0" presStyleCnt="3" custLinFactNeighborX="-2906" custLinFactNeighborY="-1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3D6C1-505F-410F-A654-9896C7E505F7}" type="pres">
      <dgm:prSet presAssocID="{75827863-C58A-469F-9BD7-2B386BAD5254}" presName="sibTrans" presStyleCnt="0"/>
      <dgm:spPr/>
      <dgm:t>
        <a:bodyPr/>
        <a:lstStyle/>
        <a:p>
          <a:endParaRPr lang="en-US"/>
        </a:p>
      </dgm:t>
    </dgm:pt>
    <dgm:pt modelId="{BD0E8127-0DD0-4354-8AE9-A9C456AC98C1}" type="pres">
      <dgm:prSet presAssocID="{2AE73A67-3A3D-4AF8-BDC9-6910874D1A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18A15-9C58-4223-9839-36B5F5CC1CF0}" type="pres">
      <dgm:prSet presAssocID="{5353BC97-5D80-45EF-B787-017D52FA7E44}" presName="sibTrans" presStyleCnt="0"/>
      <dgm:spPr/>
    </dgm:pt>
    <dgm:pt modelId="{231D1655-5965-48C0-A93E-B26E84AD437E}" type="pres">
      <dgm:prSet presAssocID="{2E2EBD80-B267-431A-97B8-E7F0235897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13517B-9872-4CFA-A562-F81E8BCA4824}" srcId="{3FA347D8-9D24-4944-B1C4-C10DA75F5509}" destId="{2E2EBD80-B267-431A-97B8-E7F0235897B5}" srcOrd="2" destOrd="0" parTransId="{D59CCD9F-6558-482F-BA20-531813B586A4}" sibTransId="{D0CDEFC2-1508-43C7-9382-6AE3CA4B8BCB}"/>
    <dgm:cxn modelId="{BEC21A12-295C-4121-B7DC-9CFB7C67363E}" type="presOf" srcId="{2E2EBD80-B267-431A-97B8-E7F0235897B5}" destId="{231D1655-5965-48C0-A93E-B26E84AD437E}" srcOrd="0" destOrd="0" presId="urn:microsoft.com/office/officeart/2005/8/layout/hList6"/>
    <dgm:cxn modelId="{B657CFF4-431A-4041-BBE8-32C635CC81FC}" type="presOf" srcId="{2AE73A67-3A3D-4AF8-BDC9-6910874D1A3D}" destId="{BD0E8127-0DD0-4354-8AE9-A9C456AC98C1}" srcOrd="0" destOrd="0" presId="urn:microsoft.com/office/officeart/2005/8/layout/hList6"/>
    <dgm:cxn modelId="{1E343968-F264-4915-92C6-96576415A792}" type="presOf" srcId="{3FA347D8-9D24-4944-B1C4-C10DA75F5509}" destId="{3FA82910-EBD3-4BC0-A17D-97D7EA2EF24C}" srcOrd="0" destOrd="0" presId="urn:microsoft.com/office/officeart/2005/8/layout/hList6"/>
    <dgm:cxn modelId="{D18EF652-6159-4D14-BD83-ABBF4AB062E9}" srcId="{3FA347D8-9D24-4944-B1C4-C10DA75F5509}" destId="{2AE73A67-3A3D-4AF8-BDC9-6910874D1A3D}" srcOrd="1" destOrd="0" parTransId="{9F0C0273-98CC-4E17-8A66-99999C43D8AB}" sibTransId="{5353BC97-5D80-45EF-B787-017D52FA7E44}"/>
    <dgm:cxn modelId="{183D94D7-C7CB-4EF3-A506-6F552D54C30F}" srcId="{3FA347D8-9D24-4944-B1C4-C10DA75F5509}" destId="{91A191BD-57E3-4C9A-BCF8-72134FD232C1}" srcOrd="0" destOrd="0" parTransId="{E8BB6674-E317-4692-A018-8AB8056D2015}" sibTransId="{75827863-C58A-469F-9BD7-2B386BAD5254}"/>
    <dgm:cxn modelId="{D18FA500-B779-4F76-82A3-3D9BD0A4D128}" type="presOf" srcId="{91A191BD-57E3-4C9A-BCF8-72134FD232C1}" destId="{4936AFD2-11DE-45B9-AD6A-839FF51BB114}" srcOrd="0" destOrd="0" presId="urn:microsoft.com/office/officeart/2005/8/layout/hList6"/>
    <dgm:cxn modelId="{7BE9B723-479A-4C56-A379-BDAC1BE16175}" type="presParOf" srcId="{3FA82910-EBD3-4BC0-A17D-97D7EA2EF24C}" destId="{4936AFD2-11DE-45B9-AD6A-839FF51BB114}" srcOrd="0" destOrd="0" presId="urn:microsoft.com/office/officeart/2005/8/layout/hList6"/>
    <dgm:cxn modelId="{AFAE993C-FBE7-41E8-83D8-D854DE3563E2}" type="presParOf" srcId="{3FA82910-EBD3-4BC0-A17D-97D7EA2EF24C}" destId="{B103D6C1-505F-410F-A654-9896C7E505F7}" srcOrd="1" destOrd="0" presId="urn:microsoft.com/office/officeart/2005/8/layout/hList6"/>
    <dgm:cxn modelId="{9029A3B6-4119-45C5-9D7E-8EA5DFAD7109}" type="presParOf" srcId="{3FA82910-EBD3-4BC0-A17D-97D7EA2EF24C}" destId="{BD0E8127-0DD0-4354-8AE9-A9C456AC98C1}" srcOrd="2" destOrd="0" presId="urn:microsoft.com/office/officeart/2005/8/layout/hList6"/>
    <dgm:cxn modelId="{8AB1B15E-2B49-4D44-A6DC-EB70B14EA051}" type="presParOf" srcId="{3FA82910-EBD3-4BC0-A17D-97D7EA2EF24C}" destId="{5D518A15-9C58-4223-9839-36B5F5CC1CF0}" srcOrd="3" destOrd="0" presId="urn:microsoft.com/office/officeart/2005/8/layout/hList6"/>
    <dgm:cxn modelId="{3EDC1498-5B27-4315-80C5-00B8298C13F2}" type="presParOf" srcId="{3FA82910-EBD3-4BC0-A17D-97D7EA2EF24C}" destId="{231D1655-5965-48C0-A93E-B26E84AD437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500D4E-F8FE-40AB-AE0D-ECFE1AE676CB}" type="doc">
      <dgm:prSet loTypeId="urn:microsoft.com/office/officeart/2005/8/layout/radial5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313339-29A3-4187-B2C3-258A3295214B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as-IN" b="1" dirty="0" smtClean="0"/>
            <a:t>কোন ঘটনা লেনদেন হতে হলে প্রয়োজন হবে ৫টি শর্ত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BE38ED-51A8-4071-B75A-9EBA55BC7E78}" type="parTrans" cxnId="{2A32455F-EC1F-4AE0-8B9B-575F371A0DA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CC630D-1E4B-4AED-8A1A-D81A43C358A7}" type="sibTrans" cxnId="{2A32455F-EC1F-4AE0-8B9B-575F371A0DA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3EF314-FD56-4AC6-A009-3E9AE1CFDF4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অর্থের অঙ্কে পরিমাপ যোগ্য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DEDB0E-5BBE-46BF-9E0D-1C9A2F48776C}" type="parTrans" cxnId="{457D597E-EC66-4D26-BB43-3DC5C09F0ACF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CCC310-3F40-4FDC-A56A-0ADCD180AED6}" type="sibTrans" cxnId="{457D597E-EC66-4D26-BB43-3DC5C09F0AC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3A929D-6805-43BD-BD78-50A5E5B5E52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অবস্থার</a:t>
          </a:r>
          <a:r>
            <a: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26F8FA-6C07-4B4A-B487-69A426088EF1}" type="parTrans" cxnId="{59955344-7611-43CC-854A-1FD3B993FC2F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1AFBD0-2EB8-4456-9744-C6B3EE8D735D}" type="sibTrans" cxnId="{59955344-7611-43CC-854A-1FD3B993FC2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FDC08B-E1E6-46ED-9A0B-EA79025E659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b="1" dirty="0">
              <a:latin typeface="NikoshBAN" panose="02000000000000000000" pitchFamily="2" charset="0"/>
              <a:cs typeface="NikoshBAN" panose="02000000000000000000" pitchFamily="2" charset="0"/>
            </a:rPr>
            <a:t>দ্বৈত স্বত্তা</a:t>
          </a:r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00C066-AC76-48D3-A5C0-0A7B1B29E2A2}" type="parTrans" cxnId="{F7E67CB7-CE41-40A1-831D-F0619363F480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427423-5295-45BC-A347-EEA5E7ED844C}" type="sibTrans" cxnId="{F7E67CB7-CE41-40A1-831D-F0619363F48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B9CD04-A40E-4CED-8814-8732CE250B3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স্বয়ংসম্পূর্ন ও স্বতন্ত্র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CB495D-BE6E-4A58-BA07-A9A9B0A287DF}" type="parTrans" cxnId="{1BF94B75-DDFA-45B6-81B8-323C1DE75DAD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8DB8AC-37A2-44FE-A4AE-97C9DAA03295}" type="sibTrans" cxnId="{1BF94B75-DDFA-45B6-81B8-323C1DE75DA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EC1FDD-EBA9-4718-92AE-1EC49A8D79F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s-IN" b="1" dirty="0" smtClean="0">
              <a:solidFill>
                <a:srgbClr val="002060"/>
              </a:solidFill>
              <a:latin typeface="NikoshBAN" panose="02000000000000000000" pitchFamily="2" charset="0"/>
            </a:rPr>
            <a:t>দৃশ্যমানতা</a:t>
          </a:r>
          <a:endParaRPr lang="en-US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AB29D9-CB24-46FE-B16C-69E8CBBB6414}" type="parTrans" cxnId="{FC24D14A-0D47-4A9E-A407-85DBE97CA254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C83B94A-5EC5-48E2-9E74-8BD45C090A3B}" type="sibTrans" cxnId="{FC24D14A-0D47-4A9E-A407-85DBE97CA254}">
      <dgm:prSet/>
      <dgm:spPr/>
      <dgm:t>
        <a:bodyPr/>
        <a:lstStyle/>
        <a:p>
          <a:endParaRPr lang="en-US"/>
        </a:p>
      </dgm:t>
    </dgm:pt>
    <dgm:pt modelId="{6DA3F6D2-B985-46FB-8E85-9BDF0A4E64D3}" type="pres">
      <dgm:prSet presAssocID="{55500D4E-F8FE-40AB-AE0D-ECFE1AE676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009DE3-1CED-434F-BEB6-99D660CA2C89}" type="pres">
      <dgm:prSet presAssocID="{09313339-29A3-4187-B2C3-258A3295214B}" presName="centerShape" presStyleLbl="node0" presStyleIdx="0" presStyleCnt="1"/>
      <dgm:spPr/>
      <dgm:t>
        <a:bodyPr/>
        <a:lstStyle/>
        <a:p>
          <a:endParaRPr lang="en-US"/>
        </a:p>
      </dgm:t>
    </dgm:pt>
    <dgm:pt modelId="{96B5F5DC-2C41-4080-BCB3-C4DAABBA207E}" type="pres">
      <dgm:prSet presAssocID="{08DEDB0E-5BBE-46BF-9E0D-1C9A2F48776C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15E944B-7461-48E4-92ED-F2D4A4F99FC5}" type="pres">
      <dgm:prSet presAssocID="{08DEDB0E-5BBE-46BF-9E0D-1C9A2F48776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056A5AA-DBE7-46FE-A5E7-B22BEE17567D}" type="pres">
      <dgm:prSet presAssocID="{443EF314-FD56-4AC6-A009-3E9AE1CFDF4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0D184-D3AE-479F-B785-67D94E0E2425}" type="pres">
      <dgm:prSet presAssocID="{E926F8FA-6C07-4B4A-B487-69A426088EF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4B9CEE7C-20FA-4559-AF77-4EE8EB9D251F}" type="pres">
      <dgm:prSet presAssocID="{E926F8FA-6C07-4B4A-B487-69A426088EF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223D7A8-E644-4EE3-9D18-6F0DB19B4038}" type="pres">
      <dgm:prSet presAssocID="{D53A929D-6805-43BD-BD78-50A5E5B5E5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9F17C-76CE-4992-8DDC-C55BCE2BF61C}" type="pres">
      <dgm:prSet presAssocID="{AF00C066-AC76-48D3-A5C0-0A7B1B29E2A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354D7D8-6035-403E-8F0B-87D06FA3E9B5}" type="pres">
      <dgm:prSet presAssocID="{AF00C066-AC76-48D3-A5C0-0A7B1B29E2A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800E023-B63B-4ED8-ABCB-67427FA31B1E}" type="pres">
      <dgm:prSet presAssocID="{44FDC08B-E1E6-46ED-9A0B-EA79025E65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656D6-ACCB-4737-BDF2-AEBD451CA290}" type="pres">
      <dgm:prSet presAssocID="{F1CB495D-BE6E-4A58-BA07-A9A9B0A287D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F8663AA3-D2D8-4E74-A7FE-CF90DF1AD0D9}" type="pres">
      <dgm:prSet presAssocID="{F1CB495D-BE6E-4A58-BA07-A9A9B0A287D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023C81A-2DF6-4464-9760-0A13F5139516}" type="pres">
      <dgm:prSet presAssocID="{5BB9CD04-A40E-4CED-8814-8732CE250B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E2484-699A-422F-9615-569F18AE7440}" type="pres">
      <dgm:prSet presAssocID="{9BAB29D9-CB24-46FE-B16C-69E8CBBB6414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8F44749-6718-41A9-BB15-B22D0A3EB2F0}" type="pres">
      <dgm:prSet presAssocID="{9BAB29D9-CB24-46FE-B16C-69E8CBBB641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6FD0959-4E60-47AF-814E-4CDECE02CBF1}" type="pres">
      <dgm:prSet presAssocID="{A8EC1FDD-EBA9-4718-92AE-1EC49A8D79F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94B75-DDFA-45B6-81B8-323C1DE75DAD}" srcId="{09313339-29A3-4187-B2C3-258A3295214B}" destId="{5BB9CD04-A40E-4CED-8814-8732CE250B3E}" srcOrd="3" destOrd="0" parTransId="{F1CB495D-BE6E-4A58-BA07-A9A9B0A287DF}" sibTransId="{1C8DB8AC-37A2-44FE-A4AE-97C9DAA03295}"/>
    <dgm:cxn modelId="{15FFBA15-0936-4EC9-85B9-9301198429A9}" type="presOf" srcId="{AF00C066-AC76-48D3-A5C0-0A7B1B29E2A2}" destId="{06E9F17C-76CE-4992-8DDC-C55BCE2BF61C}" srcOrd="0" destOrd="0" presId="urn:microsoft.com/office/officeart/2005/8/layout/radial5#1"/>
    <dgm:cxn modelId="{59955344-7611-43CC-854A-1FD3B993FC2F}" srcId="{09313339-29A3-4187-B2C3-258A3295214B}" destId="{D53A929D-6805-43BD-BD78-50A5E5B5E52F}" srcOrd="1" destOrd="0" parTransId="{E926F8FA-6C07-4B4A-B487-69A426088EF1}" sibTransId="{7F1AFBD0-2EB8-4456-9744-C6B3EE8D735D}"/>
    <dgm:cxn modelId="{D4F016BC-B6D9-4A42-97E5-FA77ADF3753D}" type="presOf" srcId="{09313339-29A3-4187-B2C3-258A3295214B}" destId="{62009DE3-1CED-434F-BEB6-99D660CA2C89}" srcOrd="0" destOrd="0" presId="urn:microsoft.com/office/officeart/2005/8/layout/radial5#1"/>
    <dgm:cxn modelId="{F7E67CB7-CE41-40A1-831D-F0619363F480}" srcId="{09313339-29A3-4187-B2C3-258A3295214B}" destId="{44FDC08B-E1E6-46ED-9A0B-EA79025E6597}" srcOrd="2" destOrd="0" parTransId="{AF00C066-AC76-48D3-A5C0-0A7B1B29E2A2}" sibTransId="{2E427423-5295-45BC-A347-EEA5E7ED844C}"/>
    <dgm:cxn modelId="{88C164C9-B35E-4E79-AA5A-EC3B45EADBA6}" type="presOf" srcId="{443EF314-FD56-4AC6-A009-3E9AE1CFDF4C}" destId="{7056A5AA-DBE7-46FE-A5E7-B22BEE17567D}" srcOrd="0" destOrd="0" presId="urn:microsoft.com/office/officeart/2005/8/layout/radial5#1"/>
    <dgm:cxn modelId="{0005F891-4D02-4F5F-8C02-137C6CDC2A42}" type="presOf" srcId="{9BAB29D9-CB24-46FE-B16C-69E8CBBB6414}" destId="{F14E2484-699A-422F-9615-569F18AE7440}" srcOrd="0" destOrd="0" presId="urn:microsoft.com/office/officeart/2005/8/layout/radial5#1"/>
    <dgm:cxn modelId="{BB10A3BC-17BD-4D3E-911A-6A507C5346CF}" type="presOf" srcId="{08DEDB0E-5BBE-46BF-9E0D-1C9A2F48776C}" destId="{115E944B-7461-48E4-92ED-F2D4A4F99FC5}" srcOrd="1" destOrd="0" presId="urn:microsoft.com/office/officeart/2005/8/layout/radial5#1"/>
    <dgm:cxn modelId="{74092038-FEE3-487C-B3D0-B1CEA7864429}" type="presOf" srcId="{08DEDB0E-5BBE-46BF-9E0D-1C9A2F48776C}" destId="{96B5F5DC-2C41-4080-BCB3-C4DAABBA207E}" srcOrd="0" destOrd="0" presId="urn:microsoft.com/office/officeart/2005/8/layout/radial5#1"/>
    <dgm:cxn modelId="{9E0BCC31-9B28-45A7-B43A-061CBE73034A}" type="presOf" srcId="{D53A929D-6805-43BD-BD78-50A5E5B5E52F}" destId="{F223D7A8-E644-4EE3-9D18-6F0DB19B4038}" srcOrd="0" destOrd="0" presId="urn:microsoft.com/office/officeart/2005/8/layout/radial5#1"/>
    <dgm:cxn modelId="{2A32455F-EC1F-4AE0-8B9B-575F371A0DAC}" srcId="{55500D4E-F8FE-40AB-AE0D-ECFE1AE676CB}" destId="{09313339-29A3-4187-B2C3-258A3295214B}" srcOrd="0" destOrd="0" parTransId="{5DBE38ED-51A8-4071-B75A-9EBA55BC7E78}" sibTransId="{B5CC630D-1E4B-4AED-8A1A-D81A43C358A7}"/>
    <dgm:cxn modelId="{0C6249F6-EE8A-4A72-9BCD-F69A90EF897D}" type="presOf" srcId="{F1CB495D-BE6E-4A58-BA07-A9A9B0A287DF}" destId="{F8663AA3-D2D8-4E74-A7FE-CF90DF1AD0D9}" srcOrd="1" destOrd="0" presId="urn:microsoft.com/office/officeart/2005/8/layout/radial5#1"/>
    <dgm:cxn modelId="{4F19C56E-E074-4A27-940D-6365F26EC10E}" type="presOf" srcId="{AF00C066-AC76-48D3-A5C0-0A7B1B29E2A2}" destId="{D354D7D8-6035-403E-8F0B-87D06FA3E9B5}" srcOrd="1" destOrd="0" presId="urn:microsoft.com/office/officeart/2005/8/layout/radial5#1"/>
    <dgm:cxn modelId="{ABD386B9-FE3F-4E84-B948-505C747490AA}" type="presOf" srcId="{E926F8FA-6C07-4B4A-B487-69A426088EF1}" destId="{4B9CEE7C-20FA-4559-AF77-4EE8EB9D251F}" srcOrd="1" destOrd="0" presId="urn:microsoft.com/office/officeart/2005/8/layout/radial5#1"/>
    <dgm:cxn modelId="{457D597E-EC66-4D26-BB43-3DC5C09F0ACF}" srcId="{09313339-29A3-4187-B2C3-258A3295214B}" destId="{443EF314-FD56-4AC6-A009-3E9AE1CFDF4C}" srcOrd="0" destOrd="0" parTransId="{08DEDB0E-5BBE-46BF-9E0D-1C9A2F48776C}" sibTransId="{27CCC310-3F40-4FDC-A56A-0ADCD180AED6}"/>
    <dgm:cxn modelId="{1B5AF0F6-DCB0-434F-9A2A-EC8E3B70256A}" type="presOf" srcId="{E926F8FA-6C07-4B4A-B487-69A426088EF1}" destId="{49D0D184-D3AE-479F-B785-67D94E0E2425}" srcOrd="0" destOrd="0" presId="urn:microsoft.com/office/officeart/2005/8/layout/radial5#1"/>
    <dgm:cxn modelId="{2B88A4FC-849C-4804-B8E0-927C46CAF922}" type="presOf" srcId="{5BB9CD04-A40E-4CED-8814-8732CE250B3E}" destId="{E023C81A-2DF6-4464-9760-0A13F5139516}" srcOrd="0" destOrd="0" presId="urn:microsoft.com/office/officeart/2005/8/layout/radial5#1"/>
    <dgm:cxn modelId="{ECB38A37-882B-408F-9B6B-97544F77A657}" type="presOf" srcId="{9BAB29D9-CB24-46FE-B16C-69E8CBBB6414}" destId="{08F44749-6718-41A9-BB15-B22D0A3EB2F0}" srcOrd="1" destOrd="0" presId="urn:microsoft.com/office/officeart/2005/8/layout/radial5#1"/>
    <dgm:cxn modelId="{CD60098A-C926-4DBF-A705-00F5669541CA}" type="presOf" srcId="{A8EC1FDD-EBA9-4718-92AE-1EC49A8D79FB}" destId="{56FD0959-4E60-47AF-814E-4CDECE02CBF1}" srcOrd="0" destOrd="0" presId="urn:microsoft.com/office/officeart/2005/8/layout/radial5#1"/>
    <dgm:cxn modelId="{182AAFD6-B4FD-4B6B-AB19-6B65E1DC3767}" type="presOf" srcId="{55500D4E-F8FE-40AB-AE0D-ECFE1AE676CB}" destId="{6DA3F6D2-B985-46FB-8E85-9BDF0A4E64D3}" srcOrd="0" destOrd="0" presId="urn:microsoft.com/office/officeart/2005/8/layout/radial5#1"/>
    <dgm:cxn modelId="{E6D76A9E-E56F-4BD2-AA36-9213A05904EA}" type="presOf" srcId="{F1CB495D-BE6E-4A58-BA07-A9A9B0A287DF}" destId="{44A656D6-ACCB-4737-BDF2-AEBD451CA290}" srcOrd="0" destOrd="0" presId="urn:microsoft.com/office/officeart/2005/8/layout/radial5#1"/>
    <dgm:cxn modelId="{FC24D14A-0D47-4A9E-A407-85DBE97CA254}" srcId="{09313339-29A3-4187-B2C3-258A3295214B}" destId="{A8EC1FDD-EBA9-4718-92AE-1EC49A8D79FB}" srcOrd="4" destOrd="0" parTransId="{9BAB29D9-CB24-46FE-B16C-69E8CBBB6414}" sibTransId="{0C83B94A-5EC5-48E2-9E74-8BD45C090A3B}"/>
    <dgm:cxn modelId="{D838B8FF-E764-4B4D-9FE4-8D0ED106DDF6}" type="presOf" srcId="{44FDC08B-E1E6-46ED-9A0B-EA79025E6597}" destId="{4800E023-B63B-4ED8-ABCB-67427FA31B1E}" srcOrd="0" destOrd="0" presId="urn:microsoft.com/office/officeart/2005/8/layout/radial5#1"/>
    <dgm:cxn modelId="{F5CFBFDA-291C-4366-83F6-7496C3392A3C}" type="presParOf" srcId="{6DA3F6D2-B985-46FB-8E85-9BDF0A4E64D3}" destId="{62009DE3-1CED-434F-BEB6-99D660CA2C89}" srcOrd="0" destOrd="0" presId="urn:microsoft.com/office/officeart/2005/8/layout/radial5#1"/>
    <dgm:cxn modelId="{551B992B-AF40-411F-A797-A88AF969A572}" type="presParOf" srcId="{6DA3F6D2-B985-46FB-8E85-9BDF0A4E64D3}" destId="{96B5F5DC-2C41-4080-BCB3-C4DAABBA207E}" srcOrd="1" destOrd="0" presId="urn:microsoft.com/office/officeart/2005/8/layout/radial5#1"/>
    <dgm:cxn modelId="{8362C014-6BE3-474E-A1D5-F99C8FD18099}" type="presParOf" srcId="{96B5F5DC-2C41-4080-BCB3-C4DAABBA207E}" destId="{115E944B-7461-48E4-92ED-F2D4A4F99FC5}" srcOrd="0" destOrd="0" presId="urn:microsoft.com/office/officeart/2005/8/layout/radial5#1"/>
    <dgm:cxn modelId="{86309C56-F55D-45C2-98F5-EC3EFD23D8D1}" type="presParOf" srcId="{6DA3F6D2-B985-46FB-8E85-9BDF0A4E64D3}" destId="{7056A5AA-DBE7-46FE-A5E7-B22BEE17567D}" srcOrd="2" destOrd="0" presId="urn:microsoft.com/office/officeart/2005/8/layout/radial5#1"/>
    <dgm:cxn modelId="{5D8DE4DA-1D7E-4F37-93A4-9C4F5053B960}" type="presParOf" srcId="{6DA3F6D2-B985-46FB-8E85-9BDF0A4E64D3}" destId="{49D0D184-D3AE-479F-B785-67D94E0E2425}" srcOrd="3" destOrd="0" presId="urn:microsoft.com/office/officeart/2005/8/layout/radial5#1"/>
    <dgm:cxn modelId="{DED37467-2C4C-4EA2-8874-57520CA76A55}" type="presParOf" srcId="{49D0D184-D3AE-479F-B785-67D94E0E2425}" destId="{4B9CEE7C-20FA-4559-AF77-4EE8EB9D251F}" srcOrd="0" destOrd="0" presId="urn:microsoft.com/office/officeart/2005/8/layout/radial5#1"/>
    <dgm:cxn modelId="{A24EF288-76B4-46CA-8EE7-412B199EDCA9}" type="presParOf" srcId="{6DA3F6D2-B985-46FB-8E85-9BDF0A4E64D3}" destId="{F223D7A8-E644-4EE3-9D18-6F0DB19B4038}" srcOrd="4" destOrd="0" presId="urn:microsoft.com/office/officeart/2005/8/layout/radial5#1"/>
    <dgm:cxn modelId="{9FD1D2DF-E33C-4D55-BD3E-05954508F26C}" type="presParOf" srcId="{6DA3F6D2-B985-46FB-8E85-9BDF0A4E64D3}" destId="{06E9F17C-76CE-4992-8DDC-C55BCE2BF61C}" srcOrd="5" destOrd="0" presId="urn:microsoft.com/office/officeart/2005/8/layout/radial5#1"/>
    <dgm:cxn modelId="{7BDEC10A-37FA-47D8-B5BC-7C0B4E7B12D7}" type="presParOf" srcId="{06E9F17C-76CE-4992-8DDC-C55BCE2BF61C}" destId="{D354D7D8-6035-403E-8F0B-87D06FA3E9B5}" srcOrd="0" destOrd="0" presId="urn:microsoft.com/office/officeart/2005/8/layout/radial5#1"/>
    <dgm:cxn modelId="{4AB8B3BA-8072-4CC4-84BF-1794F4A585BA}" type="presParOf" srcId="{6DA3F6D2-B985-46FB-8E85-9BDF0A4E64D3}" destId="{4800E023-B63B-4ED8-ABCB-67427FA31B1E}" srcOrd="6" destOrd="0" presId="urn:microsoft.com/office/officeart/2005/8/layout/radial5#1"/>
    <dgm:cxn modelId="{7990AB63-F4AB-4E24-B65C-7AC365778264}" type="presParOf" srcId="{6DA3F6D2-B985-46FB-8E85-9BDF0A4E64D3}" destId="{44A656D6-ACCB-4737-BDF2-AEBD451CA290}" srcOrd="7" destOrd="0" presId="urn:microsoft.com/office/officeart/2005/8/layout/radial5#1"/>
    <dgm:cxn modelId="{8BB70377-AC22-4922-8C02-9DFB69C8A1B9}" type="presParOf" srcId="{44A656D6-ACCB-4737-BDF2-AEBD451CA290}" destId="{F8663AA3-D2D8-4E74-A7FE-CF90DF1AD0D9}" srcOrd="0" destOrd="0" presId="urn:microsoft.com/office/officeart/2005/8/layout/radial5#1"/>
    <dgm:cxn modelId="{55E3F6F0-AEF7-4EED-8525-8FB436AF5B80}" type="presParOf" srcId="{6DA3F6D2-B985-46FB-8E85-9BDF0A4E64D3}" destId="{E023C81A-2DF6-4464-9760-0A13F5139516}" srcOrd="8" destOrd="0" presId="urn:microsoft.com/office/officeart/2005/8/layout/radial5#1"/>
    <dgm:cxn modelId="{D13322CE-056C-40D1-BDE9-FC8F5B4AD667}" type="presParOf" srcId="{6DA3F6D2-B985-46FB-8E85-9BDF0A4E64D3}" destId="{F14E2484-699A-422F-9615-569F18AE7440}" srcOrd="9" destOrd="0" presId="urn:microsoft.com/office/officeart/2005/8/layout/radial5#1"/>
    <dgm:cxn modelId="{38727B5B-1336-4002-8160-215ED675B5B1}" type="presParOf" srcId="{F14E2484-699A-422F-9615-569F18AE7440}" destId="{08F44749-6718-41A9-BB15-B22D0A3EB2F0}" srcOrd="0" destOrd="0" presId="urn:microsoft.com/office/officeart/2005/8/layout/radial5#1"/>
    <dgm:cxn modelId="{0E8A9114-7730-4B36-8698-D443E4037A7F}" type="presParOf" srcId="{6DA3F6D2-B985-46FB-8E85-9BDF0A4E64D3}" destId="{56FD0959-4E60-47AF-814E-4CDECE02CBF1}" srcOrd="10" destOrd="0" presId="urn:microsoft.com/office/officeart/2005/8/layout/radial5#1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36AFD2-11DE-45B9-AD6A-839FF51BB114}">
      <dsp:nvSpPr>
        <dsp:cNvPr id="0" name=""/>
        <dsp:cNvSpPr/>
      </dsp:nvSpPr>
      <dsp:spPr>
        <a:xfrm rot="16200000">
          <a:off x="-1023993" y="1023993"/>
          <a:ext cx="4648200" cy="260021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b="1" kern="1200" dirty="0" smtClean="0">
              <a:solidFill>
                <a:srgbClr val="002060"/>
              </a:solidFill>
            </a:rPr>
            <a:t>রেওয়ামিলের ধারণা লাভ করতে পারবে।</a:t>
          </a:r>
          <a:endParaRPr lang="en-US" sz="3200" b="1" u="none" kern="1200" dirty="0">
            <a:solidFill>
              <a:srgbClr val="002060"/>
            </a:solidFill>
          </a:endParaRPr>
        </a:p>
      </dsp:txBody>
      <dsp:txXfrm rot="16200000">
        <a:off x="-1023993" y="1023993"/>
        <a:ext cx="4648200" cy="2600213"/>
      </dsp:txXfrm>
    </dsp:sp>
    <dsp:sp modelId="{BD0E8127-0DD0-4354-8AE9-A9C456AC98C1}">
      <dsp:nvSpPr>
        <dsp:cNvPr id="0" name=""/>
        <dsp:cNvSpPr/>
      </dsp:nvSpPr>
      <dsp:spPr>
        <a:xfrm rot="16200000">
          <a:off x="1773886" y="1023993"/>
          <a:ext cx="4648200" cy="2600213"/>
        </a:xfrm>
        <a:prstGeom prst="flowChartManualOperati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smtClean="0">
              <a:solidFill>
                <a:srgbClr val="002060"/>
              </a:solidFill>
            </a:rPr>
            <a:t>রেওয়ামিলের উদ্দেশ্যসমুহ বর্ণনা  করতে পারবে।</a:t>
          </a:r>
          <a:endParaRPr lang="en-US" sz="3200" b="1" u="none" kern="1200" dirty="0">
            <a:solidFill>
              <a:srgbClr val="7030A0"/>
            </a:solidFill>
          </a:endParaRPr>
        </a:p>
      </dsp:txBody>
      <dsp:txXfrm rot="16200000">
        <a:off x="1773886" y="1023993"/>
        <a:ext cx="4648200" cy="2600213"/>
      </dsp:txXfrm>
    </dsp:sp>
    <dsp:sp modelId="{A580BF31-B2A6-4DA2-A524-BB7CCE1817DC}">
      <dsp:nvSpPr>
        <dsp:cNvPr id="0" name=""/>
        <dsp:cNvSpPr/>
      </dsp:nvSpPr>
      <dsp:spPr>
        <a:xfrm rot="16200000">
          <a:off x="4569115" y="1023993"/>
          <a:ext cx="4648200" cy="2600213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rgbClr val="002060"/>
              </a:solidFill>
            </a:rPr>
            <a:t>রেওয়ামিলের নমুনা ছক ব্যাখ্যা করতে পারবে।</a:t>
          </a:r>
          <a:endParaRPr lang="en-US" sz="2800" b="1" u="none" kern="1200" dirty="0">
            <a:solidFill>
              <a:srgbClr val="002060"/>
            </a:solidFill>
            <a:latin typeface="Vrinda" pitchFamily="2" charset="0"/>
            <a:cs typeface="Vrinda" pitchFamily="2" charset="0"/>
          </a:endParaRPr>
        </a:p>
      </dsp:txBody>
      <dsp:txXfrm rot="16200000">
        <a:off x="4569115" y="1023993"/>
        <a:ext cx="4648200" cy="2600213"/>
      </dsp:txXfrm>
    </dsp:sp>
    <dsp:sp modelId="{231D1655-5965-48C0-A93E-B26E84AD437E}">
      <dsp:nvSpPr>
        <dsp:cNvPr id="0" name=""/>
        <dsp:cNvSpPr/>
      </dsp:nvSpPr>
      <dsp:spPr>
        <a:xfrm rot="16200000">
          <a:off x="7364345" y="1023993"/>
          <a:ext cx="4648200" cy="2600213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রেওয়ামিল </a:t>
          </a:r>
          <a:r>
            <a:rPr lang="bn-BD" sz="2800" b="1" kern="1200" dirty="0" smtClean="0">
              <a:solidFill>
                <a:srgbClr val="002060"/>
              </a:solidFill>
            </a:rPr>
            <a:t>- এর বিভিন্ন কৌশল প্রয়োগ কর</a:t>
          </a:r>
          <a:r>
            <a:rPr lang="en-US" sz="2800" b="1" kern="1200" dirty="0" smtClean="0">
              <a:solidFill>
                <a:srgbClr val="002060"/>
              </a:solidFill>
            </a:rPr>
            <a:t>তে সক্ষম হবে</a:t>
          </a:r>
          <a:r>
            <a:rPr lang="bn-BD" sz="2800" b="1" kern="1200" dirty="0" smtClean="0">
              <a:solidFill>
                <a:srgbClr val="002060"/>
              </a:solidFill>
            </a:rPr>
            <a:t>। </a:t>
          </a:r>
          <a:endParaRPr lang="en-US" sz="2800" b="1" u="none" kern="1200" dirty="0">
            <a:solidFill>
              <a:srgbClr val="002060"/>
            </a:solidFill>
            <a:latin typeface="Vrinda" pitchFamily="2" charset="0"/>
            <a:cs typeface="Vrinda" pitchFamily="2" charset="0"/>
          </a:endParaRPr>
        </a:p>
      </dsp:txBody>
      <dsp:txXfrm rot="16200000">
        <a:off x="7364345" y="1023993"/>
        <a:ext cx="4648200" cy="2600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#1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EE2760-E0BE-411A-B1B9-1313D6D8BA84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BC0180-2CEC-4437-A7B3-2E52AD933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3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4" indent="0">
              <a:buNone/>
              <a:defRPr sz="3700"/>
            </a:lvl2pPr>
            <a:lvl3pPr marL="1218848" indent="0">
              <a:buNone/>
              <a:defRPr sz="3200"/>
            </a:lvl3pPr>
            <a:lvl4pPr marL="1828272" indent="0">
              <a:buNone/>
              <a:defRPr sz="2700"/>
            </a:lvl4pPr>
            <a:lvl5pPr marL="2437696" indent="0">
              <a:buNone/>
              <a:defRPr sz="2700"/>
            </a:lvl5pPr>
            <a:lvl6pPr marL="3047120" indent="0">
              <a:buNone/>
              <a:defRPr sz="2700"/>
            </a:lvl6pPr>
            <a:lvl7pPr marL="3656544" indent="0">
              <a:buNone/>
              <a:defRPr sz="2700"/>
            </a:lvl7pPr>
            <a:lvl8pPr marL="4265968" indent="0">
              <a:buNone/>
              <a:defRPr sz="2700"/>
            </a:lvl8pPr>
            <a:lvl9pPr marL="487539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85" tIns="60943" rIns="121885" bIns="609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85" tIns="60943" rIns="121885" bIns="609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EB46-C1BB-47A5-AF69-E3DD565EC67F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84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8" indent="-457068" algn="l" defTabSz="121884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13" indent="-380889" algn="l" defTabSz="121884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6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84" indent="-304712" algn="l" defTabSz="12188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08" indent="-304712" algn="l" defTabSz="121884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32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6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8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04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7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6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2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4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9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63976"/>
            <a:ext cx="11887200" cy="6553199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" y="609599"/>
            <a:ext cx="10972800" cy="556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1" y="381000"/>
            <a:ext cx="11430001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" y="685800"/>
            <a:ext cx="1097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760412" y="4800600"/>
            <a:ext cx="108204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760412" y="1676400"/>
            <a:ext cx="108204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133012" y="1143000"/>
            <a:ext cx="16002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0412" y="2284412"/>
            <a:ext cx="33528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1812" y="838200"/>
            <a:ext cx="79248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27612" y="3962400"/>
            <a:ext cx="64008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1812" y="4418012"/>
            <a:ext cx="16002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8012" y="5027612"/>
            <a:ext cx="108966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1812" y="5410200"/>
            <a:ext cx="108966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8012" y="5867400"/>
            <a:ext cx="16002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551078034"/>
              </p:ext>
            </p:extLst>
          </p:nvPr>
        </p:nvGraphicFramePr>
        <p:xfrm>
          <a:off x="608012" y="457200"/>
          <a:ext cx="10972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009DE3-1CED-434F-BEB6-99D660CA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62009DE3-1CED-434F-BEB6-99D660CA2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B5F5DC-2C41-4080-BCB3-C4DAABBA2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96B5F5DC-2C41-4080-BCB3-C4DAABBA2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56A5AA-DBE7-46FE-A5E7-B22BEE175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7056A5AA-DBE7-46FE-A5E7-B22BEE175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D0D184-D3AE-479F-B785-67D94E0E2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49D0D184-D3AE-479F-B785-67D94E0E2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23D7A8-E644-4EE3-9D18-6F0DB19B4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F223D7A8-E644-4EE3-9D18-6F0DB19B4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E9F17C-76CE-4992-8DDC-C55BCE2BF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06E9F17C-76CE-4992-8DDC-C55BCE2BF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00E023-B63B-4ED8-ABCB-67427FA31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4800E023-B63B-4ED8-ABCB-67427FA31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A656D6-ACCB-4737-BDF2-AEBD451CA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44A656D6-ACCB-4737-BDF2-AEBD451CA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23C81A-2DF6-4464-9760-0A13F5139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E023C81A-2DF6-4464-9760-0A13F5139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4E2484-699A-422F-9615-569F18AE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F14E2484-699A-422F-9615-569F18AE7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FD0959-4E60-47AF-814E-4CDECE02C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56FD0959-4E60-47AF-814E-4CDECE02C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436812" y="685800"/>
            <a:ext cx="7315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দলিলপত্র</a:t>
            </a: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নিম্নরুপঃ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436812" y="1524000"/>
            <a:ext cx="7086600" cy="480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marR="0" lvl="0" indent="-514350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চালান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14350" marR="0" lvl="0" indent="-514350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ক্যাশমেমো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14350" marR="0" lvl="0" indent="-514350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ডেবিট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14350" marR="0" lvl="0" indent="-514350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ক্রেডিট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14350" marR="0" lvl="0" indent="-514350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ডেবিট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ভাউচার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514350" marR="0" lvl="0" indent="-514350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ক্রেডিট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ভাউচার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44" y="838200"/>
            <a:ext cx="11031568" cy="208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812" y="3048000"/>
            <a:ext cx="110204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4281" y="457200"/>
            <a:ext cx="10900331" cy="639762"/>
          </a:xfrm>
          <a:prstGeom prst="rect">
            <a:avLst/>
          </a:prstGeom>
        </p:spPr>
        <p:txBody>
          <a:bodyPr/>
          <a:lstStyle/>
          <a:p>
            <a:pPr marL="685800" marR="0" lvl="0" indent="-685800" algn="ctr" defTabSz="1218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5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চালান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1812" y="1524000"/>
            <a:ext cx="11049000" cy="4525963"/>
          </a:xfrm>
          <a:prstGeom prst="rect">
            <a:avLst/>
          </a:prstGeom>
        </p:spPr>
        <p:txBody>
          <a:bodyPr/>
          <a:lstStyle/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চালান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বিক্রয়ের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প্রামাণ্য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দলিল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বিক্রেতা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যখন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ধারে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বিক্রয়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তখন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ক্রেতাকে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বিস্তারিত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বিবরণসহ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দলিল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প্রেরণ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তাকে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চালান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চালানের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অর্ন্তভুক্ত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সমুহ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হলোঃ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ক্রেতার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ঠিকানা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বিবরণ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পরিমান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মোট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মুল্য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কারবারি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বাট্টা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মুল্য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পরিশোধের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শর্ত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ইত্যাদি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" y="685800"/>
            <a:ext cx="10972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1412" y="609600"/>
            <a:ext cx="10250554" cy="609600"/>
          </a:xfrm>
          <a:prstGeom prst="rect">
            <a:avLst/>
          </a:prstGeom>
        </p:spPr>
        <p:txBody>
          <a:bodyPr/>
          <a:lstStyle/>
          <a:p>
            <a:pPr marL="571500" marR="0" lvl="0" indent="-571500" algn="ctr" defTabSz="1218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চালান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সম্পর্কিত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গাণিতিক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সমস্যা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সমাধান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8012" y="1447800"/>
            <a:ext cx="10972800" cy="45720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সুমন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ট্রের্ডাস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বাজার,ঢাকা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২০১৮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লেনদেন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নিম্নরুপঃ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457200" marR="0" lvl="0" indent="-457200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১০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বাবুল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ট্রেডার্স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মিরপুর-১২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ঢাকা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নিকট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৫০০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দরে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৪০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শাড়ি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বিক্রয়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চালান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নং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৩৩,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কারবারি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বাট্টা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১০%,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শর্ত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২/১০, নিট-৩০। </a:t>
            </a:r>
          </a:p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প্রশ্নঃ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১০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লেনদেন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অবলম্বনে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চালান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প্রস্তুত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" y="685800"/>
            <a:ext cx="1097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4172" y="381000"/>
            <a:ext cx="115824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08013" y="2518849"/>
            <a:ext cx="11048999" cy="1138751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</a:rPr>
              <a:t>বিসমিল্লাহির</a:t>
            </a:r>
            <a:r>
              <a:rPr lang="en-US" sz="6600" b="1" dirty="0">
                <a:solidFill>
                  <a:srgbClr val="002060"/>
                </a:solidFill>
              </a:rPr>
              <a:t> </a:t>
            </a:r>
            <a:r>
              <a:rPr lang="en-US" sz="6600" b="1" dirty="0" err="1">
                <a:solidFill>
                  <a:srgbClr val="002060"/>
                </a:solidFill>
              </a:rPr>
              <a:t>রাহমানির</a:t>
            </a:r>
            <a:r>
              <a:rPr lang="en-US" sz="6600" b="1" dirty="0">
                <a:solidFill>
                  <a:srgbClr val="002060"/>
                </a:solidFill>
              </a:rPr>
              <a:t> </a:t>
            </a:r>
            <a:r>
              <a:rPr lang="en-US" sz="6600" b="1" dirty="0" err="1">
                <a:solidFill>
                  <a:srgbClr val="002060"/>
                </a:solidFill>
              </a:rPr>
              <a:t>রাহিম</a:t>
            </a:r>
            <a:endParaRPr lang="en-US" sz="66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9560950" y="4848770"/>
            <a:ext cx="2059983" cy="1384308"/>
          </a:xfrm>
          <a:prstGeom prst="rect">
            <a:avLst/>
          </a:prstGeom>
        </p:spPr>
      </p:pic>
      <p:pic>
        <p:nvPicPr>
          <p:cNvPr id="6" name="Picture 5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8568891" y="4815922"/>
            <a:ext cx="2059983" cy="1384308"/>
          </a:xfrm>
          <a:prstGeom prst="rect">
            <a:avLst/>
          </a:prstGeom>
        </p:spPr>
      </p:pic>
      <p:pic>
        <p:nvPicPr>
          <p:cNvPr id="7" name="Picture 6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7425891" y="4815922"/>
            <a:ext cx="2059983" cy="1384308"/>
          </a:xfrm>
          <a:prstGeom prst="rect">
            <a:avLst/>
          </a:prstGeom>
        </p:spPr>
      </p:pic>
      <p:pic>
        <p:nvPicPr>
          <p:cNvPr id="8" name="Picture 7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6438209" y="4848770"/>
            <a:ext cx="2059983" cy="1384308"/>
          </a:xfrm>
          <a:prstGeom prst="rect">
            <a:avLst/>
          </a:prstGeom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5217550" y="4815922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4074550" y="4815922"/>
            <a:ext cx="2059983" cy="1384308"/>
          </a:xfrm>
          <a:prstGeom prst="rect">
            <a:avLst/>
          </a:prstGeom>
        </p:spPr>
      </p:pic>
      <p:pic>
        <p:nvPicPr>
          <p:cNvPr id="11" name="Picture 10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3006291" y="4848770"/>
            <a:ext cx="2059983" cy="1384308"/>
          </a:xfrm>
          <a:prstGeom prst="rect">
            <a:avLst/>
          </a:prstGeom>
        </p:spPr>
      </p:pic>
      <p:pic>
        <p:nvPicPr>
          <p:cNvPr id="12" name="Picture 11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1785632" y="4815922"/>
            <a:ext cx="2059983" cy="1384308"/>
          </a:xfrm>
          <a:prstGeom prst="rect">
            <a:avLst/>
          </a:prstGeom>
        </p:spPr>
      </p:pic>
      <p:pic>
        <p:nvPicPr>
          <p:cNvPr id="14" name="Picture 13" descr="0_1174fc_bee06911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96088" flipH="1" flipV="1">
            <a:off x="642632" y="4815922"/>
            <a:ext cx="2059983" cy="1384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57200" y="5562600"/>
            <a:ext cx="11161848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457068" marR="0" lvl="0" indent="-457068" algn="l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১০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বাবুল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ট্রেডার্স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মিরপুর-১২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ঢাকা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নিকট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৫০০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দরে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৪০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শাড়ি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বিক্রয়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করেন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চালান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নং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৩৩,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কারবারি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বাট্টা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১০%,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শর্ত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২/১০, নিট-৩০।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7908643"/>
              </p:ext>
            </p:extLst>
          </p:nvPr>
        </p:nvGraphicFramePr>
        <p:xfrm>
          <a:off x="684212" y="457200"/>
          <a:ext cx="108966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6600">
                  <a:extLst>
                    <a:ext uri="{9D8B030D-6E8A-4147-A177-3AD203B41FA5}">
                      <a16:colId xmlns="" xmlns:a16="http://schemas.microsoft.com/office/drawing/2014/main" val="1128016184"/>
                    </a:ext>
                  </a:extLst>
                </a:gridCol>
              </a:tblGrid>
              <a:tr h="4648200">
                <a:tc>
                  <a:txBody>
                    <a:bodyPr/>
                    <a:lstStyle/>
                    <a:p>
                      <a:pPr algn="ctr"/>
                      <a:endParaRPr lang="en-US" sz="28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8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8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8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8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800" b="1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932025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6612" y="715297"/>
            <a:ext cx="3481678" cy="11135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নং-৩৩</a:t>
            </a:r>
          </a:p>
          <a:p>
            <a:pPr algn="just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টের্ডার্স</a:t>
            </a: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মিরপুর-১২,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5348" y="914400"/>
            <a:ext cx="2867264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১০/০৫/১৮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34560" y="1371600"/>
            <a:ext cx="2355252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2087509"/>
              </p:ext>
            </p:extLst>
          </p:nvPr>
        </p:nvGraphicFramePr>
        <p:xfrm>
          <a:off x="1143000" y="1981200"/>
          <a:ext cx="952341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621">
                  <a:extLst>
                    <a:ext uri="{9D8B030D-6E8A-4147-A177-3AD203B41FA5}">
                      <a16:colId xmlns="" xmlns:a16="http://schemas.microsoft.com/office/drawing/2014/main" val="790306686"/>
                    </a:ext>
                  </a:extLst>
                </a:gridCol>
                <a:gridCol w="2887744">
                  <a:extLst>
                    <a:ext uri="{9D8B030D-6E8A-4147-A177-3AD203B41FA5}">
                      <a16:colId xmlns="" xmlns:a16="http://schemas.microsoft.com/office/drawing/2014/main" val="1761087481"/>
                    </a:ext>
                  </a:extLst>
                </a:gridCol>
                <a:gridCol w="901140">
                  <a:extLst>
                    <a:ext uri="{9D8B030D-6E8A-4147-A177-3AD203B41FA5}">
                      <a16:colId xmlns="" xmlns:a16="http://schemas.microsoft.com/office/drawing/2014/main" val="1972195023"/>
                    </a:ext>
                  </a:extLst>
                </a:gridCol>
                <a:gridCol w="1638436">
                  <a:extLst>
                    <a:ext uri="{9D8B030D-6E8A-4147-A177-3AD203B41FA5}">
                      <a16:colId xmlns="" xmlns:a16="http://schemas.microsoft.com/office/drawing/2014/main" val="3100141908"/>
                    </a:ext>
                  </a:extLst>
                </a:gridCol>
                <a:gridCol w="3174471">
                  <a:extLst>
                    <a:ext uri="{9D8B030D-6E8A-4147-A177-3AD203B41FA5}">
                      <a16:colId xmlns="" xmlns:a16="http://schemas.microsoft.com/office/drawing/2014/main" val="1204977235"/>
                    </a:ext>
                  </a:extLst>
                </a:gridCol>
              </a:tblGrid>
              <a:tr h="378542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ক্রনং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মালের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0277937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শাড়ি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6950850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কারবারি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বাট্টা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-১০%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(২০০০)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4551993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১৮০০০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1971153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101317" y="4267200"/>
            <a:ext cx="3098495" cy="457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0412" y="495300"/>
            <a:ext cx="2893691" cy="76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2999" y="3962400"/>
            <a:ext cx="4556901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আঠারো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শর্তঃ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২/১০, নিট-৩০। </a:t>
            </a:r>
          </a:p>
          <a:p>
            <a:pPr algn="just"/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বি:দ্র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ভুলত্রুটি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সংশোধনযোগ্য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4412" y="381000"/>
            <a:ext cx="8229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71500" marR="0" lvl="0" indent="-571500" algn="ctr" defTabSz="1218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59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ক্যাশমেমো</a:t>
            </a:r>
            <a:endParaRPr kumimoji="0" lang="en-US" sz="59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8012" y="1447800"/>
            <a:ext cx="10972800" cy="4525963"/>
          </a:xfrm>
          <a:prstGeom prst="rect">
            <a:avLst/>
          </a:prstGeom>
        </p:spPr>
        <p:txBody>
          <a:bodyPr/>
          <a:lstStyle/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নগদ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মুল্যে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বিক্রয়ের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ক্ষেত্রে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ক্যাশমেমো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ব্যবহার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ক্যাশমেমোর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উপরিভাগে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বিক্রয়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প্রতিষ্ঠানের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ঠিকানা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মুদ্রিত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পণ্যের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পরিমাণ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মুল্য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মুল্য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কমিশন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ইত্যাদি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পূর্বক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স্বাক্ষর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ক্রেতাকে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প্রদান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করেন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" y="2514600"/>
            <a:ext cx="10972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" y="685800"/>
            <a:ext cx="109728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410200"/>
            <a:ext cx="11123612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২৮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আজিজ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ব্রাদার্স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রায়ের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বাজার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ঢাকা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নিকট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নগদে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৫০০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দরে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৪০টি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শাড়ি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বিক্রয়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করেন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ভাউচার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নং-৫৬,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কারবারি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বাট্টা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১০%। </a:t>
            </a:r>
          </a:p>
          <a:p>
            <a:pPr marL="457068" marR="0" lvl="0" indent="-457068" algn="ctr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9412" y="228600"/>
            <a:ext cx="4419600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মহাখালী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8012" y="457200"/>
            <a:ext cx="20574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ভাউচার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নং-০৫৬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523412" y="457200"/>
            <a:ext cx="20574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২৮/০৫/১৮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1" y="990600"/>
            <a:ext cx="28194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3812" y="1143000"/>
            <a:ext cx="25146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ক্যাশমেমো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7627089"/>
              </p:ext>
            </p:extLst>
          </p:nvPr>
        </p:nvGraphicFramePr>
        <p:xfrm>
          <a:off x="585890" y="1828804"/>
          <a:ext cx="10994923" cy="2010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4024">
                  <a:extLst>
                    <a:ext uri="{9D8B030D-6E8A-4147-A177-3AD203B41FA5}">
                      <a16:colId xmlns="" xmlns:a16="http://schemas.microsoft.com/office/drawing/2014/main" val="790306686"/>
                    </a:ext>
                  </a:extLst>
                </a:gridCol>
                <a:gridCol w="3333945">
                  <a:extLst>
                    <a:ext uri="{9D8B030D-6E8A-4147-A177-3AD203B41FA5}">
                      <a16:colId xmlns="" xmlns:a16="http://schemas.microsoft.com/office/drawing/2014/main" val="1761087481"/>
                    </a:ext>
                  </a:extLst>
                </a:gridCol>
                <a:gridCol w="1040380">
                  <a:extLst>
                    <a:ext uri="{9D8B030D-6E8A-4147-A177-3AD203B41FA5}">
                      <a16:colId xmlns="" xmlns:a16="http://schemas.microsoft.com/office/drawing/2014/main" val="1972195023"/>
                    </a:ext>
                  </a:extLst>
                </a:gridCol>
                <a:gridCol w="1891601">
                  <a:extLst>
                    <a:ext uri="{9D8B030D-6E8A-4147-A177-3AD203B41FA5}">
                      <a16:colId xmlns="" xmlns:a16="http://schemas.microsoft.com/office/drawing/2014/main" val="3100141908"/>
                    </a:ext>
                  </a:extLst>
                </a:gridCol>
                <a:gridCol w="3664973">
                  <a:extLst>
                    <a:ext uri="{9D8B030D-6E8A-4147-A177-3AD203B41FA5}">
                      <a16:colId xmlns="" xmlns:a16="http://schemas.microsoft.com/office/drawing/2014/main" val="1204977235"/>
                    </a:ext>
                  </a:extLst>
                </a:gridCol>
              </a:tblGrid>
              <a:tr h="502675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ক্রনং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মালের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0277937"/>
                  </a:ext>
                </a:extLst>
              </a:tr>
              <a:tr h="50267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শাড়ি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6950850"/>
                  </a:ext>
                </a:extLst>
              </a:tr>
              <a:tr h="502675"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কারবারি</a:t>
                      </a: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বাট্টা</a:t>
                      </a:r>
                      <a:r>
                        <a:rPr lang="en-US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-১০%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(২০০০)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4551993"/>
                  </a:ext>
                </a:extLst>
              </a:tr>
              <a:tr h="502675"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১৮০০০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1971153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9142413" y="4246308"/>
            <a:ext cx="2362199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8012" y="3991900"/>
            <a:ext cx="6400800" cy="12659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কথায় : আঠারো হাজার টাকা মাত্র</a:t>
            </a:r>
          </a:p>
          <a:p>
            <a:pPr algn="ctr"/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ক্রেতার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</a:p>
          <a:p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বি:দ্র: বিক্রীত মাল ফেরত নেয়া </a:t>
            </a:r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না।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2412" y="503238"/>
            <a:ext cx="9447212" cy="8683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71500" marR="0" lvl="0" indent="-571500" algn="ctr" defTabSz="1218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59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ডেবিট নোট</a:t>
            </a:r>
            <a:endParaRPr kumimoji="0" lang="en-US" sz="59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1812" y="1371601"/>
            <a:ext cx="11049000" cy="4754563"/>
          </a:xfrm>
          <a:prstGeom prst="rect">
            <a:avLst/>
          </a:prstGeom>
        </p:spPr>
        <p:txBody>
          <a:bodyPr/>
          <a:lstStyle/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ক্রয়কৃত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নিম্নমানের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ক্রেতা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বিক্রেতাকে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বর্ণিত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যখন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ফেরত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পাঠায়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তখন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উক্ত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পরিমাণ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মুল্য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ইত্যাদি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কাগজে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বিক্রেতার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নিকট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পাঠায়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নোটকে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ডেবিট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ডেবিট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ক্রেতা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থাকেন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ডেবিট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স্বাক্ষর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ব্যবস্থাপকের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ডেবিট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ফেরত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সংক্রান্ত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দলিল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" y="433387"/>
            <a:ext cx="10972799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5638805"/>
            <a:ext cx="10996179" cy="6857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457068" marR="0" lvl="0" indent="-457068" algn="l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১৮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রাজিব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ব্রাদার্স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বাংলাবাজার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ঢাকা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নিকট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পিস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৫০০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টাকা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দরে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৪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পিস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শাড়ি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নমুনা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মাফিক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হওয়ার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কারণে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ফেরত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পাঠানো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ডেবিট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নোট-৫৬,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কারবারি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বাট্টা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১০%।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11199812" cy="5029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60285" y="762000"/>
            <a:ext cx="3258127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বাবুল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1999" y="1066800"/>
            <a:ext cx="2749045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নোট-০৫৬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79367" y="1981200"/>
            <a:ext cx="2749045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১৮/০৫/১৮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854" y="1524000"/>
            <a:ext cx="3311958" cy="1066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নং-১২৬৫/৭মে ১৮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0868" y="1905000"/>
            <a:ext cx="3359944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3194031"/>
              </p:ext>
            </p:extLst>
          </p:nvPr>
        </p:nvGraphicFramePr>
        <p:xfrm>
          <a:off x="708124" y="2606775"/>
          <a:ext cx="10720288" cy="2422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447">
                  <a:extLst>
                    <a:ext uri="{9D8B030D-6E8A-4147-A177-3AD203B41FA5}">
                      <a16:colId xmlns="" xmlns:a16="http://schemas.microsoft.com/office/drawing/2014/main" val="790306686"/>
                    </a:ext>
                  </a:extLst>
                </a:gridCol>
                <a:gridCol w="3250668">
                  <a:extLst>
                    <a:ext uri="{9D8B030D-6E8A-4147-A177-3AD203B41FA5}">
                      <a16:colId xmlns="" xmlns:a16="http://schemas.microsoft.com/office/drawing/2014/main" val="1761087481"/>
                    </a:ext>
                  </a:extLst>
                </a:gridCol>
                <a:gridCol w="1014393">
                  <a:extLst>
                    <a:ext uri="{9D8B030D-6E8A-4147-A177-3AD203B41FA5}">
                      <a16:colId xmlns="" xmlns:a16="http://schemas.microsoft.com/office/drawing/2014/main" val="1972195023"/>
                    </a:ext>
                  </a:extLst>
                </a:gridCol>
                <a:gridCol w="3046442">
                  <a:extLst>
                    <a:ext uri="{9D8B030D-6E8A-4147-A177-3AD203B41FA5}">
                      <a16:colId xmlns="" xmlns:a16="http://schemas.microsoft.com/office/drawing/2014/main" val="3100141908"/>
                    </a:ext>
                  </a:extLst>
                </a:gridCol>
                <a:gridCol w="2371338">
                  <a:extLst>
                    <a:ext uri="{9D8B030D-6E8A-4147-A177-3AD203B41FA5}">
                      <a16:colId xmlns="" xmlns:a16="http://schemas.microsoft.com/office/drawing/2014/main" val="1204977235"/>
                    </a:ext>
                  </a:extLst>
                </a:gridCol>
              </a:tblGrid>
              <a:tr h="50267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ক্রনং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মালের</a:t>
                      </a:r>
                      <a:r>
                        <a:rPr lang="en-US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r>
                        <a:rPr lang="en-US" sz="1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 </a:t>
                      </a:r>
                      <a:r>
                        <a:rPr lang="en-US" sz="1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ফেরতের</a:t>
                      </a:r>
                      <a:r>
                        <a:rPr lang="en-US" sz="1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r>
                        <a:rPr lang="en-US" sz="1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18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1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1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0277937"/>
                  </a:ext>
                </a:extLst>
              </a:tr>
              <a:tr h="502675">
                <a:tc rowSpan="2"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পিস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৫০০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দরে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৪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পিস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শাড়ি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নমুনা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মাফিক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হওয়ার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কারণে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পাঠানো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হলো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পণ্যের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মুল্য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আপনার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হিসাবকে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হলো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6950850"/>
                  </a:ext>
                </a:extLst>
              </a:tr>
              <a:tr h="502675">
                <a:tc v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কারবারি</a:t>
                      </a:r>
                      <a:r>
                        <a:rPr lang="en-US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বাট্টা</a:t>
                      </a:r>
                      <a:r>
                        <a:rPr lang="en-US" sz="1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-১০%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(২০০)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4551993"/>
                  </a:ext>
                </a:extLst>
              </a:tr>
              <a:tr h="502675"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1971153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508153" y="5029200"/>
            <a:ext cx="4072659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8988" y="5029200"/>
            <a:ext cx="5599906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আটশত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63975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7679" y="369425"/>
            <a:ext cx="11461733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132012" y="457200"/>
            <a:ext cx="9601200" cy="19812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381000"/>
            <a:ext cx="1777642" cy="22098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</a:rPr>
              <a:t>Lesson:- </a:t>
            </a:r>
            <a:r>
              <a:rPr lang="en-US" sz="4400" dirty="0" smtClean="0">
                <a:solidFill>
                  <a:srgbClr val="FFFF00"/>
                </a:solidFill>
              </a:rPr>
              <a:t>2</a:t>
            </a:r>
            <a:endParaRPr lang="en-US" sz="1800" dirty="0">
              <a:solidFill>
                <a:srgbClr val="FFFF00"/>
              </a:solidFill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Accounting, </a:t>
            </a: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3955" y="4419600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51012" y="427038"/>
            <a:ext cx="8458200" cy="8683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71500" marR="0" lvl="0" indent="-571500" algn="ctr" defTabSz="1218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5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ক্রেডিট</a:t>
            </a:r>
            <a:r>
              <a:rPr kumimoji="0" lang="en-US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</a:t>
            </a:r>
            <a:endParaRPr kumimoji="0" lang="en-US" sz="5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8012" y="1524000"/>
            <a:ext cx="10972800" cy="4343400"/>
          </a:xfrm>
          <a:prstGeom prst="rect">
            <a:avLst/>
          </a:prstGeom>
        </p:spPr>
        <p:txBody>
          <a:bodyPr/>
          <a:lstStyle/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বিক্রেতার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কাছে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পণ্য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ফেরত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এলে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প্রাপ্ত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মালের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বিবরণ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কাগজে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ক্রেতাকে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জানিয়ে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নোটকে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ক্রেডিট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ক্রেডিট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বিক্রেতা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ক্রেডিট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বিক্রয়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ব্যবস্থাপকের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স্বাক্ষর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থাকে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  <a:p>
            <a:pPr marL="457068" marR="0" lvl="0" indent="-457068" algn="just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ক্রেডিট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নোট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বিক্রয়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ফেরত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সংক্রান্ত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দলিল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" y="533400"/>
            <a:ext cx="1097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7" y="3257550"/>
            <a:ext cx="109251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" y="457200"/>
            <a:ext cx="10896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7" y="1676400"/>
            <a:ext cx="2638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5012" y="1676400"/>
            <a:ext cx="1771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3812" y="1676400"/>
            <a:ext cx="181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1812" y="2057400"/>
            <a:ext cx="10972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821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" y="685800"/>
            <a:ext cx="1097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" y="457200"/>
            <a:ext cx="1097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" y="3200400"/>
            <a:ext cx="10972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5612" y="5791200"/>
            <a:ext cx="5181600" cy="6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71324" y="457200"/>
            <a:ext cx="661361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বধির্ত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7501" y="1618143"/>
            <a:ext cx="858397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A= L+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C+R+E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-D)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7501" y="2462702"/>
            <a:ext cx="8583979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A= Assets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L= Liabilities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C= Capital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Revenue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রেভিনিউ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Expenses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D= Drawings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5612" y="423208"/>
            <a:ext cx="11277600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 সমীকরণের উপাদানগুলোর যে পরিবর্তনগুলো সাধিত হয় তা নিম্নরূপঃ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2" y="1828800"/>
            <a:ext cx="11277600" cy="45243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বাড়বে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AutoNum type="arabicPeriod"/>
            </a:pPr>
            <a:endParaRPr lang="bn-BD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মোট সম্পদ কমলে মোট দায় অথবা মালিকানা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 কমবে । 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 বাড়লে অপর একটি সম্পদ কমবে । 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 startAt="3"/>
            </a:pPr>
            <a:endParaRPr lang="bn-BD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 বাড়লে মোট দায় কমবে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 startAt="4"/>
            </a:pPr>
            <a:endParaRPr lang="bn-BD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1143000" indent="-1143000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 কমলে মোট দায় বাড়বে । </a:t>
            </a:r>
            <a:endParaRPr lang="bn-BD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8012" y="457200"/>
            <a:ext cx="109728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মোট সম্পদ বাড়লে মোট দায় অথবা মালিকানা স্বত্ব বাড়বে ।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8012" y="1676400"/>
          <a:ext cx="109728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97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293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 (</a:t>
                      </a:r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সম্পদ)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/>
                        <a:t>=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L (</a:t>
                      </a:r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দায়)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 (</a:t>
                      </a:r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  <a:r>
                        <a:rPr lang="bn-BD" sz="2800" baseline="0" dirty="0">
                          <a:latin typeface="NikoshBAN" pitchFamily="2" charset="0"/>
                          <a:cs typeface="NikoshBAN" pitchFamily="2" charset="0"/>
                        </a:rPr>
                        <a:t> স্বত্ব)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1860">
                <a:tc>
                  <a:txBody>
                    <a:bodyPr/>
                    <a:lstStyle/>
                    <a:p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নগদ 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যন্ত্রপাতি  </a:t>
                      </a:r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আসবাবপত্র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r>
                        <a:rPr lang="bn-BD" sz="2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মূলধন+রেভিনিউ-ব্যয়-উত্তোলন 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৫,০০০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/>
                        <a:t>=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>
                          <a:latin typeface="NikoshBAN" pitchFamily="2" charset="0"/>
                          <a:cs typeface="NikoshBAN" pitchFamily="2" charset="0"/>
                        </a:rPr>
                        <a:t>                ৫,০০০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3275409" y="3200003"/>
            <a:ext cx="30480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037806" y="3199606"/>
            <a:ext cx="304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8012" y="11430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 (ক) নগদ ৫,০০০ টাকা নিয়ে ব্যবসায় শুরু করা হল 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012" y="5144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17909" y="3619103"/>
            <a:ext cx="22098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60909" y="3619103"/>
            <a:ext cx="22098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755681" y="3199606"/>
            <a:ext cx="304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8012" y="457200"/>
            <a:ext cx="108966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মোট সম্পদ কমলে মোট দায় অথবা মালিকানা স্বত্ব কমবে ।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012" y="114300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২।(ক) পাওনাদারকে পরিশোধ ৪,০০০ টাকা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8012" y="1828800"/>
          <a:ext cx="109728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NikoshBAN" pitchFamily="2" charset="0"/>
                          <a:cs typeface="NikoshBAN" pitchFamily="2" charset="0"/>
                        </a:rPr>
                        <a:t>A(</a:t>
                      </a:r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সম্পদ)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NikoshBAN" pitchFamily="2" charset="0"/>
                          <a:cs typeface="NikoshBAN" pitchFamily="2" charset="0"/>
                        </a:rPr>
                        <a:t>L(</a:t>
                      </a:r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দায়)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NikoshBAN" pitchFamily="2" charset="0"/>
                          <a:cs typeface="NikoshBAN" pitchFamily="2" charset="0"/>
                        </a:rPr>
                        <a:t>E(</a:t>
                      </a:r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মালিকানাস্বত্ব)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নগদ </a:t>
                      </a:r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যন্ত্রপাতী  </a:t>
                      </a:r>
                      <a:r>
                        <a:rPr lang="en-US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আসবাবপত্র        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r>
                        <a:rPr lang="bn-BD" sz="20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="1" dirty="0">
                          <a:latin typeface="NikoshBAN" pitchFamily="2" charset="0"/>
                          <a:cs typeface="NikoshBAN" pitchFamily="2" charset="0"/>
                        </a:rPr>
                        <a:t>মূলধন+</a:t>
                      </a:r>
                      <a:r>
                        <a:rPr lang="en-US" sz="2000" b="1" dirty="0" err="1">
                          <a:latin typeface="NikoshBAN" pitchFamily="2" charset="0"/>
                          <a:cs typeface="NikoshBAN" pitchFamily="2" charset="0"/>
                        </a:rPr>
                        <a:t>আয়-ব্যয়-উত্তোলন</a:t>
                      </a:r>
                      <a:r>
                        <a:rPr lang="en-US" sz="20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en-US" sz="2000" b="1" dirty="0">
                          <a:latin typeface="NikoshBAN" pitchFamily="2" charset="0"/>
                          <a:cs typeface="NikoshBAN" pitchFamily="2" charset="0"/>
                        </a:rPr>
                        <a:t>৪,০০০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  =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-৪,০০০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1812" y="4930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নগদ অর্থ) হ্রাস এবং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পাওনাদার) হ্রাস পেয়েছে ।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643643" y="3200400"/>
            <a:ext cx="274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264818" y="3199606"/>
            <a:ext cx="2743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18306" y="3466306"/>
            <a:ext cx="2209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713706" y="3466306"/>
            <a:ext cx="2209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904706" y="3390106"/>
            <a:ext cx="2209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92575"/>
            <a:ext cx="11430000" cy="6019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381000"/>
            <a:ext cx="1140169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33435" y="3244118"/>
            <a:ext cx="8323577" cy="1046418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000" dirty="0" smtClean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8012" y="467380"/>
            <a:ext cx="108966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৩।একটি সম্পদ বাড়লে অপর সম্পদ কমবে।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012" y="106680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আসবাব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২,০০০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8012" y="1722120"/>
          <a:ext cx="109728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404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A(</a:t>
                      </a:r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সম্পদ)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L(</a:t>
                      </a:r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দায়)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E(</a:t>
                      </a:r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  <a:r>
                        <a:rPr lang="bn-BD" sz="2800" baseline="0" dirty="0">
                          <a:latin typeface="NikoshBAN" pitchFamily="2" charset="0"/>
                          <a:cs typeface="NikoshBAN" pitchFamily="2" charset="0"/>
                        </a:rPr>
                        <a:t> স্বত্ব)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bn-BD" sz="2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যন্ত্রপাতী 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আসবাবপত্র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পাওনাদার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মূলধন+আয়-ব্য্য-উত্তোলন</a:t>
                      </a:r>
                      <a:r>
                        <a:rPr lang="bn-BD" sz="2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-২,০০০               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bn-BD" sz="2800" b="1" dirty="0" smtClean="0">
                          <a:latin typeface="NikoshBAN" pitchFamily="2" charset="0"/>
                          <a:cs typeface="NikoshBAN" pitchFamily="2" charset="0"/>
                        </a:rPr>
                        <a:t>২,০০০ 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4380706" y="2704306"/>
            <a:ext cx="1905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103812" y="2743200"/>
            <a:ext cx="1981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064418" y="2971006"/>
            <a:ext cx="152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2627311" y="2933699"/>
            <a:ext cx="14478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856412" y="2743200"/>
            <a:ext cx="182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1812" y="1000780"/>
            <a:ext cx="1104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৪। মালিক কর্তৃক ব্যক্তিগত ভাবে ব্যবসায়ের ঋণ পরিশোধ ৫,০০০ টাকা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1812" y="1645920"/>
          <a:ext cx="11201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38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3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00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A (</a:t>
                      </a:r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সম্পদ)</a:t>
                      </a:r>
                      <a:r>
                        <a:rPr lang="bn-BD" sz="2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L (</a:t>
                      </a:r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দায়)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E (</a:t>
                      </a:r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  <a:r>
                        <a:rPr lang="bn-BD" sz="2800" b="1" baseline="0" dirty="0">
                          <a:latin typeface="NikoshBAN" pitchFamily="2" charset="0"/>
                          <a:cs typeface="NikoshBAN" pitchFamily="2" charset="0"/>
                        </a:rPr>
                        <a:t> স্বত্ব) </a:t>
                      </a:r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bn-BD" sz="2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যন্ত্রপাতী  </a:t>
                      </a:r>
                      <a:r>
                        <a:rPr lang="bn-BD" sz="2800" b="1" baseline="0" dirty="0">
                          <a:latin typeface="NikoshBAN" pitchFamily="2" charset="0"/>
                          <a:cs typeface="NikoshBAN" pitchFamily="2" charset="0"/>
                        </a:rPr>
                        <a:t>আসবাবপত্র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ঋন</a:t>
                      </a:r>
                      <a:r>
                        <a:rPr lang="bn-BD" sz="2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মূলধন+আয়-ব্যয়-উত্তোলন</a:t>
                      </a:r>
                      <a:r>
                        <a:rPr lang="bn-BD" sz="2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-৫,০০০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    ৫,০০০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4005494" y="2469125"/>
            <a:ext cx="1600200" cy="13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684712" y="2475706"/>
            <a:ext cx="1600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1064815" y="2742009"/>
            <a:ext cx="10668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2436812" y="2742406"/>
            <a:ext cx="1066802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779815" y="2437209"/>
            <a:ext cx="152320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1812" y="3377625"/>
            <a:ext cx="10972800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5।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বাড়বে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012" y="397258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বাকীতে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৮,০০০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55612" y="4495800"/>
          <a:ext cx="11277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18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A (</a:t>
                      </a:r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সম্পদ)</a:t>
                      </a:r>
                      <a:r>
                        <a:rPr lang="bn-BD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L (</a:t>
                      </a:r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দায়)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E (</a:t>
                      </a:r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মালিকানা স্বত্ব )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470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bn-BD" sz="2800" b="1" baseline="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যন্ত্রপাতী  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আসবাবপত্র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পাওনাদার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মূলধন+</a:t>
                      </a:r>
                      <a:r>
                        <a:rPr lang="bn-BD" sz="2800" b="1" baseline="0" dirty="0">
                          <a:latin typeface="NikoshBAN" pitchFamily="2" charset="0"/>
                          <a:cs typeface="NikoshBAN" pitchFamily="2" charset="0"/>
                        </a:rPr>
                        <a:t>আয়-ব্যয়-উত্তোলন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1495"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৮,০০০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৮,০০০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84212" y="381000"/>
            <a:ext cx="10972800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মালিকানা স্বত্ব বাড়লে মোট দায় কমবে।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157894" y="5289319"/>
            <a:ext cx="1600200" cy="13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837112" y="5295106"/>
            <a:ext cx="1600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913209" y="5638403"/>
            <a:ext cx="10668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2436812" y="5638800"/>
            <a:ext cx="1066802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781403" y="5333603"/>
            <a:ext cx="152320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3756" y="616089"/>
            <a:ext cx="11201400" cy="526297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মিঃ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জনি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২০২০ সালের জানুয়ারী ০১ তারিখে আইন পেশার অফিস চালু করেন। প্রথম মাসের লেনদেনগুলো নিম্নরূপঃ 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০১ আইন পেশায় ৬০,০০০ টাকা বিনিয়োগ করা হল ।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০৩ জানুয়ারী মাসের অফিস ভাড়া পরিশোধ করা হল  ৪,০০০ 	টাকা। 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 ০৮  ধারে অফিস যন্ত্রপাতী ক্রয় করা হল  ১৬,০০০ টাকা ।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১১   মক্কেলদের নগদে আইনী সেবা দেয়া হল  ৭,০০০ টাকা  ।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 ১৬  অফিস কর্মচারীর বেতন পরিশোধ ৩,০০০ টাকা ।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  ২১   ব্যাংক থেকে ঋণ নেয়া হল ২২,০০০ টাকা ।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  ২৫   মক্কেলদের ধারে আইনি সেবা দেয়া হলো ৮,০০০ টাকা ।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জানুঃ   ৩০  বাকীতে ক্রীত যন্ত্রপাতির মূল্য পরিশোধ ১১,০০০ টাকা ।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উপরের লেনদেন  হতে নিচের প্রশ্ন সমূহের উত্তর দিতে হবেঃ </a:t>
            </a: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২০২০ সালের জানুয়ারী মাসের লেনদেনসমূহের হিসাব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উপাদানগুলোর 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 প্রভাব নির্নয় কর ।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২০২০ সালের জানুয়ারী মাসের লেনদেনসমুহের প্রভাব হিসাব সমীকরণে বিবরনী ছকে দেখাও ? 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9412" y="457200"/>
            <a:ext cx="11504612" cy="36933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1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প্রশ্নঃ-ক-</a:t>
            </a:r>
            <a:r>
              <a:rPr lang="en-US" sz="1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1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প্রদীপ</a:t>
            </a:r>
            <a:r>
              <a:rPr lang="en-US" sz="1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২০২০ সালের জানুয়ারী মাসের লেনদেনসমূহ হিসাব </a:t>
            </a:r>
            <a:r>
              <a:rPr lang="bn-BD" sz="1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1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উপাদানগুলোর </a:t>
            </a:r>
            <a:r>
              <a:rPr lang="bn-BD" sz="1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 প্রভাব নিম্নরুপঃ   </a:t>
            </a:r>
            <a:endParaRPr lang="en-US" sz="1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89412" y="914400"/>
          <a:ext cx="75438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0106"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r>
                        <a:rPr lang="bn-BD" sz="180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সংশ্লিষ্ট</a:t>
                      </a:r>
                      <a:r>
                        <a:rPr lang="bn-BD" sz="180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 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হিসাব সমীকরণের প্রভাব (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A=</a:t>
                      </a:r>
                      <a:r>
                        <a:rPr lang="en-US" sz="1800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L+E) 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 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  ডেঃ </a:t>
                      </a:r>
                    </a:p>
                    <a:p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 হিসাব    ক্রেঃ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E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০৩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ভাড়া  হিসাব     ডেঃ </a:t>
                      </a:r>
                    </a:p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হিসাব      ক্রেঃ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E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হ্রাস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হ্রাস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০৮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যন্ত্রপাতী    হিসাব    ডেঃ </a:t>
                      </a:r>
                    </a:p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প্রদেয়     হিসাব       ক্রেঃ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L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১১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হিসব       ডেঃ </a:t>
                      </a:r>
                    </a:p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সেবা আয়    হিসাব    ক্রেঃ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E</a:t>
                      </a:r>
                      <a:r>
                        <a:rPr lang="en-US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বৃদ্ধি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১৬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বেতন   হিসাব  ডেঃ </a:t>
                      </a:r>
                    </a:p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হিসাব    ক্রেঃ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E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হ্রাস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হ্রাস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২১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হিসাব     ডেঃ </a:t>
                      </a:r>
                    </a:p>
                    <a:p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  ঋন  হিসাব  ক্রেঃ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L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২৫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প্রাপ্য  হিসাব   ডেঃ </a:t>
                      </a:r>
                    </a:p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সেবা আয়   হিসাব   ক্রেঃ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E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বৃদ্ধি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৩০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প্রদেয়  হিসাব   ডেঃ </a:t>
                      </a:r>
                    </a:p>
                    <a:p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     ক্রেঃ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L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হ্রাস</a:t>
                      </a:r>
                      <a:r>
                        <a:rPr lang="bn-BD" sz="1800" b="1" baseline="0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 </a:t>
                      </a:r>
                      <a:r>
                        <a:rPr lang="bn-BD" sz="1800" b="1" dirty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হ্রাস </a:t>
                      </a:r>
                      <a:endParaRPr lang="en-US" sz="1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" y="914400"/>
            <a:ext cx="35813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370409" y="3657203"/>
            <a:ext cx="5486400" cy="79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5612" y="457200"/>
            <a:ext cx="9144000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মিঃ প্রদীপের ২০২০ সালের জানুয়ারি মাসের লেনদেনসমূহের প্রভাব হিসাব সমীকরণে বিবরণী ছকে দেখানো হল-   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5614" y="914399"/>
          <a:ext cx="11277598" cy="5665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78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3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56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777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17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37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5799"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সম্পদ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endParaRPr lang="en-US" sz="1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          দেনাদার/          </a:t>
                      </a:r>
                      <a:r>
                        <a:rPr lang="en-US" sz="1400" b="1" baseline="0" dirty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যন্ত্রপাতী </a:t>
                      </a:r>
                    </a:p>
                    <a:p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               প্রাপ্য হিসাব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ঋন</a:t>
                      </a:r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            পাওনাদার/      </a:t>
                      </a:r>
                    </a:p>
                    <a:p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                প্রদেয় হিসাব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স্বত্ব</a:t>
                      </a:r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মন্তব্য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২০২০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bn-BD" sz="1400" b="1" dirty="0" smtClean="0">
                          <a:latin typeface="NikoshBAN" pitchFamily="2" charset="0"/>
                          <a:cs typeface="NikoshBAN" pitchFamily="2" charset="0"/>
                        </a:rPr>
                        <a:t>০,০০০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জানুঃ</a:t>
                      </a:r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জানুঃ ৩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-৩,০০০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৫০,০০০ 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-৩,০০০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জানুঃ ৮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৪৭,০০০                                ১৫,০০০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                 ১৫,০০০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৪৭,০০০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জানুঃ ১১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৪৭,০০০                              ১৫,০০০                           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৬,০০০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                  ১৫,০০০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৪৭,০০০ 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৬,০০০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জানুঃ ১৬ 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৫৩,০০০</a:t>
                      </a:r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                               ১৫,০০০ </a:t>
                      </a:r>
                    </a:p>
                    <a:p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-২,০০০ </a:t>
                      </a: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                    ১৫,০০০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৫৩,০০০ 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-২,০০০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জানুঃ  ২১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৫১,০০০                                 ১৫,০০০ 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২০,০০০          ১৫,০০০ 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৫১,০০০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জানুঃ  ২৫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৭১,০০০             ৭,০০০             ১৫,০০০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২০,০০০        ১৫,০০০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৫১,০০০ 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৭,০০০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জানুঃ ৩০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৭১,০০০            ৭,০০০            ১৫,০০০ 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-১০,০০০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২০,০০০          ১৫,০০০ 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                  - ১০,০০০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৫৮,০০০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5799">
                <a:tc>
                  <a:txBody>
                    <a:bodyPr/>
                    <a:lstStyle/>
                    <a:p>
                      <a:endParaRPr lang="en-US" sz="1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উদ্বৃত্ত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মোট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৬১,০০০           ৭,০০০             ১৫,০০০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                    ৮৩,০০০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২০,০০০  </a:t>
                      </a:r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         </a:t>
                      </a: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</a:p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           ৮৩,০০০</a:t>
                      </a:r>
                      <a:r>
                        <a:rPr lang="bn-BD" sz="14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b="1" dirty="0">
                          <a:latin typeface="NikoshBAN" pitchFamily="2" charset="0"/>
                          <a:cs typeface="NikoshBAN" pitchFamily="2" charset="0"/>
                        </a:rPr>
                        <a:t>৫৮,০০০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113903" y="4228703"/>
            <a:ext cx="55618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217214" y="4189810"/>
            <a:ext cx="54856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656012" y="3809206"/>
            <a:ext cx="5790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570412" y="70866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0012" y="7010400"/>
            <a:ext cx="822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999706" y="3809206"/>
            <a:ext cx="5790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63975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Oval 13"/>
          <p:cNvSpPr/>
          <p:nvPr/>
        </p:nvSpPr>
        <p:spPr>
          <a:xfrm>
            <a:off x="9404992" y="3943841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3120" y="642809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8338" y="3946208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7" name="Picture 16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2912132" y="5110469"/>
            <a:ext cx="1708292" cy="1147972"/>
          </a:xfrm>
          <a:prstGeom prst="rect">
            <a:avLst/>
          </a:prstGeom>
        </p:spPr>
      </p:pic>
      <p:pic>
        <p:nvPicPr>
          <p:cNvPr id="18" name="Picture 17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4409817" y="5126236"/>
            <a:ext cx="1708292" cy="1147972"/>
          </a:xfrm>
          <a:prstGeom prst="rect">
            <a:avLst/>
          </a:prstGeom>
        </p:spPr>
      </p:pic>
      <p:pic>
        <p:nvPicPr>
          <p:cNvPr id="19" name="Picture 18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5523876" y="5178787"/>
            <a:ext cx="1708292" cy="1147972"/>
          </a:xfrm>
          <a:prstGeom prst="rect">
            <a:avLst/>
          </a:prstGeom>
        </p:spPr>
      </p:pic>
      <p:pic>
        <p:nvPicPr>
          <p:cNvPr id="20" name="Picture 19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6790336" y="5163027"/>
            <a:ext cx="1708292" cy="1147972"/>
          </a:xfrm>
          <a:prstGeom prst="rect">
            <a:avLst/>
          </a:prstGeom>
        </p:spPr>
      </p:pic>
      <p:pic>
        <p:nvPicPr>
          <p:cNvPr id="21" name="Picture 20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7888636" y="5157777"/>
            <a:ext cx="1708292" cy="1147972"/>
          </a:xfrm>
          <a:prstGeom prst="rect">
            <a:avLst/>
          </a:prstGeom>
        </p:spPr>
      </p:pic>
      <p:pic>
        <p:nvPicPr>
          <p:cNvPr id="22" name="Picture 6" descr="Blue background with welcome text overlay, graphy, welcome fre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1255" y="2819400"/>
            <a:ext cx="5467234" cy="193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01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1887199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Horizontal Scroll 3"/>
          <p:cNvSpPr/>
          <p:nvPr/>
        </p:nvSpPr>
        <p:spPr>
          <a:xfrm>
            <a:off x="2894012" y="457200"/>
            <a:ext cx="5789692" cy="1752600"/>
          </a:xfrm>
          <a:prstGeom prst="horizontalScroll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2862" y="685800"/>
            <a:ext cx="1200150" cy="1322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2425564" y="2438400"/>
            <a:ext cx="5726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১. </a:t>
            </a:r>
            <a:r>
              <a:rPr lang="as-IN" b="1" dirty="0" smtClean="0"/>
              <a:t>হিসাব সমীকরণের উপাদানগুলো </a:t>
            </a:r>
            <a:r>
              <a:rPr lang="en-US" b="1" dirty="0" err="1" smtClean="0"/>
              <a:t>কী</a:t>
            </a:r>
            <a:r>
              <a:rPr lang="en-US" b="1" dirty="0" smtClean="0"/>
              <a:t> </a:t>
            </a:r>
            <a:r>
              <a:rPr lang="en-US" b="1" dirty="0" err="1" smtClean="0"/>
              <a:t>কী</a:t>
            </a:r>
            <a:r>
              <a:rPr lang="as-IN" b="1" dirty="0" smtClean="0"/>
              <a:t>? 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2436812" y="3124200"/>
            <a:ext cx="7510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b="1" dirty="0" smtClean="0"/>
              <a:t>২. যে কোন দু’টি হিসাব সমীকরণের উপাদান ব্যাখ্যা কর।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63976"/>
            <a:ext cx="11887200" cy="6553199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5344" y="381000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1FFA384-0482-4B20-85A5-039F5B56EF07}"/>
              </a:ext>
            </a:extLst>
          </p:cNvPr>
          <p:cNvSpPr txBox="1"/>
          <p:nvPr/>
        </p:nvSpPr>
        <p:spPr>
          <a:xfrm>
            <a:off x="608012" y="806708"/>
            <a:ext cx="10972800" cy="483209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১৫,০০০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যন্ত্রপাতী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সমিকরণের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E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L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iii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A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iii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ও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ii ও iii</a:t>
            </a:r>
            <a:endParaRPr lang="bn-IN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</a:t>
            </a:r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পাওনাদারকে ১০,০০০ টাকা পরিশোধের মাধ্যমে হিসাব সমিকরণের প্রভাবিত হয়েছে – </a:t>
            </a: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E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ii. A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iii. L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খ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 ii      গ.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ও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      ঘ.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 ii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iii               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11" name="Bent-Up Arrow 10"/>
          <p:cNvSpPr/>
          <p:nvPr/>
        </p:nvSpPr>
        <p:spPr>
          <a:xfrm rot="8218993" flipV="1">
            <a:off x="3673004" y="25264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Bent-Up Arrow 11"/>
          <p:cNvSpPr/>
          <p:nvPr/>
        </p:nvSpPr>
        <p:spPr>
          <a:xfrm rot="8218993" flipV="1">
            <a:off x="3923171" y="51172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0F2D270-5D27-4E07-9729-5AB4098867AD}"/>
              </a:ext>
            </a:extLst>
          </p:cNvPr>
          <p:cNvSpPr txBox="1"/>
          <p:nvPr/>
        </p:nvSpPr>
        <p:spPr>
          <a:xfrm>
            <a:off x="608012" y="554534"/>
            <a:ext cx="10896600" cy="569386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 সমীকরণ কোনটি ?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A= L+(C+R-E-D)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		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A=C+(L+R-E-D) </a:t>
            </a:r>
          </a:p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A= C+(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L+E-R-D)				ঘ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A= L+(C+R+E-D)</a:t>
            </a:r>
          </a:p>
          <a:p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৫০,০০০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শুরুর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L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A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iii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E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		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গ. ii ও iii    	ঘ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 </a:t>
            </a:r>
          </a:p>
          <a:p>
            <a:pPr algn="ctr"/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২৫,০০০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ক্রয়ের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—</a:t>
            </a: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A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A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	iii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E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	খ.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ii        	গ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ও iii              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ii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6" name="Bent-Up Arrow 5"/>
          <p:cNvSpPr/>
          <p:nvPr/>
        </p:nvSpPr>
        <p:spPr>
          <a:xfrm rot="8218993" flipV="1">
            <a:off x="625004" y="10453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Bent-Up Arrow 6"/>
          <p:cNvSpPr/>
          <p:nvPr/>
        </p:nvSpPr>
        <p:spPr>
          <a:xfrm rot="8218993" flipV="1">
            <a:off x="5501804" y="35599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Bent-Up Arrow 7"/>
          <p:cNvSpPr/>
          <p:nvPr/>
        </p:nvSpPr>
        <p:spPr>
          <a:xfrm rot="8218993" flipV="1">
            <a:off x="3368204" y="57268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12812" y="609600"/>
            <a:ext cx="10515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1129238" y="685800"/>
            <a:ext cx="10146774" cy="1066800"/>
          </a:xfrm>
          <a:prstGeom prst="upDownArrow">
            <a:avLst>
              <a:gd name="adj1" fmla="val 68210"/>
              <a:gd name="adj2" fmla="val 18352"/>
            </a:avLst>
          </a:prstGeom>
          <a:solidFill>
            <a:srgbClr val="00B050">
              <a:alpha val="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বাড়িতে বসে</a:t>
            </a:r>
          </a:p>
        </p:txBody>
      </p:sp>
      <p:sp>
        <p:nvSpPr>
          <p:cNvPr id="7" name="Rectangle 6"/>
          <p:cNvSpPr/>
          <p:nvPr/>
        </p:nvSpPr>
        <p:spPr>
          <a:xfrm>
            <a:off x="455612" y="2245816"/>
            <a:ext cx="1143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 smtClean="0">
                <a:solidFill>
                  <a:srgbClr val="002060"/>
                </a:solidFill>
              </a:rPr>
              <a:t>মেসার্স নয়ন স্টোরের ২০২০ সালের জানুয়ারী মাসের ব্যবসায় ঘটনাগুলো নিম্নরুপঃ </a:t>
            </a:r>
          </a:p>
          <a:p>
            <a:r>
              <a:rPr lang="as-IN" b="1" dirty="0" smtClean="0">
                <a:solidFill>
                  <a:srgbClr val="002060"/>
                </a:solidFill>
              </a:rPr>
              <a:t>জানুঃ  ০১-  ১,০০,০০০ টাকা নিয়ে ব্যবসায় আরম্ভ করল । </a:t>
            </a:r>
          </a:p>
          <a:p>
            <a:r>
              <a:rPr lang="as-IN" b="1" dirty="0" smtClean="0">
                <a:solidFill>
                  <a:srgbClr val="002060"/>
                </a:solidFill>
              </a:rPr>
              <a:t>জানুঃ   ০৩  মালিকের ব্যক্তিগত মোটর সাইকেল হারিয়ে যায় যার মুল্য ১,৫০,০০০ টাকা । </a:t>
            </a:r>
          </a:p>
          <a:p>
            <a:r>
              <a:rPr lang="as-IN" b="1" dirty="0" smtClean="0">
                <a:solidFill>
                  <a:srgbClr val="002060"/>
                </a:solidFill>
              </a:rPr>
              <a:t>জানুঃ   ০৭   নগদে পণ্য বিক্রয়  ১০, ০০০ টাকা ।</a:t>
            </a:r>
          </a:p>
          <a:p>
            <a:r>
              <a:rPr lang="as-IN" b="1" dirty="0" smtClean="0">
                <a:solidFill>
                  <a:srgbClr val="002060"/>
                </a:solidFill>
              </a:rPr>
              <a:t>জানুঃ ১৪  ব্যাংক থেকে ঋন গ্রহনের সিদ্ধান্ত নেন  ২০,০০০ টাকা ।</a:t>
            </a:r>
          </a:p>
          <a:p>
            <a:r>
              <a:rPr lang="as-IN" b="1" dirty="0" smtClean="0">
                <a:solidFill>
                  <a:srgbClr val="002060"/>
                </a:solidFill>
              </a:rPr>
              <a:t>জানুঃ  ২০  বারিন টেডার্স হতে পণ্য ক্রয় ৬,০০০ টাকা । </a:t>
            </a:r>
          </a:p>
          <a:p>
            <a:r>
              <a:rPr lang="as-IN" b="1" dirty="0" smtClean="0">
                <a:solidFill>
                  <a:srgbClr val="002060"/>
                </a:solidFill>
              </a:rPr>
              <a:t>জানুঃ  ২৫   পাওনাদারকে পরিশোধ ৫,০০০ টাকা। 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as-IN" b="1" dirty="0" smtClean="0">
              <a:solidFill>
                <a:srgbClr val="002060"/>
              </a:solidFill>
            </a:endParaRPr>
          </a:p>
          <a:p>
            <a:r>
              <a:rPr lang="as-IN" b="1" dirty="0" smtClean="0">
                <a:solidFill>
                  <a:srgbClr val="002060"/>
                </a:solidFill>
              </a:rPr>
              <a:t>করনিয়ঃ</a:t>
            </a:r>
          </a:p>
          <a:p>
            <a:r>
              <a:rPr lang="as-IN" b="1" dirty="0" smtClean="0">
                <a:solidFill>
                  <a:srgbClr val="002060"/>
                </a:solidFill>
              </a:rPr>
              <a:t>ক.   ব্যবসায়িক লেনদেন নয় এমন ঘটনা উল্লেখ পূর্বক মোট পরিমান নির্নয় কর।</a:t>
            </a:r>
          </a:p>
          <a:p>
            <a:r>
              <a:rPr lang="as-IN" b="1" dirty="0" smtClean="0">
                <a:solidFill>
                  <a:srgbClr val="002060"/>
                </a:solidFill>
              </a:rPr>
              <a:t>খ.    উদ্দীপকের লেনদেনগুলো দ্বারা হিসাব সমীকরণের উপাদানগুলোর প্রভাব দেখাও ? 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63975"/>
            <a:ext cx="11887199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79412" y="4572000"/>
            <a:ext cx="5715000" cy="1783181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মনোয়ার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হোসেন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চৌধূরী</a:t>
            </a:r>
            <a:r>
              <a:rPr lang="en-US" sz="2800" b="1" dirty="0">
                <a:solidFill>
                  <a:srgbClr val="002060"/>
                </a:solidFill>
              </a:rPr>
              <a:t>।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000" b="1" dirty="0">
                <a:solidFill>
                  <a:srgbClr val="002060"/>
                </a:solidFill>
              </a:rPr>
              <a:t>B.Ed (NAEM), M.B.S (Accounting), B.B.S (</a:t>
            </a:r>
            <a:r>
              <a:rPr lang="en-US" sz="2000" b="1" dirty="0" smtClean="0">
                <a:solidFill>
                  <a:srgbClr val="002060"/>
                </a:solidFill>
              </a:rPr>
              <a:t>Honors) 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bn-BD" sz="2000" b="1" dirty="0">
                <a:solidFill>
                  <a:srgbClr val="002060"/>
                </a:solidFill>
              </a:rPr>
              <a:t>পদবীঃ সহকারি শিক্ষক (</a:t>
            </a:r>
            <a:r>
              <a:rPr lang="en-US" sz="2000" b="1" dirty="0" err="1">
                <a:solidFill>
                  <a:srgbClr val="002060"/>
                </a:solidFill>
              </a:rPr>
              <a:t>হিসাববিজ্ঞান</a:t>
            </a:r>
            <a:r>
              <a:rPr lang="bn-BD" sz="2000" b="1" dirty="0">
                <a:solidFill>
                  <a:srgbClr val="002060"/>
                </a:solidFill>
              </a:rPr>
              <a:t>) 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en-US" sz="2000" b="1" dirty="0" err="1">
                <a:solidFill>
                  <a:srgbClr val="002060"/>
                </a:solidFill>
              </a:rPr>
              <a:t>মহানগর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আইড়িয়াল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bn-BD" sz="2000" b="1" dirty="0">
                <a:solidFill>
                  <a:srgbClr val="002060"/>
                </a:solidFill>
              </a:rPr>
              <a:t>স্কুল অ্যান্ড কলেজ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মুগদা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ঢাকা</a:t>
            </a:r>
            <a:r>
              <a:rPr lang="en-US" sz="2000" b="1" dirty="0">
                <a:solidFill>
                  <a:srgbClr val="002060"/>
                </a:solidFill>
              </a:rPr>
              <a:t>।</a:t>
            </a:r>
            <a:r>
              <a:rPr lang="bn-BD" sz="2000" b="1" dirty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r>
              <a:rPr lang="bn-BD" sz="2000" b="1" dirty="0">
                <a:solidFill>
                  <a:srgbClr val="002060"/>
                </a:solidFill>
              </a:rPr>
              <a:t>মোবাইল নং</a:t>
            </a:r>
            <a:r>
              <a:rPr lang="en-US" sz="2000" b="1" dirty="0">
                <a:solidFill>
                  <a:srgbClr val="002060"/>
                </a:solidFill>
              </a:rPr>
              <a:t>-</a:t>
            </a:r>
            <a:r>
              <a:rPr lang="bn-BD" sz="2000" b="1" dirty="0">
                <a:solidFill>
                  <a:srgbClr val="002060"/>
                </a:solidFill>
              </a:rPr>
              <a:t>০১৯</a:t>
            </a:r>
            <a:r>
              <a:rPr lang="en-US" sz="2000" b="1" dirty="0">
                <a:solidFill>
                  <a:srgbClr val="002060"/>
                </a:solidFill>
              </a:rPr>
              <a:t>২০০০৩৬৯১ 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872345" y="2125867"/>
            <a:ext cx="3240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শিক্ষক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পরিচিতি</a:t>
            </a:r>
            <a:endParaRPr lang="en-US" sz="3200" dirty="0">
              <a:latin typeface="Vrinda" pitchFamily="2" charset="0"/>
              <a:cs typeface="Vrind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9623659" y="1968515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/>
              <a:t>পাঠ</a:t>
            </a:r>
            <a:r>
              <a:rPr lang="en-US" sz="3600" b="1" dirty="0"/>
              <a:t> </a:t>
            </a:r>
            <a:r>
              <a:rPr lang="bn-IN" sz="3600" b="1" dirty="0"/>
              <a:t>পরিচিতি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54B548E-0ED9-4AF0-83BA-8B6B8782D568}"/>
              </a:ext>
            </a:extLst>
          </p:cNvPr>
          <p:cNvSpPr/>
          <p:nvPr/>
        </p:nvSpPr>
        <p:spPr>
          <a:xfrm>
            <a:off x="7237412" y="4743706"/>
            <a:ext cx="4419600" cy="1660071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as-IN" sz="2000" b="1" dirty="0">
                <a:latin typeface="Vrinda"/>
                <a:cs typeface="NikoshBAN" pitchFamily="2" charset="0"/>
              </a:rPr>
              <a:t>বিষয়ঃ হিসাববিজ্ঞান</a:t>
            </a:r>
            <a:endParaRPr lang="en-US" sz="2000" b="1" dirty="0">
              <a:latin typeface="Vrinda"/>
              <a:cs typeface="NikoshBAN" pitchFamily="2" charset="0"/>
            </a:endParaRPr>
          </a:p>
          <a:p>
            <a:r>
              <a:rPr lang="en-US" sz="2000" b="1" dirty="0" err="1">
                <a:latin typeface="Vrinda"/>
                <a:cs typeface="NikoshBAN" pitchFamily="2" charset="0"/>
              </a:rPr>
              <a:t>শ্রেণি</a:t>
            </a:r>
            <a:r>
              <a:rPr lang="en-US" sz="2000" b="1" dirty="0">
                <a:latin typeface="Vrinda"/>
                <a:cs typeface="NikoshBAN" pitchFamily="2" charset="0"/>
              </a:rPr>
              <a:t>: ৯ম - ১০ম </a:t>
            </a:r>
            <a:r>
              <a:rPr lang="en-US" sz="2000" b="1" dirty="0" err="1">
                <a:latin typeface="Vrinda"/>
                <a:cs typeface="NikoshBAN" pitchFamily="2" charset="0"/>
              </a:rPr>
              <a:t>শ্রেণি</a:t>
            </a:r>
            <a:endParaRPr lang="en-US" sz="2000" b="1" dirty="0">
              <a:latin typeface="Vrinda"/>
              <a:cs typeface="NikoshBAN" pitchFamily="2" charset="0"/>
            </a:endParaRPr>
          </a:p>
          <a:p>
            <a:r>
              <a:rPr lang="en-US" sz="2000" b="1" dirty="0">
                <a:latin typeface="Vrinda"/>
                <a:cs typeface="NikoshBAN" pitchFamily="2" charset="0"/>
              </a:rPr>
              <a:t>অধ্যায়: </a:t>
            </a:r>
            <a:r>
              <a:rPr lang="en-US" sz="2000" b="1" dirty="0" smtClean="0">
                <a:latin typeface="Vrinda"/>
                <a:cs typeface="NikoshBAN" pitchFamily="2" charset="0"/>
              </a:rPr>
              <a:t>০২য় –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লেনদেন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  <a:p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তারিখঃ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 ০১৩-০৪-২০২১</a:t>
            </a: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সময়ঃ সকাল ১১.৫০ থেকে দুপুর ১২.৩০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3612" y="457200"/>
            <a:ext cx="30480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11" name="Picture 10" descr="my picture 13K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5212" y="457200"/>
            <a:ext cx="322968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23" y="170688"/>
            <a:ext cx="11887200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67837" y="369425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AF2B67-26AF-41EE-9939-02370A2CD82E}"/>
              </a:ext>
            </a:extLst>
          </p:cNvPr>
          <p:cNvSpPr txBox="1"/>
          <p:nvPr/>
        </p:nvSpPr>
        <p:spPr>
          <a:xfrm>
            <a:off x="684212" y="762000"/>
            <a:ext cx="10896600" cy="538609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প্রশ্নঃ-নগদে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সমিকরণের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 </a:t>
            </a:r>
          </a:p>
          <a:p>
            <a:endParaRPr lang="en-US" sz="1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L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A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E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endParaRPr lang="bn-IN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গ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ও iii	ঘ.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ii ও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 </a:t>
            </a:r>
            <a:endParaRPr lang="bn-IN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প্রশ্নঃ-ঋন </a:t>
            </a:r>
            <a:r>
              <a:rPr lang="bn-IN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পরিশোধ করা হলো ১৫,০০০ টাকা । এই লেনদেন দ্বারা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A=L+E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সমিকরণে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endParaRPr lang="en-US" sz="1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A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L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E 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ii		গ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 ও iii	ঘ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ii ও iii        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5" name="Bent-Up Arrow 4"/>
          <p:cNvSpPr/>
          <p:nvPr/>
        </p:nvSpPr>
        <p:spPr>
          <a:xfrm rot="8218993" flipV="1">
            <a:off x="5523371" y="28312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Bent-Up Arrow 6"/>
          <p:cNvSpPr/>
          <p:nvPr/>
        </p:nvSpPr>
        <p:spPr>
          <a:xfrm rot="8218993" flipV="1">
            <a:off x="3139604" y="56506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89012" y="1447800"/>
            <a:ext cx="7696200" cy="24468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5300" b="1" dirty="0">
                <a:ln w="28575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300" b="1" dirty="0">
              <a:ln w="28575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4199" y="571500"/>
            <a:ext cx="3452813" cy="582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6872" y="833765"/>
            <a:ext cx="108877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1" descr="D:\Monoar Hossen Chowdhury\2019 07 30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609600"/>
            <a:ext cx="10972800" cy="5714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17-black-wallpaper.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"/>
            <a:ext cx="12342813" cy="695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33435" y="3244118"/>
            <a:ext cx="8323577" cy="1046418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000" dirty="0" smtClean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Accounting</a:t>
            </a:r>
            <a:r>
              <a:rPr lang="en-US" sz="4400" dirty="0">
                <a:solidFill>
                  <a:srgbClr val="FFFF00"/>
                </a:solidFill>
              </a:rPr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07292" y="457200"/>
            <a:ext cx="870947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ছবিতে</a:t>
            </a:r>
            <a:r>
              <a:rPr lang="en-US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কি</a:t>
            </a:r>
            <a:r>
              <a:rPr lang="bn-IN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দেখা</a:t>
            </a:r>
            <a:r>
              <a:rPr lang="en-US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যাচ্ছে</a:t>
            </a:r>
            <a:r>
              <a:rPr lang="bn-IN" sz="4400" dirty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?</a:t>
            </a:r>
            <a:r>
              <a:rPr lang="en-US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Vrinda" pitchFamily="2" charset="0"/>
              <a:cs typeface="Vrinda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2416" y="1271334"/>
            <a:ext cx="4714196" cy="42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08412" y="53528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rinda" pitchFamily="2" charset="0"/>
                <a:cs typeface="Vrinda" pitchFamily="2" charset="0"/>
              </a:rPr>
              <a:t>ক</a:t>
            </a:r>
            <a:r>
              <a:rPr lang="en-US" b="1" dirty="0">
                <a:latin typeface="Vrinda" pitchFamily="2" charset="0"/>
                <a:cs typeface="Vrinda" pitchFamily="2" charset="0"/>
              </a:rPr>
              <a:t>) </a:t>
            </a:r>
            <a:r>
              <a:rPr lang="en-US" b="1" dirty="0" err="1" smtClean="0">
                <a:latin typeface="Vrinda" pitchFamily="2" charset="0"/>
                <a:cs typeface="Vrinda" pitchFamily="2" charset="0"/>
              </a:rPr>
              <a:t>ঘটনা</a:t>
            </a:r>
            <a:r>
              <a:rPr lang="en-US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b="1" dirty="0" err="1" smtClean="0">
                <a:latin typeface="Vrinda" pitchFamily="2" charset="0"/>
                <a:cs typeface="Vrinda" pitchFamily="2" charset="0"/>
              </a:rPr>
              <a:t>কী</a:t>
            </a:r>
            <a:r>
              <a:rPr lang="en-US" b="1" dirty="0" smtClean="0">
                <a:latin typeface="Vrinda" pitchFamily="2" charset="0"/>
                <a:cs typeface="Vrinda" pitchFamily="2" charset="0"/>
              </a:rPr>
              <a:t> ? </a:t>
            </a:r>
          </a:p>
          <a:p>
            <a:r>
              <a:rPr lang="en-US" b="1" dirty="0" smtClean="0">
                <a:latin typeface="Vrinda" pitchFamily="2" charset="0"/>
                <a:cs typeface="Vrinda" pitchFamily="2" charset="0"/>
              </a:rPr>
              <a:t>খ) </a:t>
            </a:r>
            <a:r>
              <a:rPr lang="en-US" b="1" dirty="0" err="1" smtClean="0">
                <a:latin typeface="Vrinda" pitchFamily="2" charset="0"/>
                <a:cs typeface="Vrinda" pitchFamily="2" charset="0"/>
              </a:rPr>
              <a:t>বিনিময়</a:t>
            </a:r>
            <a:r>
              <a:rPr lang="en-US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as-IN" b="1" dirty="0" smtClean="0">
                <a:latin typeface="Vrinda" pitchFamily="2" charset="0"/>
                <a:cs typeface="Vrinda" pitchFamily="2" charset="0"/>
              </a:rPr>
              <a:t>কী</a:t>
            </a:r>
            <a:r>
              <a:rPr lang="en-US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as-IN" b="1" dirty="0" smtClean="0">
                <a:latin typeface="Vrinda" pitchFamily="2" charset="0"/>
                <a:cs typeface="Vrinda" pitchFamily="2" charset="0"/>
              </a:rPr>
              <a:t>?</a:t>
            </a:r>
            <a:endParaRPr lang="en-US" b="1" dirty="0" smtClean="0">
              <a:latin typeface="Vrinda" pitchFamily="2" charset="0"/>
              <a:cs typeface="Vrinda" pitchFamily="2" charset="0"/>
            </a:endParaRPr>
          </a:p>
          <a:p>
            <a:r>
              <a:rPr lang="en-US" b="1" dirty="0" smtClean="0">
                <a:latin typeface="Vrinda" pitchFamily="2" charset="0"/>
                <a:cs typeface="Vrinda" pitchFamily="2" charset="0"/>
              </a:rPr>
              <a:t>গ) </a:t>
            </a:r>
            <a:r>
              <a:rPr lang="en-US" b="1" dirty="0" err="1" smtClean="0">
                <a:latin typeface="Vrinda" pitchFamily="2" charset="0"/>
                <a:cs typeface="Vrinda" pitchFamily="2" charset="0"/>
              </a:rPr>
              <a:t>লেনদেন</a:t>
            </a:r>
            <a:r>
              <a:rPr lang="en-US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b="1" dirty="0" err="1" smtClean="0">
                <a:latin typeface="Vrinda" pitchFamily="2" charset="0"/>
                <a:cs typeface="Vrinda" pitchFamily="2" charset="0"/>
              </a:rPr>
              <a:t>কাকে</a:t>
            </a:r>
            <a:r>
              <a:rPr lang="en-US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b="1" dirty="0" err="1" smtClean="0">
                <a:latin typeface="Vrinda" pitchFamily="2" charset="0"/>
                <a:cs typeface="Vrinda" pitchFamily="2" charset="0"/>
              </a:rPr>
              <a:t>বলে</a:t>
            </a:r>
            <a:r>
              <a:rPr lang="en-US" b="1" dirty="0" smtClean="0">
                <a:latin typeface="Vrinda" pitchFamily="2" charset="0"/>
                <a:cs typeface="Vrinda" pitchFamily="2" charset="0"/>
              </a:rPr>
              <a:t> ?</a:t>
            </a:r>
          </a:p>
        </p:txBody>
      </p:sp>
      <p:pic>
        <p:nvPicPr>
          <p:cNvPr id="10" name="Picture 9" descr="1566913163-Haryana_Road_accid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2" y="1600200"/>
            <a:ext cx="3429000" cy="3733800"/>
          </a:xfrm>
          <a:prstGeom prst="rect">
            <a:avLst/>
          </a:prstGeom>
        </p:spPr>
      </p:pic>
      <p:pic>
        <p:nvPicPr>
          <p:cNvPr id="11" name="Picture 2" descr="D:\Aict-2\Grafics\SHAREit\Pictures\images(3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2812" y="1600200"/>
            <a:ext cx="3352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30" y="159206"/>
            <a:ext cx="11904638" cy="654639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8255" y="323849"/>
            <a:ext cx="11497759" cy="624205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67187" y="381000"/>
            <a:ext cx="11274663" cy="1238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আজকের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শিরোনামঃ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rinda" pitchFamily="34" charset="0"/>
              <a:ea typeface="+mn-ea"/>
              <a:cs typeface="Vrinda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67187" y="1676400"/>
            <a:ext cx="11277600" cy="480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endParaRPr lang="en-US" sz="4400" b="1" dirty="0" smtClean="0">
              <a:solidFill>
                <a:srgbClr val="FFFF00"/>
              </a:solidFill>
            </a:endParaRPr>
          </a:p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as-IN" sz="19900" b="1" dirty="0" smtClean="0">
                <a:solidFill>
                  <a:srgbClr val="FFFF00"/>
                </a:solidFill>
              </a:rPr>
              <a:t>লেনদেন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Transaction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kumimoji="0" lang="en-US" sz="192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utonnyMJ" pitchFamily="2" charset="0"/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2" y="179162"/>
            <a:ext cx="11887140" cy="651373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4722" y="415726"/>
            <a:ext cx="11424690" cy="601979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2992154" y="362859"/>
            <a:ext cx="7176696" cy="991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18105" y="489964"/>
            <a:ext cx="4177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</a:rPr>
              <a:t>এই পাঠ শেষে শিক্ষার্থীরা </a:t>
            </a:r>
            <a:r>
              <a:rPr lang="bn-BD" sz="4000" dirty="0" smtClean="0">
                <a:solidFill>
                  <a:srgbClr val="FFFF00"/>
                </a:solidFill>
              </a:rPr>
              <a:t>-</a:t>
            </a:r>
            <a:endParaRPr lang="en-US" sz="4000" dirty="0">
              <a:solidFill>
                <a:srgbClr val="FFFF00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594973" y="1746700"/>
          <a:ext cx="1099120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462257" y="479868"/>
            <a:ext cx="3096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36AFD2-11DE-45B9-AD6A-839FF51BB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4936AFD2-11DE-45B9-AD6A-839FF51BB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0E8127-0DD0-4354-8AE9-A9C456AC9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BD0E8127-0DD0-4354-8AE9-A9C456AC9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1D1655-5965-48C0-A93E-B26E84AD4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231D1655-5965-48C0-A93E-B26E84AD4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Graphic spid="9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1595</Words>
  <Application>Microsoft Office PowerPoint</Application>
  <PresentationFormat>Custom</PresentationFormat>
  <Paragraphs>428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Mahveen</dc:creator>
  <cp:lastModifiedBy>Mahveen</cp:lastModifiedBy>
  <cp:revision>1606</cp:revision>
  <dcterms:created xsi:type="dcterms:W3CDTF">2020-06-23T07:13:48Z</dcterms:created>
  <dcterms:modified xsi:type="dcterms:W3CDTF">2021-04-13T05:54:57Z</dcterms:modified>
</cp:coreProperties>
</file>