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1" r:id="rId3"/>
    <p:sldId id="257" r:id="rId4"/>
    <p:sldId id="273" r:id="rId5"/>
    <p:sldId id="270" r:id="rId6"/>
    <p:sldId id="258" r:id="rId7"/>
    <p:sldId id="259" r:id="rId8"/>
    <p:sldId id="260" r:id="rId9"/>
    <p:sldId id="261" r:id="rId10"/>
    <p:sldId id="262" r:id="rId11"/>
    <p:sldId id="263" r:id="rId12"/>
    <p:sldId id="264" r:id="rId13"/>
    <p:sldId id="265" r:id="rId14"/>
    <p:sldId id="269"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A873-EEFA-4151-9CAA-730FDD471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0E3DCC-C8CB-4DAB-A508-E04AB9209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F2DB53-37FB-498B-9EF0-293F6E773A55}"/>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797EA432-115B-4D80-84EA-DA674CA7F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9ABE9-F4E4-42BE-BD69-752676D8AFB5}"/>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83976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68C5-F19B-4F63-8BC1-CBF6733E7A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CA5DFF-D109-4C83-A19C-1B8C2DED6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29E96-8F1B-4274-8472-AD346BA5BF94}"/>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9B11A846-2553-4D9D-A5FA-17BBE7D11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5CA5A-B13E-40EB-813C-047928880A79}"/>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82859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35F42-2884-4F08-9343-E4181AF48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9CD49-5418-4324-AF5E-E3D7AE8EA3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9C919-B881-4029-804B-484E4B21DCCF}"/>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B841B137-DC5E-44F0-9948-312087E59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C1A4-1C62-469E-A4DE-DDD5F6C45A8E}"/>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146778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02C1-6705-417E-A711-1BFEE4D24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65BCF-BBF9-459B-B59B-16110719D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16CDD-F09D-4733-B737-5F7EE7F6230D}"/>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998198C3-BB44-4ECD-9F89-6E4A6CF88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69A20-3EA7-47D2-8B55-BEFC25C88455}"/>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222382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432E-DCB2-4988-B26A-E1D4E2264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5A197-A95A-4E8D-A86E-B2318D0BE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3DE67-F1AF-4635-9BAC-784E25EC8D2E}"/>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BD87D39F-770E-4317-A0B8-9C5DD2AD9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2E670-1EA3-4D14-84C9-CAD46D605EE7}"/>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72824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C583-20C0-4ACE-A6FD-B9281C8B2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5DDA1-62AE-4491-ABA8-51AB60B57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06505-A624-412E-8600-71880C0B1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1D620-7A94-48DB-AA48-AF5058C276ED}"/>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6" name="Footer Placeholder 5">
            <a:extLst>
              <a:ext uri="{FF2B5EF4-FFF2-40B4-BE49-F238E27FC236}">
                <a16:creationId xmlns:a16="http://schemas.microsoft.com/office/drawing/2014/main" id="{6E47FE0D-451D-4860-926C-42FF9DAA0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5EAF4-D918-40A3-935C-E3E37280FF1F}"/>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167847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8E23-BA14-416F-AFB5-9FA194D97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9A81D7-1CFB-48BD-ABD2-459E55456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051FD3-E645-4AD2-8F0A-BF3BECA44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09171-5E48-4872-B003-C1B1FD674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EF7EC-26BE-438C-A6B1-6F342940E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6B6FD-FD6A-44A9-812C-E147E13BCE0A}"/>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8" name="Footer Placeholder 7">
            <a:extLst>
              <a:ext uri="{FF2B5EF4-FFF2-40B4-BE49-F238E27FC236}">
                <a16:creationId xmlns:a16="http://schemas.microsoft.com/office/drawing/2014/main" id="{CBF2CD6B-EE42-44B5-88F1-926478F29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08D58-2E17-40FC-8879-34AE1288D5D5}"/>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311223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88C8-F3A9-4099-85A2-F99EA80F3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F4ECA5-0148-438D-B056-A6C637486BC2}"/>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4" name="Footer Placeholder 3">
            <a:extLst>
              <a:ext uri="{FF2B5EF4-FFF2-40B4-BE49-F238E27FC236}">
                <a16:creationId xmlns:a16="http://schemas.microsoft.com/office/drawing/2014/main" id="{C19BB5C9-4A4B-4527-836D-034589F9BC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B3D136-2FDE-421E-9A3D-7295A6C51087}"/>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402783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B6E53-9692-4E2E-B1F4-D2A07E31F750}"/>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3" name="Footer Placeholder 2">
            <a:extLst>
              <a:ext uri="{FF2B5EF4-FFF2-40B4-BE49-F238E27FC236}">
                <a16:creationId xmlns:a16="http://schemas.microsoft.com/office/drawing/2014/main" id="{58BCB593-4542-4E23-BCDC-62EFD9F6A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CD028-8AA6-45E9-B7CE-C13551588F03}"/>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45230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558F-72D2-4A5A-A763-656EC06D9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7B851-8F03-4AE0-85C1-4E5D60391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382D6-A7CF-4789-B1C8-865973CCE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4E27D-1F9B-460E-9E85-4F9FC3E3C7C3}"/>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6" name="Footer Placeholder 5">
            <a:extLst>
              <a:ext uri="{FF2B5EF4-FFF2-40B4-BE49-F238E27FC236}">
                <a16:creationId xmlns:a16="http://schemas.microsoft.com/office/drawing/2014/main" id="{FBD7AEF1-928D-46BE-82D4-F5AF3565A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71B2A-8DFB-48F0-B85B-5915B313F0DA}"/>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297383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EAB2-F384-4822-B49B-CD8E34856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0DB7BE-F691-49CF-BA70-DC96F90E6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733BC0-3FF5-4C76-BFAD-D4ABEF723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F2F34-07B1-4A06-8FD8-23E218EF787E}"/>
              </a:ext>
            </a:extLst>
          </p:cNvPr>
          <p:cNvSpPr>
            <a:spLocks noGrp="1"/>
          </p:cNvSpPr>
          <p:nvPr>
            <p:ph type="dt" sz="half" idx="10"/>
          </p:nvPr>
        </p:nvSpPr>
        <p:spPr/>
        <p:txBody>
          <a:bodyPr/>
          <a:lstStyle/>
          <a:p>
            <a:fld id="{030DD126-8E33-4AB2-8225-354A3CD56438}" type="datetimeFigureOut">
              <a:rPr lang="en-US" smtClean="0"/>
              <a:t>11-Apr-21</a:t>
            </a:fld>
            <a:endParaRPr lang="en-US"/>
          </a:p>
        </p:txBody>
      </p:sp>
      <p:sp>
        <p:nvSpPr>
          <p:cNvPr id="6" name="Footer Placeholder 5">
            <a:extLst>
              <a:ext uri="{FF2B5EF4-FFF2-40B4-BE49-F238E27FC236}">
                <a16:creationId xmlns:a16="http://schemas.microsoft.com/office/drawing/2014/main" id="{29E92181-388A-4F0D-AC76-11F5064A4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E1374-D509-4705-B5EC-A4AB1A5D6B2A}"/>
              </a:ext>
            </a:extLst>
          </p:cNvPr>
          <p:cNvSpPr>
            <a:spLocks noGrp="1"/>
          </p:cNvSpPr>
          <p:nvPr>
            <p:ph type="sldNum" sz="quarter" idx="12"/>
          </p:nvPr>
        </p:nvSpPr>
        <p:spPr/>
        <p:txBody>
          <a:bodyPr/>
          <a:lstStyle/>
          <a:p>
            <a:fld id="{F816BDFA-2EFF-4EBB-BCB5-97A809CBF4E9}" type="slidenum">
              <a:rPr lang="en-US" smtClean="0"/>
              <a:t>‹#›</a:t>
            </a:fld>
            <a:endParaRPr lang="en-US"/>
          </a:p>
        </p:txBody>
      </p:sp>
    </p:spTree>
    <p:extLst>
      <p:ext uri="{BB962C8B-B14F-4D97-AF65-F5344CB8AC3E}">
        <p14:creationId xmlns:p14="http://schemas.microsoft.com/office/powerpoint/2010/main" val="182554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95608-6D33-4B56-A4BD-4376F28CD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84BDB-635D-4C6D-9F17-7680AF2F0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78E0A-721B-4C3A-9D6C-8DC26EF3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DD126-8E33-4AB2-8225-354A3CD56438}" type="datetimeFigureOut">
              <a:rPr lang="en-US" smtClean="0"/>
              <a:t>11-Apr-21</a:t>
            </a:fld>
            <a:endParaRPr lang="en-US"/>
          </a:p>
        </p:txBody>
      </p:sp>
      <p:sp>
        <p:nvSpPr>
          <p:cNvPr id="5" name="Footer Placeholder 4">
            <a:extLst>
              <a:ext uri="{FF2B5EF4-FFF2-40B4-BE49-F238E27FC236}">
                <a16:creationId xmlns:a16="http://schemas.microsoft.com/office/drawing/2014/main" id="{EC3CF2A1-AD2C-4903-8831-663E753B2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DD6B3-1B40-4535-89DB-86BBB4E9C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6BDFA-2EFF-4EBB-BCB5-97A809CBF4E9}" type="slidenum">
              <a:rPr lang="en-US" smtClean="0"/>
              <a:t>‹#›</a:t>
            </a:fld>
            <a:endParaRPr lang="en-US"/>
          </a:p>
        </p:txBody>
      </p:sp>
    </p:spTree>
    <p:extLst>
      <p:ext uri="{BB962C8B-B14F-4D97-AF65-F5344CB8AC3E}">
        <p14:creationId xmlns:p14="http://schemas.microsoft.com/office/powerpoint/2010/main" val="258048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A81FE-7A44-45E3-AE1E-56C4B207B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A13D36-2226-4339-B016-4393D07EA3C3}"/>
              </a:ext>
            </a:extLst>
          </p:cNvPr>
          <p:cNvSpPr txBox="1"/>
          <p:nvPr/>
        </p:nvSpPr>
        <p:spPr>
          <a:xfrm>
            <a:off x="4876801" y="-278293"/>
            <a:ext cx="3193503" cy="1569660"/>
          </a:xfrm>
          <a:prstGeom prst="rect">
            <a:avLst/>
          </a:prstGeom>
          <a:noFill/>
        </p:spPr>
        <p:txBody>
          <a:bodyPr wrap="none" rtlCol="0">
            <a:spAutoFit/>
          </a:bodyPr>
          <a:lstStyle/>
          <a:p>
            <a:r>
              <a:rPr lang="en-US" sz="9600" dirty="0" err="1">
                <a:solidFill>
                  <a:srgbClr val="FFC000"/>
                </a:solidFill>
                <a:latin typeface="NikoshBAN" panose="02000000000000000000" pitchFamily="2" charset="0"/>
                <a:cs typeface="NikoshBAN" panose="02000000000000000000" pitchFamily="2" charset="0"/>
              </a:rPr>
              <a:t>শুভেচ্ছা</a:t>
            </a:r>
            <a:r>
              <a:rPr lang="en-US" sz="9600" dirty="0">
                <a:solidFill>
                  <a:srgbClr val="FFC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5816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45C7C0-C824-451A-93B5-F226B0F715D8}"/>
              </a:ext>
            </a:extLst>
          </p:cNvPr>
          <p:cNvSpPr txBox="1"/>
          <p:nvPr/>
        </p:nvSpPr>
        <p:spPr>
          <a:xfrm>
            <a:off x="389965" y="376518"/>
            <a:ext cx="5152373" cy="646331"/>
          </a:xfrm>
          <a:prstGeom prst="rect">
            <a:avLst/>
          </a:prstGeom>
          <a:solidFill>
            <a:schemeClr val="accent6">
              <a:lumMod val="60000"/>
              <a:lumOff val="40000"/>
            </a:schemeClr>
          </a:solidFill>
        </p:spPr>
        <p:txBody>
          <a:bodyPr wrap="none" rtlCol="0">
            <a:spAutoFit/>
          </a:bodyPr>
          <a:lstStyle/>
          <a:p>
            <a:r>
              <a:rPr lang="bn-IN" sz="3600" dirty="0">
                <a:latin typeface="NikoshBAN" panose="02000000000000000000" pitchFamily="2" charset="0"/>
                <a:cs typeface="NikoshBAN" panose="02000000000000000000" pitchFamily="2" charset="0"/>
              </a:rPr>
              <a:t>ঘটনা সংযোজন কি প্রকৃত আরোহঃ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E2ABE28-1CD1-44FA-8020-9273190BDDD2}"/>
              </a:ext>
            </a:extLst>
          </p:cNvPr>
          <p:cNvSpPr txBox="1"/>
          <p:nvPr/>
        </p:nvSpPr>
        <p:spPr>
          <a:xfrm>
            <a:off x="389966" y="1656522"/>
            <a:ext cx="11338208" cy="2062103"/>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যুক্তিবিদ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হুইওয়েল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প্রত্যেক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রয়েছে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কতিপয়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দৃষ্টান্ত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এগুলোকে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প্রকৃতপক্ষে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মানসিকভাবে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সিদ্ধান্ত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4829BDA7-98DE-41C6-A79F-4BA2A4099FC2}"/>
              </a:ext>
            </a:extLst>
          </p:cNvPr>
          <p:cNvSpPr txBox="1"/>
          <p:nvPr/>
        </p:nvSpPr>
        <p:spPr>
          <a:xfrm>
            <a:off x="389965" y="4452730"/>
            <a:ext cx="11338209"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অন্যদিকে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86222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DA25C-1F80-4CA8-99FA-F0BF2C757787}"/>
              </a:ext>
            </a:extLst>
          </p:cNvPr>
          <p:cNvSpPr txBox="1"/>
          <p:nvPr/>
        </p:nvSpPr>
        <p:spPr>
          <a:xfrm>
            <a:off x="503583" y="636104"/>
            <a:ext cx="11224591" cy="550920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 ঘটনা সংযোজন প্রকৃত আরোহ নয়।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ঘটনা সংযোজন প্রকৃত আরোহমূলক প্রক্রিয়া নয় বরং এটি একটি অবরোহমূলক প্রক্রিয়া। অবরোহ প্রক্রিয়ায় আমরা কোনো একটি সার্বিক ধারণা থেকে বিশেষ ধারণায় উপনীত হই। ঠিক তেমনিভাবে ঘটনা সংযোজনেও আমরা আমাদের মনের মধ্যকার পুর্বস্থিত ধারণার অধীনে নিরীক্ষিত ঘটনাসমূহকে সংযোজন করি এবং ঐ ঘটনাসমূহকে একটি বিশেষ ধারণার মাধ্যমে প্রকাশ করি। </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ঘটনা সংযোজন এর সিদ্ধান্তটি সার্বিক যুক্তিবাক্য নয় বরং একটি বিশেষ যুক্তিবাক্য। যার মাধ্যমে কোনো একটি বিশিষ্ট ধারণার প্রতিবেদন প্রকাশিত হয়। </a:t>
            </a: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72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4C0011-3527-401E-9C56-EFD6E7EFC575}"/>
              </a:ext>
            </a:extLst>
          </p:cNvPr>
          <p:cNvSpPr txBox="1"/>
          <p:nvPr/>
        </p:nvSpPr>
        <p:spPr>
          <a:xfrm>
            <a:off x="5115339" y="516836"/>
            <a:ext cx="2042547" cy="707886"/>
          </a:xfrm>
          <a:prstGeom prst="rect">
            <a:avLst/>
          </a:prstGeom>
          <a:solidFill>
            <a:srgbClr val="FFFF00"/>
          </a:solidFill>
        </p:spPr>
        <p:txBody>
          <a:bodyPr wrap="none" rtlCol="0">
            <a:spAutoFit/>
          </a:bodyPr>
          <a:lstStyle/>
          <a:p>
            <a:r>
              <a:rPr lang="bn-IN" sz="4000" dirty="0">
                <a:latin typeface="NikoshBAN" panose="02000000000000000000" pitchFamily="2" charset="0"/>
                <a:cs typeface="NikoshBAN" panose="02000000000000000000" pitchFamily="2" charset="0"/>
              </a:rPr>
              <a:t>একক কাজ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9B34486-01A7-4ECE-A2FE-64CF5B8E45F0}"/>
              </a:ext>
            </a:extLst>
          </p:cNvPr>
          <p:cNvSpPr txBox="1"/>
          <p:nvPr/>
        </p:nvSpPr>
        <p:spPr>
          <a:xfrm>
            <a:off x="543339" y="1974574"/>
            <a:ext cx="11250196" cy="3539430"/>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১। ঘটনা সংযোজন কোন ধরনের আরোহ?</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কতকগুলো নিরীক্ষিত ঘটনাকে একটি সাধারণ ধারণার মাধ্যমে প্রকাশ করাকে কি বলে?</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ঘটনা সংযোজনের সিদ্ধান্তটি কি রূপ? </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ঘটনা সংযোজনের সিদ্ধান্তটি কোন ধরনের যুক্তিবাক্য?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558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FC8D4-B317-419D-8477-C5990B1F7FEE}"/>
              </a:ext>
            </a:extLst>
          </p:cNvPr>
          <p:cNvSpPr txBox="1"/>
          <p:nvPr/>
        </p:nvSpPr>
        <p:spPr>
          <a:xfrm>
            <a:off x="5035828" y="516835"/>
            <a:ext cx="2116285" cy="707886"/>
          </a:xfrm>
          <a:prstGeom prst="rect">
            <a:avLst/>
          </a:prstGeom>
          <a:solidFill>
            <a:srgbClr val="FFFF00"/>
          </a:solidFill>
        </p:spPr>
        <p:txBody>
          <a:bodyPr wrap="none" rtlCol="0">
            <a:spAutoFit/>
          </a:bodyPr>
          <a:lstStyle/>
          <a:p>
            <a:r>
              <a:rPr lang="bn-IN" sz="4000" dirty="0">
                <a:latin typeface="NikoshBAN" panose="02000000000000000000" pitchFamily="2" charset="0"/>
                <a:cs typeface="NikoshBAN" panose="02000000000000000000" pitchFamily="2" charset="0"/>
              </a:rPr>
              <a:t>বাড়ির কাজ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3B639A0-7ACA-470B-A062-DCFE0201933E}"/>
              </a:ext>
            </a:extLst>
          </p:cNvPr>
          <p:cNvSpPr txBox="1"/>
          <p:nvPr/>
        </p:nvSpPr>
        <p:spPr>
          <a:xfrm>
            <a:off x="503583" y="1603513"/>
            <a:ext cx="11131827" cy="954107"/>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রাজু পুকুরের মাটি খুঁড়তে গিয়ে মাটির তৈরি একটি মাথা , দুইটি হাত এবং দেহের অন্যান্য অংগ প্রত্যংগ দেখতে পেল। তারপর সে গুলো জোড়া লাগিয়ে বলল, বুঝেছি এটি একটি মানুষের মূর্তি। </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12B56C5-DE4B-4B11-B096-3FD760C26816}"/>
              </a:ext>
            </a:extLst>
          </p:cNvPr>
          <p:cNvSpPr txBox="1"/>
          <p:nvPr/>
        </p:nvSpPr>
        <p:spPr>
          <a:xfrm>
            <a:off x="503583" y="3034748"/>
            <a:ext cx="7317721" cy="3605691"/>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ক) অপ্রকৃত আরোহ কত প্রকার?</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খ) ঘটনা সংযোজন কী বুঝিয়ে লিখ।</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গ)উদ্দীপকে কোন আরোহের প্রকাশ ঘটেছে ? বর্ণনা কর।</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ঘ) উদ্দীপকের আরোহ কী প্রকৃত আরোহ বিশ্লেষণ কর।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77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9FAD8-A24E-4E5E-9116-7CE8F416FE2E}"/>
              </a:ext>
            </a:extLst>
          </p:cNvPr>
          <p:cNvSpPr txBox="1"/>
          <p:nvPr/>
        </p:nvSpPr>
        <p:spPr>
          <a:xfrm>
            <a:off x="603203" y="371060"/>
            <a:ext cx="3965318" cy="70817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আরোহের শ্রেণিবিভাগঃ </a:t>
            </a:r>
            <a:endParaRPr lang="en-US" sz="4000" dirty="0">
              <a:latin typeface="NikoshBAN" panose="02000000000000000000" pitchFamily="2" charset="0"/>
              <a:cs typeface="NikoshBAN" panose="02000000000000000000" pitchFamily="2" charset="0"/>
            </a:endParaRPr>
          </a:p>
        </p:txBody>
      </p:sp>
      <p:sp>
        <p:nvSpPr>
          <p:cNvPr id="49" name="Rectangle: Rounded Corners 48">
            <a:extLst>
              <a:ext uri="{FF2B5EF4-FFF2-40B4-BE49-F238E27FC236}">
                <a16:creationId xmlns:a16="http://schemas.microsoft.com/office/drawing/2014/main" id="{4BA7BD83-B814-4D1E-80B5-9CB50BBC6D16}"/>
              </a:ext>
            </a:extLst>
          </p:cNvPr>
          <p:cNvSpPr/>
          <p:nvPr/>
        </p:nvSpPr>
        <p:spPr>
          <a:xfrm rot="21540000">
            <a:off x="5222980" y="1200196"/>
            <a:ext cx="1805296" cy="514089"/>
          </a:xfrm>
          <a:prstGeom prst="roundRect">
            <a:avLst>
              <a:gd name="adj" fmla="val 0"/>
            </a:avLst>
          </a:prstGeom>
          <a:solidFill>
            <a:schemeClr val="accent4">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A4EDE070-24A6-4697-8B60-9C754E97F4B2}"/>
              </a:ext>
            </a:extLst>
          </p:cNvPr>
          <p:cNvSpPr/>
          <p:nvPr/>
        </p:nvSpPr>
        <p:spPr>
          <a:xfrm rot="21540000">
            <a:off x="6097892" y="1904651"/>
            <a:ext cx="95765" cy="612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EB1FDD4-E3F5-482B-AD9E-1B7BD2DC8997}"/>
              </a:ext>
            </a:extLst>
          </p:cNvPr>
          <p:cNvSpPr txBox="1"/>
          <p:nvPr/>
        </p:nvSpPr>
        <p:spPr>
          <a:xfrm rot="21540000">
            <a:off x="2550823" y="3374982"/>
            <a:ext cx="1938929"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প্রকৃত আরোহ</a:t>
            </a:r>
            <a:endParaRPr lang="en-US" sz="2800"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CF97A422-7AC2-4325-B46D-B348BA3A38A0}"/>
              </a:ext>
            </a:extLst>
          </p:cNvPr>
          <p:cNvSpPr txBox="1"/>
          <p:nvPr/>
        </p:nvSpPr>
        <p:spPr>
          <a:xfrm rot="21540000">
            <a:off x="7827483" y="3240583"/>
            <a:ext cx="2372642"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অপ্রকৃত আরোহ</a:t>
            </a:r>
            <a:endParaRPr lang="en-US" sz="2800" dirty="0">
              <a:latin typeface="NikoshBAN" panose="02000000000000000000" pitchFamily="2" charset="0"/>
              <a:cs typeface="NikoshBAN" panose="02000000000000000000" pitchFamily="2" charset="0"/>
            </a:endParaRPr>
          </a:p>
        </p:txBody>
      </p:sp>
      <p:grpSp>
        <p:nvGrpSpPr>
          <p:cNvPr id="47" name="Group 46">
            <a:extLst>
              <a:ext uri="{FF2B5EF4-FFF2-40B4-BE49-F238E27FC236}">
                <a16:creationId xmlns:a16="http://schemas.microsoft.com/office/drawing/2014/main" id="{632D40AA-2B97-475C-9986-81B7FD346AE5}"/>
              </a:ext>
            </a:extLst>
          </p:cNvPr>
          <p:cNvGrpSpPr/>
          <p:nvPr/>
        </p:nvGrpSpPr>
        <p:grpSpPr>
          <a:xfrm rot="21540000">
            <a:off x="1181119" y="1234848"/>
            <a:ext cx="10272751" cy="3778765"/>
            <a:chOff x="966128" y="1169172"/>
            <a:chExt cx="9950986" cy="3777219"/>
          </a:xfrm>
        </p:grpSpPr>
        <p:sp>
          <p:nvSpPr>
            <p:cNvPr id="6" name="TextBox 5">
              <a:extLst>
                <a:ext uri="{FF2B5EF4-FFF2-40B4-BE49-F238E27FC236}">
                  <a16:creationId xmlns:a16="http://schemas.microsoft.com/office/drawing/2014/main" id="{969F55F7-1791-4ADD-B868-23CF7C507F22}"/>
                </a:ext>
              </a:extLst>
            </p:cNvPr>
            <p:cNvSpPr txBox="1"/>
            <p:nvPr/>
          </p:nvSpPr>
          <p:spPr>
            <a:xfrm>
              <a:off x="5169243" y="1169172"/>
              <a:ext cx="1288498" cy="523006"/>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   আরোহ </a:t>
              </a:r>
              <a:endParaRPr lang="en-US" sz="2800" dirty="0">
                <a:latin typeface="NikoshBAN" panose="02000000000000000000" pitchFamily="2" charset="0"/>
                <a:cs typeface="NikoshBAN" panose="02000000000000000000" pitchFamily="2" charset="0"/>
              </a:endParaRPr>
            </a:p>
          </p:txBody>
        </p:sp>
        <p:cxnSp>
          <p:nvCxnSpPr>
            <p:cNvPr id="9" name="Straight Connector 8">
              <a:extLst>
                <a:ext uri="{FF2B5EF4-FFF2-40B4-BE49-F238E27FC236}">
                  <a16:creationId xmlns:a16="http://schemas.microsoft.com/office/drawing/2014/main" id="{BABF7D4C-4AD1-4E11-A77E-3E0E5AA50804}"/>
                </a:ext>
              </a:extLst>
            </p:cNvPr>
            <p:cNvCxnSpPr>
              <a:cxnSpLocks/>
              <a:endCxn id="21" idx="0"/>
            </p:cNvCxnSpPr>
            <p:nvPr/>
          </p:nvCxnSpPr>
          <p:spPr>
            <a:xfrm rot="60000" flipV="1">
              <a:off x="2968533" y="2311967"/>
              <a:ext cx="5537003" cy="504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C7BB8CB2-5148-4E73-8E1C-7246D4CA9EA9}"/>
                </a:ext>
              </a:extLst>
            </p:cNvPr>
            <p:cNvSpPr/>
            <p:nvPr/>
          </p:nvSpPr>
          <p:spPr>
            <a:xfrm>
              <a:off x="2944206" y="2321690"/>
              <a:ext cx="87197" cy="101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990BC29-7A50-42E7-8965-04A8ABE600BF}"/>
                </a:ext>
              </a:extLst>
            </p:cNvPr>
            <p:cNvSpPr/>
            <p:nvPr/>
          </p:nvSpPr>
          <p:spPr>
            <a:xfrm flipH="1">
              <a:off x="8446887" y="2361830"/>
              <a:ext cx="117309" cy="943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7790A8FA-34BC-40BA-BA3C-6EF6323E9EF1}"/>
                </a:ext>
              </a:extLst>
            </p:cNvPr>
            <p:cNvSpPr/>
            <p:nvPr/>
          </p:nvSpPr>
          <p:spPr>
            <a:xfrm>
              <a:off x="2921355" y="3726498"/>
              <a:ext cx="121926" cy="511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E5BE1E3-8989-499E-BDAA-17584588231F}"/>
                </a:ext>
              </a:extLst>
            </p:cNvPr>
            <p:cNvSpPr/>
            <p:nvPr/>
          </p:nvSpPr>
          <p:spPr>
            <a:xfrm flipH="1">
              <a:off x="8474466" y="3684830"/>
              <a:ext cx="102138" cy="641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7DE3CE2-4D35-4A92-841C-E6D336F04E9F}"/>
                </a:ext>
              </a:extLst>
            </p:cNvPr>
            <p:cNvCxnSpPr>
              <a:cxnSpLocks/>
              <a:endCxn id="43" idx="0"/>
            </p:cNvCxnSpPr>
            <p:nvPr/>
          </p:nvCxnSpPr>
          <p:spPr>
            <a:xfrm rot="60000" flipV="1">
              <a:off x="969338" y="4291795"/>
              <a:ext cx="3831711" cy="12911"/>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C3672B4-154F-4405-8C08-6691CAED7955}"/>
                </a:ext>
              </a:extLst>
            </p:cNvPr>
            <p:cNvCxnSpPr>
              <a:cxnSpLocks/>
            </p:cNvCxnSpPr>
            <p:nvPr/>
          </p:nvCxnSpPr>
          <p:spPr>
            <a:xfrm rot="60000" flipV="1">
              <a:off x="6412240" y="4334599"/>
              <a:ext cx="4504874" cy="74204"/>
            </a:xfrm>
            <a:prstGeom prst="line">
              <a:avLst/>
            </a:prstGeom>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8502A4E8-DCC8-4363-B322-8D831FC38EF8}"/>
                </a:ext>
              </a:extLst>
            </p:cNvPr>
            <p:cNvSpPr/>
            <p:nvPr/>
          </p:nvSpPr>
          <p:spPr>
            <a:xfrm flipH="1">
              <a:off x="966128" y="4256274"/>
              <a:ext cx="105754" cy="62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1F1B4BE9-2F6A-4779-B93C-76649AA638DC}"/>
                </a:ext>
              </a:extLst>
            </p:cNvPr>
            <p:cNvSpPr/>
            <p:nvPr/>
          </p:nvSpPr>
          <p:spPr>
            <a:xfrm>
              <a:off x="2934873" y="4302250"/>
              <a:ext cx="88297" cy="613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00415A25-60FE-431B-BC81-0A9366CB31C6}"/>
                </a:ext>
              </a:extLst>
            </p:cNvPr>
            <p:cNvSpPr/>
            <p:nvPr/>
          </p:nvSpPr>
          <p:spPr>
            <a:xfrm>
              <a:off x="4747972" y="4326300"/>
              <a:ext cx="105787" cy="620091"/>
            </a:xfrm>
            <a:prstGeom prst="downArrow">
              <a:avLst>
                <a:gd name="adj1" fmla="val 50000"/>
                <a:gd name="adj2" fmla="val 27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512FBDDE-F8CD-4ABC-998E-51B9803FFC5E}"/>
              </a:ext>
            </a:extLst>
          </p:cNvPr>
          <p:cNvSpPr txBox="1"/>
          <p:nvPr/>
        </p:nvSpPr>
        <p:spPr>
          <a:xfrm rot="21540000">
            <a:off x="474031" y="4989252"/>
            <a:ext cx="1868641" cy="461854"/>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বৈজ্ঞানিক আরোহ</a:t>
            </a:r>
            <a:endParaRPr lang="en-US" sz="2400" dirty="0">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27EA9561-DEA6-4831-BB2E-358A1700E49B}"/>
              </a:ext>
            </a:extLst>
          </p:cNvPr>
          <p:cNvSpPr txBox="1"/>
          <p:nvPr/>
        </p:nvSpPr>
        <p:spPr>
          <a:xfrm rot="21540000">
            <a:off x="2317724" y="4957863"/>
            <a:ext cx="2058948" cy="461854"/>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অবৈজ্ঞানিক আরোহ</a:t>
            </a:r>
            <a:endParaRPr lang="en-US" sz="2400" dirty="0">
              <a:latin typeface="NikoshBAN" panose="02000000000000000000" pitchFamily="2" charset="0"/>
              <a:cs typeface="NikoshBAN" panose="02000000000000000000" pitchFamily="2" charset="0"/>
            </a:endParaRPr>
          </a:p>
        </p:txBody>
      </p:sp>
      <p:sp>
        <p:nvSpPr>
          <p:cNvPr id="46" name="TextBox 45">
            <a:extLst>
              <a:ext uri="{FF2B5EF4-FFF2-40B4-BE49-F238E27FC236}">
                <a16:creationId xmlns:a16="http://schemas.microsoft.com/office/drawing/2014/main" id="{FB2C2604-8DD6-4AA0-B262-CFE8DF1EEFE1}"/>
              </a:ext>
            </a:extLst>
          </p:cNvPr>
          <p:cNvSpPr txBox="1"/>
          <p:nvPr/>
        </p:nvSpPr>
        <p:spPr>
          <a:xfrm rot="21540000">
            <a:off x="4388157" y="4929088"/>
            <a:ext cx="2168167" cy="461854"/>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সাদৃশ্যমূলক অনুমান </a:t>
            </a:r>
            <a:endParaRPr lang="en-US" sz="2400" dirty="0">
              <a:latin typeface="NikoshBAN" panose="02000000000000000000" pitchFamily="2" charset="0"/>
              <a:cs typeface="NikoshBAN" panose="02000000000000000000" pitchFamily="2" charset="0"/>
            </a:endParaRPr>
          </a:p>
        </p:txBody>
      </p:sp>
      <p:sp>
        <p:nvSpPr>
          <p:cNvPr id="58" name="Arrow: Down 57">
            <a:extLst>
              <a:ext uri="{FF2B5EF4-FFF2-40B4-BE49-F238E27FC236}">
                <a16:creationId xmlns:a16="http://schemas.microsoft.com/office/drawing/2014/main" id="{88EFD8C2-078B-4C37-92DA-2352907BEB9F}"/>
              </a:ext>
            </a:extLst>
          </p:cNvPr>
          <p:cNvSpPr/>
          <p:nvPr/>
        </p:nvSpPr>
        <p:spPr>
          <a:xfrm>
            <a:off x="6825843" y="4421599"/>
            <a:ext cx="105043" cy="1197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90998228-ACD0-4942-8546-8081DD41CF21}"/>
              </a:ext>
            </a:extLst>
          </p:cNvPr>
          <p:cNvSpPr/>
          <p:nvPr/>
        </p:nvSpPr>
        <p:spPr>
          <a:xfrm>
            <a:off x="8943808" y="4410767"/>
            <a:ext cx="68536" cy="1179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1807E564-C3AA-420F-A516-B6C0874EC528}"/>
              </a:ext>
            </a:extLst>
          </p:cNvPr>
          <p:cNvSpPr/>
          <p:nvPr/>
        </p:nvSpPr>
        <p:spPr>
          <a:xfrm>
            <a:off x="11436520" y="4352309"/>
            <a:ext cx="105429" cy="1249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9C7CD41-FAB3-48DC-BF2D-A41E965FE19A}"/>
              </a:ext>
            </a:extLst>
          </p:cNvPr>
          <p:cNvSpPr txBox="1"/>
          <p:nvPr/>
        </p:nvSpPr>
        <p:spPr>
          <a:xfrm>
            <a:off x="5897217" y="5658681"/>
            <a:ext cx="1548822" cy="461665"/>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পূর্ণাংগ আরোহ</a:t>
            </a:r>
            <a:endParaRPr lang="en-US" sz="2400" dirty="0">
              <a:latin typeface="NikoshBAN" panose="02000000000000000000" pitchFamily="2" charset="0"/>
              <a:cs typeface="NikoshBAN" panose="02000000000000000000" pitchFamily="2" charset="0"/>
            </a:endParaRPr>
          </a:p>
        </p:txBody>
      </p:sp>
      <p:sp>
        <p:nvSpPr>
          <p:cNvPr id="62" name="TextBox 61">
            <a:extLst>
              <a:ext uri="{FF2B5EF4-FFF2-40B4-BE49-F238E27FC236}">
                <a16:creationId xmlns:a16="http://schemas.microsoft.com/office/drawing/2014/main" id="{26DC0026-E6CE-4532-A9F3-7D26721B039E}"/>
              </a:ext>
            </a:extLst>
          </p:cNvPr>
          <p:cNvSpPr txBox="1"/>
          <p:nvPr/>
        </p:nvSpPr>
        <p:spPr>
          <a:xfrm>
            <a:off x="8203093" y="5685182"/>
            <a:ext cx="1550424" cy="830997"/>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যুক্তিসাম্যমূলক</a:t>
            </a:r>
          </a:p>
          <a:p>
            <a:r>
              <a:rPr lang="bn-IN" sz="2400" dirty="0">
                <a:latin typeface="NikoshBAN" panose="02000000000000000000" pitchFamily="2" charset="0"/>
                <a:cs typeface="NikoshBAN" panose="02000000000000000000" pitchFamily="2" charset="0"/>
              </a:rPr>
              <a:t>আরোহ</a:t>
            </a:r>
            <a:endParaRPr lang="en-US" sz="2400" dirty="0">
              <a:latin typeface="NikoshBAN" panose="02000000000000000000" pitchFamily="2" charset="0"/>
              <a:cs typeface="NikoshBAN" panose="02000000000000000000" pitchFamily="2" charset="0"/>
            </a:endParaRPr>
          </a:p>
        </p:txBody>
      </p:sp>
      <p:sp>
        <p:nvSpPr>
          <p:cNvPr id="63" name="TextBox 62">
            <a:extLst>
              <a:ext uri="{FF2B5EF4-FFF2-40B4-BE49-F238E27FC236}">
                <a16:creationId xmlns:a16="http://schemas.microsoft.com/office/drawing/2014/main" id="{B207E061-859F-44B4-91EC-24EDB93A35E4}"/>
              </a:ext>
            </a:extLst>
          </p:cNvPr>
          <p:cNvSpPr txBox="1"/>
          <p:nvPr/>
        </p:nvSpPr>
        <p:spPr>
          <a:xfrm>
            <a:off x="10416209" y="5724941"/>
            <a:ext cx="1646605" cy="461665"/>
          </a:xfrm>
          <a:prstGeom prst="rect">
            <a:avLst/>
          </a:prstGeom>
          <a:noFill/>
        </p:spPr>
        <p:txBody>
          <a:bodyPr wrap="none" rtlCol="0">
            <a:spAutoFit/>
          </a:bodyPr>
          <a:lstStyle/>
          <a:p>
            <a:r>
              <a:rPr lang="bn-IN" sz="2400" dirty="0">
                <a:latin typeface="NikoshBAN" panose="02000000000000000000" pitchFamily="2" charset="0"/>
                <a:cs typeface="NikoshBAN" panose="02000000000000000000" pitchFamily="2" charset="0"/>
              </a:rPr>
              <a:t>ঘটনা সংযোজন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622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7CF8C1-8A92-4D45-B857-E0DF824F9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4" y="503583"/>
            <a:ext cx="6997148" cy="5989982"/>
          </a:xfrm>
          <a:prstGeom prst="rect">
            <a:avLst/>
          </a:prstGeom>
        </p:spPr>
      </p:pic>
      <p:sp>
        <p:nvSpPr>
          <p:cNvPr id="4" name="TextBox 3">
            <a:extLst>
              <a:ext uri="{FF2B5EF4-FFF2-40B4-BE49-F238E27FC236}">
                <a16:creationId xmlns:a16="http://schemas.microsoft.com/office/drawing/2014/main" id="{5A41BCC1-CDDC-47C5-90B6-635DF5334BD9}"/>
              </a:ext>
            </a:extLst>
          </p:cNvPr>
          <p:cNvSpPr txBox="1"/>
          <p:nvPr/>
        </p:nvSpPr>
        <p:spPr>
          <a:xfrm>
            <a:off x="7129670" y="2782957"/>
            <a:ext cx="2492990" cy="1200329"/>
          </a:xfrm>
          <a:prstGeom prst="rect">
            <a:avLst/>
          </a:prstGeom>
          <a:noFill/>
        </p:spPr>
        <p:txBody>
          <a:bodyPr wrap="none" rtlCol="0">
            <a:spAutoFit/>
          </a:bodyPr>
          <a:lstStyle/>
          <a:p>
            <a:r>
              <a:rPr lang="bn-IN" sz="7200" dirty="0">
                <a:latin typeface="NikoshBAN" panose="02000000000000000000" pitchFamily="2" charset="0"/>
                <a:cs typeface="NikoshBAN" panose="02000000000000000000" pitchFamily="2" charset="0"/>
              </a:rPr>
              <a:t>ধন্যবাদ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491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02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17E73-3008-4FF5-B450-918A43664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7" y="1033670"/>
            <a:ext cx="3333750" cy="5088834"/>
          </a:xfrm>
          <a:prstGeom prst="rect">
            <a:avLst/>
          </a:prstGeom>
        </p:spPr>
      </p:pic>
      <p:pic>
        <p:nvPicPr>
          <p:cNvPr id="5" name="Picture 4">
            <a:extLst>
              <a:ext uri="{FF2B5EF4-FFF2-40B4-BE49-F238E27FC236}">
                <a16:creationId xmlns:a16="http://schemas.microsoft.com/office/drawing/2014/main" id="{6F6B114D-CACD-4FC6-B4E4-619222087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939" y="304800"/>
            <a:ext cx="3333750" cy="3124200"/>
          </a:xfrm>
          <a:prstGeom prst="rect">
            <a:avLst/>
          </a:prstGeom>
          <a:ln w="19050">
            <a:solidFill>
              <a:schemeClr val="tx1"/>
            </a:solidFill>
          </a:ln>
        </p:spPr>
      </p:pic>
      <p:pic>
        <p:nvPicPr>
          <p:cNvPr id="7" name="Picture 6">
            <a:extLst>
              <a:ext uri="{FF2B5EF4-FFF2-40B4-BE49-F238E27FC236}">
                <a16:creationId xmlns:a16="http://schemas.microsoft.com/office/drawing/2014/main" id="{C405FEFE-3D9F-4F56-A9BD-036625498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334" y="291545"/>
            <a:ext cx="3582641" cy="2940947"/>
          </a:xfrm>
          <a:prstGeom prst="rect">
            <a:avLst/>
          </a:prstGeom>
          <a:ln w="12700">
            <a:solidFill>
              <a:schemeClr val="tx1"/>
            </a:solidFill>
          </a:ln>
        </p:spPr>
      </p:pic>
      <p:pic>
        <p:nvPicPr>
          <p:cNvPr id="9" name="Picture 8">
            <a:extLst>
              <a:ext uri="{FF2B5EF4-FFF2-40B4-BE49-F238E27FC236}">
                <a16:creationId xmlns:a16="http://schemas.microsoft.com/office/drawing/2014/main" id="{707AB5AF-4001-40DB-A2C2-EEC53D073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940" y="3625509"/>
            <a:ext cx="3333750" cy="3053589"/>
          </a:xfrm>
          <a:prstGeom prst="rect">
            <a:avLst/>
          </a:prstGeom>
          <a:ln w="19050">
            <a:solidFill>
              <a:schemeClr val="tx1"/>
            </a:solidFill>
          </a:ln>
        </p:spPr>
      </p:pic>
      <p:pic>
        <p:nvPicPr>
          <p:cNvPr id="8" name="Picture 7">
            <a:extLst>
              <a:ext uri="{FF2B5EF4-FFF2-40B4-BE49-F238E27FC236}">
                <a16:creationId xmlns:a16="http://schemas.microsoft.com/office/drawing/2014/main" id="{4681540A-ACF4-48ED-AF0C-57668DDC5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333" y="3625508"/>
            <a:ext cx="3582641" cy="2940947"/>
          </a:xfrm>
          <a:prstGeom prst="rect">
            <a:avLst/>
          </a:prstGeom>
          <a:ln w="19050">
            <a:solidFill>
              <a:schemeClr val="tx1"/>
            </a:solidFill>
          </a:ln>
        </p:spPr>
      </p:pic>
    </p:spTree>
    <p:extLst>
      <p:ext uri="{BB962C8B-B14F-4D97-AF65-F5344CB8AC3E}">
        <p14:creationId xmlns:p14="http://schemas.microsoft.com/office/powerpoint/2010/main" val="23613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094C4-6A8A-42A8-B11D-03AB83297C64}"/>
              </a:ext>
            </a:extLst>
          </p:cNvPr>
          <p:cNvSpPr txBox="1"/>
          <p:nvPr/>
        </p:nvSpPr>
        <p:spPr>
          <a:xfrm>
            <a:off x="4850296" y="516835"/>
            <a:ext cx="2961067" cy="707886"/>
          </a:xfrm>
          <a:prstGeom prst="rect">
            <a:avLst/>
          </a:prstGeom>
          <a:solidFill>
            <a:srgbClr val="92D050"/>
          </a:solidFill>
        </p:spPr>
        <p:txBody>
          <a:bodyPr wrap="none" rtlCol="0">
            <a:spAutoFit/>
          </a:bodyPr>
          <a:lstStyle/>
          <a:p>
            <a:r>
              <a:rPr lang="bn-IN" sz="4000" dirty="0">
                <a:latin typeface="NikoshBAN" panose="02000000000000000000" pitchFamily="2" charset="0"/>
                <a:cs typeface="NikoshBAN" panose="02000000000000000000" pitchFamily="2" charset="0"/>
              </a:rPr>
              <a:t>আজকের পাঠ </a:t>
            </a:r>
            <a:r>
              <a:rPr lang="en-US" sz="4000" dirty="0">
                <a:latin typeface="NikoshBAN" panose="02000000000000000000" pitchFamily="2" charset="0"/>
                <a:cs typeface="NikoshBAN" panose="02000000000000000000" pitchFamily="2" charset="0"/>
              </a:rPr>
              <a:t>-8</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538CD05-63EB-46B9-BFDF-9E43E1EAC94E}"/>
              </a:ext>
            </a:extLst>
          </p:cNvPr>
          <p:cNvSpPr txBox="1"/>
          <p:nvPr/>
        </p:nvSpPr>
        <p:spPr>
          <a:xfrm>
            <a:off x="4797287" y="1444487"/>
            <a:ext cx="3057247"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যুক্তিবিদ্যা ২য় পত্র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5862612-B9DD-4A1D-B6CE-9C8A516A80C9}"/>
              </a:ext>
            </a:extLst>
          </p:cNvPr>
          <p:cNvSpPr txBox="1"/>
          <p:nvPr/>
        </p:nvSpPr>
        <p:spPr>
          <a:xfrm>
            <a:off x="3313042" y="2886800"/>
            <a:ext cx="6192721"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তৃতীয় অধ্যায় ( আরোহের প্রকারভেদ )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27CE8C9-E170-4C2D-A08E-0D1456F71BB8}"/>
              </a:ext>
            </a:extLst>
          </p:cNvPr>
          <p:cNvSpPr txBox="1"/>
          <p:nvPr/>
        </p:nvSpPr>
        <p:spPr>
          <a:xfrm>
            <a:off x="4518991" y="3734151"/>
            <a:ext cx="3948517" cy="707886"/>
          </a:xfrm>
          <a:prstGeom prst="rect">
            <a:avLst/>
          </a:prstGeom>
          <a:solidFill>
            <a:srgbClr val="FFFF00"/>
          </a:solidFill>
        </p:spPr>
        <p:txBody>
          <a:bodyPr wrap="none" rtlCol="0">
            <a:spAutoFit/>
          </a:bodyPr>
          <a:lstStyle/>
          <a:p>
            <a:r>
              <a:rPr lang="en-US" sz="4000" dirty="0"/>
              <a:t>Kinds of Induction</a:t>
            </a:r>
          </a:p>
        </p:txBody>
      </p:sp>
      <p:sp>
        <p:nvSpPr>
          <p:cNvPr id="6" name="TextBox 5">
            <a:extLst>
              <a:ext uri="{FF2B5EF4-FFF2-40B4-BE49-F238E27FC236}">
                <a16:creationId xmlns:a16="http://schemas.microsoft.com/office/drawing/2014/main" id="{54636B29-9491-4505-A7BC-A5B580A99AA7}"/>
              </a:ext>
            </a:extLst>
          </p:cNvPr>
          <p:cNvSpPr txBox="1"/>
          <p:nvPr/>
        </p:nvSpPr>
        <p:spPr>
          <a:xfrm>
            <a:off x="1182017" y="4968181"/>
            <a:ext cx="10453503" cy="707886"/>
          </a:xfrm>
          <a:prstGeom prst="rect">
            <a:avLst/>
          </a:prstGeom>
          <a:solidFill>
            <a:schemeClr val="accent5">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পাঠের বিষয়ঃ </a:t>
            </a:r>
            <a:r>
              <a:rPr lang="bn-IN" sz="4000" b="1">
                <a:latin typeface="NikoshBAN" panose="02000000000000000000" pitchFamily="2" charset="0"/>
                <a:cs typeface="NikoshBAN" panose="02000000000000000000" pitchFamily="2" charset="0"/>
              </a:rPr>
              <a:t>ঘটনা সংযোজন </a:t>
            </a:r>
            <a:r>
              <a:rPr lang="en-US" sz="4000" b="1" dirty="0">
                <a:latin typeface="NikoshBAN" panose="02000000000000000000" pitchFamily="2" charset="0"/>
                <a:cs typeface="NikoshBAN" panose="02000000000000000000" pitchFamily="2" charset="0"/>
              </a:rPr>
              <a:t>( Colligation of Facts ) </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5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93862-D6CB-4DBD-9CD5-E0A833A8731F}"/>
              </a:ext>
            </a:extLst>
          </p:cNvPr>
          <p:cNvSpPr txBox="1"/>
          <p:nvPr/>
        </p:nvSpPr>
        <p:spPr>
          <a:xfrm>
            <a:off x="265043" y="424070"/>
            <a:ext cx="1782860" cy="646331"/>
          </a:xfrm>
          <a:prstGeom prst="rect">
            <a:avLst/>
          </a:prstGeom>
          <a:solidFill>
            <a:schemeClr val="accent6">
              <a:lumMod val="60000"/>
              <a:lumOff val="40000"/>
            </a:schemeClr>
          </a:solidFill>
        </p:spPr>
        <p:txBody>
          <a:bodyPr wrap="none" rtlCol="0">
            <a:spAutoFit/>
          </a:bodyPr>
          <a:lstStyle/>
          <a:p>
            <a:r>
              <a:rPr lang="bn-IN" sz="3600" dirty="0">
                <a:latin typeface="NikoshBAN" panose="02000000000000000000" pitchFamily="2" charset="0"/>
                <a:cs typeface="NikoshBAN" panose="02000000000000000000" pitchFamily="2" charset="0"/>
              </a:rPr>
              <a:t>শিখনফলঃ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9328E8A-CD56-4BAC-BDD2-6CFFA24D1D1E}"/>
              </a:ext>
            </a:extLst>
          </p:cNvPr>
          <p:cNvSpPr txBox="1"/>
          <p:nvPr/>
        </p:nvSpPr>
        <p:spPr>
          <a:xfrm>
            <a:off x="265043" y="1563756"/>
            <a:ext cx="8588903" cy="2862322"/>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 ঘটনা সংযোজন কী বলতে পারবে।</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২। ঘটনা সংযোজনের বৈশিষ্ট্য সম্পর্কে বলতে পারবে।</a:t>
            </a: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৩। ঘটনা সংযোজন প্রকৃত আরোহ কি – না বলতে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780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BE1DA-A4F4-4DED-8E16-B99E67FD7438}"/>
              </a:ext>
            </a:extLst>
          </p:cNvPr>
          <p:cNvSpPr txBox="1"/>
          <p:nvPr/>
        </p:nvSpPr>
        <p:spPr>
          <a:xfrm>
            <a:off x="463826" y="318052"/>
            <a:ext cx="2568332" cy="646331"/>
          </a:xfrm>
          <a:prstGeom prst="rect">
            <a:avLst/>
          </a:prstGeom>
          <a:solidFill>
            <a:schemeClr val="accent6">
              <a:lumMod val="60000"/>
              <a:lumOff val="40000"/>
            </a:schemeClr>
          </a:solidFill>
        </p:spPr>
        <p:txBody>
          <a:bodyPr wrap="none" rtlCol="0">
            <a:spAutoFit/>
          </a:bodyPr>
          <a:lstStyle/>
          <a:p>
            <a:r>
              <a:rPr lang="en-US" sz="3600" dirty="0" err="1">
                <a:latin typeface="NikoshBAN" panose="02000000000000000000" pitchFamily="2" charset="0"/>
                <a:cs typeface="NikoshBAN" panose="02000000000000000000" pitchFamily="2" charset="0"/>
              </a:rPr>
              <a:t>ঘটনা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সংযোজনঃ</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D7C4859-9313-46D0-B06B-6319BED2A52B}"/>
              </a:ext>
            </a:extLst>
          </p:cNvPr>
          <p:cNvSpPr txBox="1"/>
          <p:nvPr/>
        </p:nvSpPr>
        <p:spPr>
          <a:xfrm>
            <a:off x="463827" y="1378226"/>
            <a:ext cx="11237844" cy="440120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ঘটনা সংযোজন অপ্রকৃত আরোহের সর্বশেষ প্রকার। যুক্তিবিদ হুইওয়েল সর্বপ্রথম এই শব্দটি ব্যবহার করেন।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ঘটনা সংযোজন শব্দটির ইংরেজি প্রতিশব্দ হলো </a:t>
            </a:r>
            <a:r>
              <a:rPr lang="en-US" sz="2800" dirty="0">
                <a:latin typeface="NikoshBAN" panose="02000000000000000000" pitchFamily="2" charset="0"/>
                <a:cs typeface="NikoshBAN" panose="02000000000000000000" pitchFamily="2" charset="0"/>
              </a:rPr>
              <a:t>Colligation of Facts। </a:t>
            </a:r>
            <a:r>
              <a:rPr lang="en-US" sz="2800" dirty="0" err="1">
                <a:latin typeface="NikoshBAN" panose="02000000000000000000" pitchFamily="2" charset="0"/>
                <a:cs typeface="NikoshBAN" panose="02000000000000000000" pitchFamily="2" charset="0"/>
              </a:rPr>
              <a:t>এর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বাঁধা</a:t>
            </a:r>
            <a:r>
              <a:rPr lang="en-US" sz="2800" dirty="0">
                <a:latin typeface="NikoshBAN" panose="02000000000000000000" pitchFamily="2" charset="0"/>
                <a:cs typeface="NikoshBAN" panose="02000000000000000000" pitchFamily="2" charset="0"/>
              </a:rPr>
              <a:t>। </a:t>
            </a:r>
          </a:p>
          <a:p>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ইংরেজি</a:t>
            </a:r>
            <a:r>
              <a:rPr lang="en-US" sz="2800" dirty="0">
                <a:latin typeface="NikoshBAN" panose="02000000000000000000" pitchFamily="2" charset="0"/>
                <a:cs typeface="NikoshBAN" panose="02000000000000000000" pitchFamily="2" charset="0"/>
              </a:rPr>
              <a:t> Colligation  </a:t>
            </a:r>
            <a:r>
              <a:rPr lang="en-US" sz="2800" dirty="0" err="1">
                <a:latin typeface="NikoshBAN" panose="02000000000000000000" pitchFamily="2" charset="0"/>
                <a:cs typeface="NikoshBAN" panose="02000000000000000000" pitchFamily="2" charset="0"/>
              </a:rPr>
              <a:t>শব্দটির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একত্রিকরণ</a:t>
            </a:r>
            <a:r>
              <a:rPr lang="en-US" sz="2800" dirty="0">
                <a:latin typeface="NikoshBAN" panose="02000000000000000000" pitchFamily="2" charset="0"/>
                <a:cs typeface="NikoshBAN" panose="02000000000000000000" pitchFamily="2" charset="0"/>
              </a:rPr>
              <a:t>। Facts </a:t>
            </a:r>
            <a:r>
              <a:rPr lang="en-US" sz="2800" dirty="0" err="1">
                <a:latin typeface="NikoshBAN" panose="02000000000000000000" pitchFamily="2" charset="0"/>
                <a:cs typeface="NikoshBAN" panose="02000000000000000000" pitchFamily="2" charset="0"/>
              </a:rPr>
              <a:t>শব্দটির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তথ্য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ঘটনা</a:t>
            </a:r>
            <a:r>
              <a:rPr lang="en-US" sz="2800" dirty="0">
                <a:latin typeface="NikoshBAN" panose="02000000000000000000" pitchFamily="2" charset="0"/>
                <a:cs typeface="NikoshBAN" panose="02000000000000000000" pitchFamily="2" charset="0"/>
              </a:rPr>
              <a:t>।</a:t>
            </a:r>
          </a:p>
          <a:p>
            <a:r>
              <a:rPr lang="en-US" sz="2800" dirty="0" err="1">
                <a:latin typeface="NikoshBAN" panose="02000000000000000000" pitchFamily="2" charset="0"/>
                <a:cs typeface="NikoshBAN" panose="02000000000000000000" pitchFamily="2" charset="0"/>
              </a:rPr>
              <a:t>তাহলে</a:t>
            </a:r>
            <a:r>
              <a:rPr lang="en-US" sz="2800" dirty="0">
                <a:latin typeface="NikoshBAN" panose="02000000000000000000" pitchFamily="2" charset="0"/>
                <a:cs typeface="NikoshBAN" panose="02000000000000000000" pitchFamily="2" charset="0"/>
              </a:rPr>
              <a:t> Colligation of Facts </a:t>
            </a:r>
            <a:r>
              <a:rPr lang="en-US" sz="2800" dirty="0" err="1">
                <a:latin typeface="NikoshBAN" panose="02000000000000000000" pitchFamily="2" charset="0"/>
                <a:cs typeface="NikoshBAN" panose="02000000000000000000" pitchFamily="2" charset="0"/>
              </a:rPr>
              <a:t>কথাটির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অর্থ</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তথ্য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ঘটনাবলীর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একত্রীকরণ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অন্য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কথায়</a:t>
            </a:r>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ঘটনা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সংযোজন</a:t>
            </a:r>
            <a:r>
              <a:rPr lang="en-US" sz="2800" dirty="0">
                <a:latin typeface="NikoshBAN" panose="02000000000000000000" pitchFamily="2" charset="0"/>
                <a:cs typeface="NikoshBAN" panose="02000000000000000000" pitchFamily="2" charset="0"/>
              </a:rPr>
              <a:t>।  </a:t>
            </a:r>
          </a:p>
          <a:p>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কতকগুলো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নিরীক্ষিত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মানসিক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সংযোজনকে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সাধারণ</a:t>
            </a:r>
            <a:r>
              <a:rPr lang="bn-IN" sz="2800" dirty="0">
                <a:latin typeface="NikoshBAN" panose="02000000000000000000" pitchFamily="2" charset="0"/>
                <a:cs typeface="NikoshBAN" panose="02000000000000000000" pitchFamily="2" charset="0"/>
              </a:rPr>
              <a:t> বা সার্বিক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সাহায্যে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করাকে</a:t>
            </a:r>
            <a:r>
              <a:rPr lang="bn-IN"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ঘটনা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সংযোজন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7475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C48802-B3BF-49DB-8289-52C51906F531}"/>
              </a:ext>
            </a:extLst>
          </p:cNvPr>
          <p:cNvSpPr txBox="1"/>
          <p:nvPr/>
        </p:nvSpPr>
        <p:spPr>
          <a:xfrm>
            <a:off x="227629" y="259783"/>
            <a:ext cx="2324675" cy="646331"/>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উদাহরণস্বরূপঃ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C26DBF6-17FB-4D11-B10B-1BE3E506C91B}"/>
              </a:ext>
            </a:extLst>
          </p:cNvPr>
          <p:cNvSpPr txBox="1"/>
          <p:nvPr/>
        </p:nvSpPr>
        <p:spPr>
          <a:xfrm>
            <a:off x="227629" y="1264024"/>
            <a:ext cx="11081347" cy="353943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একদল নাবিক মহাসাগরে একখন্ড ভূমি দেখতে পেলেন। তারা প্রথমে বুঝতে পারেননি যে, নিরীক্ষিত ভূখন্ডটি দ্বীপ না উপদ্বীপ না অন্য কোনো ভূখন্ডের অংশবিশেষ। এর রহস্য উদঘাটনের জন্য তারা ভূখন্ডটি ঘিরে জাহাজ চালাতে থাকলেন এবং শেষ পর্যন্ত</a:t>
            </a:r>
          </a:p>
          <a:p>
            <a:r>
              <a:rPr lang="bn-IN" sz="3200" dirty="0">
                <a:latin typeface="NikoshBAN" panose="02000000000000000000" pitchFamily="2" charset="0"/>
                <a:cs typeface="NikoshBAN" panose="02000000000000000000" pitchFamily="2" charset="0"/>
              </a:rPr>
              <a:t>জাহাজ চালনা শেষ করে আগের জায়গায় ফিরে আসেন। এবার তারা তাদের সমুদ্র ভ্রমনের</a:t>
            </a:r>
          </a:p>
          <a:p>
            <a:r>
              <a:rPr lang="bn-IN" sz="3200" dirty="0">
                <a:latin typeface="NikoshBAN" panose="02000000000000000000" pitchFamily="2" charset="0"/>
                <a:cs typeface="NikoshBAN" panose="02000000000000000000" pitchFamily="2" charset="0"/>
              </a:rPr>
              <a:t>বিচ্ছিন্ন ঘটনাগুলোকে দ্বীপ সম্পর্কে তাদের পূর্ববর্তী ধারণা ‘চারদিকে জল দ্বারা ঘেরা স্থলভাগকে দ্বীপ’ বলে- এর সাথে সংযোজিত করে সিদ্ধান্তে পৌঁছল যে, ভূখন্ডটি একটি দ্বীপ ,</a:t>
            </a:r>
          </a:p>
          <a:p>
            <a:r>
              <a:rPr lang="bn-IN" sz="3200" dirty="0">
                <a:latin typeface="NikoshBAN" panose="02000000000000000000" pitchFamily="2" charset="0"/>
                <a:cs typeface="NikoshBAN" panose="02000000000000000000" pitchFamily="2" charset="0"/>
              </a:rPr>
              <a:t>মহাদেশ নয়। অর্থাৎ নাবিকগণ ঘটনা সংযোজন পদ্ধতিতে দ্বীপের আবিস্কার করল। </a:t>
            </a:r>
          </a:p>
        </p:txBody>
      </p:sp>
    </p:spTree>
    <p:extLst>
      <p:ext uri="{BB962C8B-B14F-4D97-AF65-F5344CB8AC3E}">
        <p14:creationId xmlns:p14="http://schemas.microsoft.com/office/powerpoint/2010/main" val="321645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E3390-4A71-4973-B5CF-A33BA2A463D7}"/>
              </a:ext>
            </a:extLst>
          </p:cNvPr>
          <p:cNvSpPr txBox="1"/>
          <p:nvPr/>
        </p:nvSpPr>
        <p:spPr>
          <a:xfrm>
            <a:off x="268943" y="457200"/>
            <a:ext cx="4139275" cy="646331"/>
          </a:xfrm>
          <a:prstGeom prst="rect">
            <a:avLst/>
          </a:prstGeom>
          <a:solidFill>
            <a:schemeClr val="accent6">
              <a:lumMod val="60000"/>
              <a:lumOff val="40000"/>
            </a:schemeClr>
          </a:solidFill>
        </p:spPr>
        <p:txBody>
          <a:bodyPr wrap="none" rtlCol="0">
            <a:spAutoFit/>
          </a:bodyPr>
          <a:lstStyle/>
          <a:p>
            <a:r>
              <a:rPr lang="bn-IN" sz="3600" dirty="0">
                <a:latin typeface="NikoshBAN" panose="02000000000000000000" pitchFamily="2" charset="0"/>
                <a:cs typeface="NikoshBAN" panose="02000000000000000000" pitchFamily="2" charset="0"/>
              </a:rPr>
              <a:t>ঘটনা সংযোজনের বৈশিষ্ট্যঃ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BAADA30-5DDF-4ABD-83B3-4328D9FBBAF8}"/>
              </a:ext>
            </a:extLst>
          </p:cNvPr>
          <p:cNvSpPr txBox="1"/>
          <p:nvPr/>
        </p:nvSpPr>
        <p:spPr>
          <a:xfrm>
            <a:off x="268943" y="1586753"/>
            <a:ext cx="11362763" cy="452431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১। ঘটনা সংযোজন একটি তথাকথিত বা অপ্রকৃত আরোহ।</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এতে আরোহের মূল বৈশিষ্ট্য বা আরোহমূলক লম্ফ নাই।</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ঘটনা সংযোজনের প্রাপ্ত সিদ্ধান্তটিকে সার্বিক বাক্য না বলে ঘটনাবলীর সমষ্টিকরণ বলাই শ্রেয়।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এ পদ্ধতিতে একই ঘটনার কতকগুলো তথ্যকেই কেবল একত্রিত করা হয় বলে এর সিদ্ধান্তে কোনো নতুনত্ব নাই।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570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CC4BE-18C8-45F1-86F2-9CE9BF3AB590}"/>
              </a:ext>
            </a:extLst>
          </p:cNvPr>
          <p:cNvSpPr txBox="1"/>
          <p:nvPr/>
        </p:nvSpPr>
        <p:spPr>
          <a:xfrm>
            <a:off x="279029" y="353214"/>
            <a:ext cx="4198844" cy="646331"/>
          </a:xfrm>
          <a:prstGeom prst="rect">
            <a:avLst/>
          </a:prstGeom>
          <a:solidFill>
            <a:schemeClr val="accent6">
              <a:lumMod val="60000"/>
              <a:lumOff val="40000"/>
            </a:schemeClr>
          </a:solidFill>
        </p:spPr>
        <p:txBody>
          <a:bodyPr wrap="square">
            <a:spAutoFit/>
          </a:bodyPr>
          <a:lstStyle/>
          <a:p>
            <a:r>
              <a:rPr lang="bn-IN" sz="3600" dirty="0">
                <a:latin typeface="NikoshBAN" panose="02000000000000000000" pitchFamily="2" charset="0"/>
                <a:cs typeface="NikoshBAN" panose="02000000000000000000" pitchFamily="2" charset="0"/>
              </a:rPr>
              <a:t>ঘটনা সংযোজনের বৈশিষ্ট্যঃ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82B65E1-D4F2-4757-8840-E9D7745DE80D}"/>
              </a:ext>
            </a:extLst>
          </p:cNvPr>
          <p:cNvSpPr txBox="1"/>
          <p:nvPr/>
        </p:nvSpPr>
        <p:spPr>
          <a:xfrm>
            <a:off x="279029" y="1425388"/>
            <a:ext cx="11070289" cy="353943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৫। ঘটনা সংযোজনে কতকগুলো বিচ্ছিন্ন ঘটনার বর্ণনা করা হয় মাত্র, কোনো কার্যকারণ সম্পর্ক আবিস্কার করা হয় না। </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৬। ঘটনা সংযোজনের সিদ্ধান্ত হিসাবে প্রতিষ্ঠিত বাক্যটি কোনো সংশ্লেষক বাক্য নয়, তাই এটি কোনো নতুন তথ্যের সন্ধান দিতে পারে না।</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৭। ঘটনা সংযোজনের সিদ্ধান্তটি নিশ্চিত হয়ে থাকে।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7088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637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2021-04-10T02:47:58Z</dcterms:created>
  <dcterms:modified xsi:type="dcterms:W3CDTF">2021-04-11T12:56:59Z</dcterms:modified>
</cp:coreProperties>
</file>