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2" r:id="rId3"/>
    <p:sldId id="283" r:id="rId4"/>
    <p:sldId id="259" r:id="rId5"/>
    <p:sldId id="260" r:id="rId6"/>
    <p:sldId id="258" r:id="rId7"/>
    <p:sldId id="261" r:id="rId8"/>
    <p:sldId id="262" r:id="rId9"/>
    <p:sldId id="264" r:id="rId10"/>
    <p:sldId id="263" r:id="rId11"/>
    <p:sldId id="273" r:id="rId12"/>
    <p:sldId id="265" r:id="rId13"/>
    <p:sldId id="275" r:id="rId14"/>
    <p:sldId id="274" r:id="rId15"/>
    <p:sldId id="276" r:id="rId16"/>
    <p:sldId id="278" r:id="rId17"/>
    <p:sldId id="279" r:id="rId18"/>
    <p:sldId id="280" r:id="rId19"/>
    <p:sldId id="266" r:id="rId20"/>
    <p:sldId id="269" r:id="rId21"/>
    <p:sldId id="270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2735" autoAdjust="0"/>
    <p:restoredTop sz="94660"/>
  </p:normalViewPr>
  <p:slideViewPr>
    <p:cSldViewPr>
      <p:cViewPr varScale="1">
        <p:scale>
          <a:sx n="73" d="100"/>
          <a:sy n="73" d="100"/>
        </p:scale>
        <p:origin x="-8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28600" y="1219200"/>
            <a:ext cx="8686800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381000"/>
            <a:ext cx="57912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আজকের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পাঠে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স্বাগতম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228600"/>
            <a:ext cx="60067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পরিচলনঃ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পদার্থের অণু গুলো  জায়গা পরিবর্তন করে</a:t>
            </a:r>
          </a:p>
        </p:txBody>
      </p:sp>
      <p:pic>
        <p:nvPicPr>
          <p:cNvPr id="8" name="Picture 7" descr="Stockpot_Without_Lid_Stock_P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447800"/>
            <a:ext cx="3959930" cy="2895600"/>
          </a:xfrm>
          <a:prstGeom prst="rect">
            <a:avLst/>
          </a:prstGeom>
        </p:spPr>
      </p:pic>
      <p:pic>
        <p:nvPicPr>
          <p:cNvPr id="9" name="Picture 8" descr="image-04-535x53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488" y="3723290"/>
            <a:ext cx="2677512" cy="2677510"/>
          </a:xfrm>
          <a:prstGeom prst="rect">
            <a:avLst/>
          </a:prstGeom>
        </p:spPr>
      </p:pic>
      <p:pic>
        <p:nvPicPr>
          <p:cNvPr id="5" name="Picture 4" descr="image-04-535x535.png"/>
          <p:cNvPicPr>
            <a:picLocks noChangeAspect="1"/>
          </p:cNvPicPr>
          <p:nvPr/>
        </p:nvPicPr>
        <p:blipFill>
          <a:blip r:embed="rId3"/>
          <a:srcRect l="36997" r="34544" b="28852"/>
          <a:stretch>
            <a:fillRect/>
          </a:stretch>
        </p:blipFill>
        <p:spPr>
          <a:xfrm>
            <a:off x="4038600" y="3733800"/>
            <a:ext cx="762000" cy="1905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91270"/>
            <a:ext cx="57912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পরিচলনঃ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যে পদ্ধতিতে তরল পদার্থের অণু গুলো স্থির  না থেকে তাপ এক জায়গা থেকে অন্য জায়গায় স্থানান্তরিত হয় তাকে তাপের পরিচলন বলে।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1768" y="304800"/>
            <a:ext cx="48638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বিকিরণঃ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মাধ্যম ছাড়াই তাপ সঞ্চালিত হয়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[শুন্য মাধ্যম]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article-0-1C77FBCD00000578-680_964x6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05000"/>
            <a:ext cx="6427938" cy="4660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3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591270"/>
            <a:ext cx="57912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বিকিরণঃ 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যে পদ্ধতিতে তাপ এক জায়গা থেকে অন্য জায়গায় স্থানান্তরিত হতে কোন মাধ্যমের প্রয়োজন হয় না তাকে তাপের বিকিরণ  বলে  বলে।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914400"/>
            <a:ext cx="6909264" cy="46474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প্রশ্নোত্তর আলোচনাঃ</a:t>
            </a:r>
          </a:p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* পরিবহন কাকে বলে?</a:t>
            </a:r>
          </a:p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*পরিচলন কাকে বলে?</a:t>
            </a:r>
          </a:p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* বিকিরণ কাকে বলে?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76475" y="685801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 পরিবহন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andle-flame-2u4k1dogdur5pg9spa3y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2133600"/>
            <a:ext cx="4017213" cy="3622298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475" y="2514600"/>
            <a:ext cx="2143125" cy="2143125"/>
          </a:xfrm>
          <a:prstGeom prst="rect">
            <a:avLst/>
          </a:prstGeom>
        </p:spPr>
      </p:pic>
      <p:sp>
        <p:nvSpPr>
          <p:cNvPr id="8" name="Flowchart: Process 7"/>
          <p:cNvSpPr/>
          <p:nvPr/>
        </p:nvSpPr>
        <p:spPr>
          <a:xfrm>
            <a:off x="3190875" y="2667000"/>
            <a:ext cx="4038600" cy="4571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0"/>
            <a:ext cx="27911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পরিচলন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0_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21924"/>
            <a:ext cx="7086600" cy="4826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7188" y="304800"/>
            <a:ext cx="26116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বিকিরণ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un-Flowers-Cool-HD-Wallpaper-Widescreen-1024x6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00200"/>
            <a:ext cx="7467600" cy="466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dle-flame-2u4k1dogdur5pg9spa3y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81000"/>
            <a:ext cx="2057399" cy="20574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1905000" y="685800"/>
            <a:ext cx="3581400" cy="76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95800" y="1287959"/>
            <a:ext cx="17379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পরিবহন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u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49" y="4800600"/>
            <a:ext cx="2971800" cy="198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1200" y="3345359"/>
            <a:ext cx="1778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পরিচলন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4191000" y="3657600"/>
            <a:ext cx="1524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32349" y="5629870"/>
            <a:ext cx="2004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বিকিরণ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 flipV="1">
            <a:off x="4114800" y="5943600"/>
            <a:ext cx="12192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and-ca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2743200"/>
            <a:ext cx="1905000" cy="1905000"/>
          </a:xfrm>
          <a:prstGeom prst="rect">
            <a:avLst/>
          </a:prstGeom>
        </p:spPr>
      </p:pic>
      <p:pic>
        <p:nvPicPr>
          <p:cNvPr id="12" name="Picture 11" descr="Candle-flame-2u4k1dogdur5pg9spa3ym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2590800"/>
            <a:ext cx="1418540" cy="2133600"/>
          </a:xfrm>
          <a:prstGeom prst="rect">
            <a:avLst/>
          </a:prstGeom>
        </p:spPr>
      </p:pic>
      <p:sp>
        <p:nvSpPr>
          <p:cNvPr id="13" name="Left Arrow 12"/>
          <p:cNvSpPr/>
          <p:nvPr/>
        </p:nvSpPr>
        <p:spPr>
          <a:xfrm>
            <a:off x="2793949" y="1524000"/>
            <a:ext cx="1524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62400" y="7203"/>
            <a:ext cx="2776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দলীয়  কাজঃ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754559"/>
            <a:ext cx="26741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সংজ্ঞা লিখঃ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8" grpId="0" animBg="1"/>
      <p:bldP spid="9" grpId="0"/>
      <p:bldP spid="10" grpId="0" animBg="1"/>
      <p:bldP spid="13" grpId="0" animBg="1"/>
      <p:bldP spid="14" grpId="0"/>
      <p:bldP spid="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009233"/>
            <a:ext cx="7467600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দলীয় কাজঃ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দলঃ পরিবহন -   পরিবহনের সঙ্গা লিখ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দলঃ পরিচলন -   পরিচলনের সঙ্গা লিখ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দলঃ বিকিরণ -    বিকিরণের সঙ্গা লিখ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\Downloads\MYXJ_20210108144705_save_1_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3886200" cy="5067300"/>
          </a:xfrm>
          <a:prstGeom prst="rect">
            <a:avLst/>
          </a:prstGeom>
          <a:noFill/>
        </p:spPr>
      </p:pic>
      <p:sp>
        <p:nvSpPr>
          <p:cNvPr id="3" name="Flowchart: Alternate Process 2"/>
          <p:cNvSpPr/>
          <p:nvPr/>
        </p:nvSpPr>
        <p:spPr>
          <a:xfrm>
            <a:off x="4800600" y="1371600"/>
            <a:ext cx="3886200" cy="5048250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4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মালেক</a:t>
            </a: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40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28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হাঁসমারী</a:t>
            </a:r>
            <a:r>
              <a:rPr lang="bn-BD" sz="28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 </a:t>
            </a:r>
          </a:p>
          <a:p>
            <a:pPr algn="ctr"/>
            <a:r>
              <a:rPr lang="en-US" sz="40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গুরুদাসপুর</a:t>
            </a:r>
            <a:r>
              <a:rPr lang="en-US" sz="40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নাটোর</a:t>
            </a:r>
            <a:r>
              <a:rPr lang="bn-BD" sz="40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429000" y="381000"/>
            <a:ext cx="2286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/>
              <a:t>পরিচিতিঃ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143000"/>
            <a:ext cx="6409127" cy="32316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7200" u="sng" dirty="0" smtClean="0">
                <a:latin typeface="NikoshBAN" pitchFamily="2" charset="0"/>
                <a:cs typeface="NikoshBAN" pitchFamily="2" charset="0"/>
              </a:rPr>
              <a:t>মূল্যায়নঃ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*পরিবহন প্রক্রিয়া কী তা বর্ণনা কর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*পরিচলন প্রক্রিয়া কি তা বর্ণনা কর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* বিকিরণ প্রক্রিয়া কী তা বর্ণনা কর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981200"/>
            <a:ext cx="7629012" cy="19697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সতর্ক বাণীঃ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কখনও সরাসরি আগুনে হাত দিয়ে এই পরীক্ষা গুলো করবে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না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9693"/>
            <a:ext cx="8229600" cy="51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81200" y="381000"/>
            <a:ext cx="449580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ধন্যবাদ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3810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419600" y="838200"/>
            <a:ext cx="4191000" cy="53553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3600" dirty="0" err="1" smtClean="0"/>
              <a:t>শ্রেণিঃ</a:t>
            </a:r>
            <a:r>
              <a:rPr lang="en-US" sz="3600" dirty="0" smtClean="0"/>
              <a:t> </a:t>
            </a:r>
            <a:r>
              <a:rPr lang="en-US" sz="3600" dirty="0" err="1" smtClean="0"/>
              <a:t>পঞ্চম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err="1" smtClean="0"/>
              <a:t>বিষয়ঃ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বিজ্ঞান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err="1" smtClean="0"/>
              <a:t>অধ্যায়ঃ</a:t>
            </a:r>
            <a:r>
              <a:rPr lang="en-US" sz="3600" dirty="0" smtClean="0"/>
              <a:t> ৫</a:t>
            </a:r>
          </a:p>
          <a:p>
            <a:endParaRPr lang="en-US" sz="3600" dirty="0" smtClean="0"/>
          </a:p>
          <a:p>
            <a:r>
              <a:rPr lang="en-US" sz="3600" dirty="0" err="1" smtClean="0"/>
              <a:t>পাঠঃ</a:t>
            </a:r>
            <a:r>
              <a:rPr lang="en-US" sz="3600" dirty="0" smtClean="0"/>
              <a:t> </a:t>
            </a:r>
            <a:r>
              <a:rPr lang="en-US" sz="3600" dirty="0" err="1" smtClean="0"/>
              <a:t>শক্তি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সঞ্চালন</a:t>
            </a:r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047122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অনুকুল পরিবেশ সৃষ্টিঃ</a:t>
            </a:r>
          </a:p>
          <a:p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কাবতালির মাধ্যমে</a:t>
            </a:r>
          </a:p>
          <a:p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lapping Ki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124200"/>
            <a:ext cx="3886200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905000"/>
            <a:ext cx="8763000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শিখনফলঃপাঠশেষে শিক্ষার্থীরা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16.1.1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তাপের সঞ্চালন অভিজ্ঞতার মাধ্যমে বর্ণনা করতে পারবে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828800"/>
            <a:ext cx="8763000" cy="16927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পাঠের শিরোনামঃতাপ সঞ্চালন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পাঠের অংশঃউচ্চ তাপমাত্রা থেকে তাপ নিম্ন তাপমাত্রার......বিকিরণ পদ্ধতি বলে। 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600200"/>
            <a:ext cx="7244291" cy="28007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উপস্থাপনঃ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তাপের বিভিন্ন পদ্ধতি নিয়ে আলোচনাঃ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পরিবহন,পরিচলন,বিকিরণ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5083" y="152400"/>
            <a:ext cx="3429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পরিবহনঃ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মোমবাতি জ্বালিয়ে তাতে লোহার দণ্ড গরম করে দেখি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white-cand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6883" y="2895600"/>
            <a:ext cx="3276600" cy="3276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310883" y="3886200"/>
            <a:ext cx="3394717" cy="1562900"/>
            <a:chOff x="2276110" y="3814657"/>
            <a:chExt cx="3394717" cy="1562900"/>
          </a:xfrm>
        </p:grpSpPr>
        <p:grpSp>
          <p:nvGrpSpPr>
            <p:cNvPr id="6" name="Group 5"/>
            <p:cNvGrpSpPr/>
            <p:nvPr/>
          </p:nvGrpSpPr>
          <p:grpSpPr>
            <a:xfrm rot="21274321">
              <a:off x="2276110" y="3814657"/>
              <a:ext cx="3394717" cy="1562900"/>
              <a:chOff x="2091683" y="3694900"/>
              <a:chExt cx="3394717" cy="1562900"/>
            </a:xfrm>
          </p:grpSpPr>
          <p:sp>
            <p:nvSpPr>
              <p:cNvPr id="8" name="Flowchart: Process 7"/>
              <p:cNvSpPr/>
              <p:nvPr/>
            </p:nvSpPr>
            <p:spPr>
              <a:xfrm rot="2202163" flipV="1">
                <a:off x="2091683" y="3694900"/>
                <a:ext cx="2763083" cy="266292"/>
              </a:xfrm>
              <a:prstGeom prst="flowChart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 descr="stick.jp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82000" t="68947" b="1579"/>
              <a:stretch>
                <a:fillRect/>
              </a:stretch>
            </p:blipFill>
            <p:spPr>
              <a:xfrm>
                <a:off x="4457700" y="4191000"/>
                <a:ext cx="1028700" cy="1066800"/>
              </a:xfrm>
              <a:prstGeom prst="rect">
                <a:avLst/>
              </a:prstGeom>
            </p:spPr>
          </p:pic>
        </p:grpSp>
        <p:sp>
          <p:nvSpPr>
            <p:cNvPr id="7" name="Rectangle 6"/>
            <p:cNvSpPr/>
            <p:nvPr/>
          </p:nvSpPr>
          <p:spPr>
            <a:xfrm rot="1858239">
              <a:off x="4585606" y="4472248"/>
              <a:ext cx="304800" cy="32771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2055807">
              <a:off x="4368340" y="4309331"/>
              <a:ext cx="609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657600"/>
            <a:ext cx="7584127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কোন কঠিন বস্তুর ভিতর দিয়ে তাপ পরিবহন পদ্ধতিতে সঞ্চালিত হয়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বস্তুর এক প্রান্তে উচ্চ তাপমাত্রা থাকলে তা ধীরে ধীরে নিম্নতাপমাত্রার দিকে  যায়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উচ্চতাপমাত্রার অণু থেকে তাপ নিম্নতাপমাত্রার অণুতে যেতে থাকে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591270"/>
            <a:ext cx="57912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পরিবহনঃ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যে পদ্ধতিতে কঠিন পদার্থের অণু গুলো স্থির থেকে তাপ এক জায়গা থেকে অন্য জায়গায় স্থানান্তরিত হয় তাকে তাপের পরিবহন বলে।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278</Words>
  <Application>Microsoft Office PowerPoint</Application>
  <PresentationFormat>On-screen Show (4:3)</PresentationFormat>
  <Paragraphs>63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Windows User</cp:lastModifiedBy>
  <cp:revision>140</cp:revision>
  <dcterms:created xsi:type="dcterms:W3CDTF">2006-08-16T00:00:00Z</dcterms:created>
  <dcterms:modified xsi:type="dcterms:W3CDTF">2021-04-12T17:45:34Z</dcterms:modified>
</cp:coreProperties>
</file>