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18"/>
  </p:notesMasterIdLst>
  <p:sldIdLst>
    <p:sldId id="286" r:id="rId2"/>
    <p:sldId id="277" r:id="rId3"/>
    <p:sldId id="257" r:id="rId4"/>
    <p:sldId id="284" r:id="rId5"/>
    <p:sldId id="259" r:id="rId6"/>
    <p:sldId id="278" r:id="rId7"/>
    <p:sldId id="282" r:id="rId8"/>
    <p:sldId id="262" r:id="rId9"/>
    <p:sldId id="263" r:id="rId10"/>
    <p:sldId id="264" r:id="rId11"/>
    <p:sldId id="281" r:id="rId12"/>
    <p:sldId id="266" r:id="rId13"/>
    <p:sldId id="270" r:id="rId14"/>
    <p:sldId id="276" r:id="rId15"/>
    <p:sldId id="272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3076"/>
    <a:srgbClr val="B529AB"/>
    <a:srgbClr val="F19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36" autoAdjust="0"/>
  </p:normalViewPr>
  <p:slideViewPr>
    <p:cSldViewPr>
      <p:cViewPr varScale="1">
        <p:scale>
          <a:sx n="62" d="100"/>
          <a:sy n="62" d="100"/>
        </p:scale>
        <p:origin x="15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52A3A-1A1C-4A26-BAD4-7854D91095FA}" type="datetimeFigureOut">
              <a:rPr lang="en-US" smtClean="0"/>
              <a:t>14-Apr-21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3B19D-D54E-44CD-BD9C-45B6C2294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4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344B1-A95A-42DF-90D9-2C2082FB9E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0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0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1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3406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25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4455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75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15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6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9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3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7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1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4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2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6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2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A829ED-867B-4DE1-B5DC-6E77E580F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025"/>
            <a:ext cx="9143999" cy="69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38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4953000" cy="3668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09600" y="42791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962400" y="304800"/>
            <a:ext cx="2819401" cy="2209800"/>
            <a:chOff x="3962400" y="304800"/>
            <a:chExt cx="2819401" cy="2209800"/>
          </a:xfrm>
        </p:grpSpPr>
        <p:sp>
          <p:nvSpPr>
            <p:cNvPr id="14" name="Oval Callout 13"/>
            <p:cNvSpPr/>
            <p:nvPr/>
          </p:nvSpPr>
          <p:spPr>
            <a:xfrm>
              <a:off x="3962400" y="304800"/>
              <a:ext cx="2819401" cy="2209800"/>
            </a:xfrm>
            <a:prstGeom prst="wedgeEllipseCallout">
              <a:avLst>
                <a:gd name="adj1" fmla="val -72635"/>
                <a:gd name="adj2" fmla="val 71690"/>
              </a:avLst>
            </a:prstGeom>
            <a:gradFill flip="none" rotWithShape="1">
              <a:gsLst>
                <a:gs pos="0">
                  <a:schemeClr val="bg1"/>
                </a:gs>
                <a:gs pos="17999">
                  <a:schemeClr val="bg1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chemeClr val="bg1"/>
                </a:gs>
                <a:gs pos="100000">
                  <a:schemeClr val="bg2"/>
                </a:gs>
              </a:gsLst>
              <a:lin ang="81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62401" y="658743"/>
              <a:ext cx="28194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বেলে মাটি হালকা বাদামি থেকে হালকা ধূসর রঙের হয়।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39672" y="2266946"/>
            <a:ext cx="2766171" cy="2639826"/>
            <a:chOff x="5839672" y="2266946"/>
            <a:chExt cx="2766171" cy="2639826"/>
          </a:xfrm>
        </p:grpSpPr>
        <p:sp>
          <p:nvSpPr>
            <p:cNvPr id="15" name="Oval Callout 14"/>
            <p:cNvSpPr/>
            <p:nvPr/>
          </p:nvSpPr>
          <p:spPr>
            <a:xfrm rot="1859524">
              <a:off x="5839672" y="2266946"/>
              <a:ext cx="2766171" cy="2639826"/>
            </a:xfrm>
            <a:prstGeom prst="wedgeEllipseCallout">
              <a:avLst>
                <a:gd name="adj1" fmla="val -96028"/>
                <a:gd name="adj2" fmla="val 73456"/>
              </a:avLst>
            </a:prstGeom>
            <a:gradFill flip="none" rotWithShape="1">
              <a:gsLst>
                <a:gs pos="0">
                  <a:srgbClr val="5E9EFF"/>
                </a:gs>
                <a:gs pos="17000">
                  <a:srgbClr val="85C2FF"/>
                </a:gs>
                <a:gs pos="55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87525" y="2667000"/>
              <a:ext cx="2670464" cy="2062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বেলে মাটির কণা গুলো এঁটেল ও দোআঁশ মাটির কণার চেয়ে বড়। 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45577" y="4876800"/>
            <a:ext cx="2157845" cy="1834515"/>
            <a:chOff x="4445577" y="4876800"/>
            <a:chExt cx="2157845" cy="1834515"/>
          </a:xfrm>
        </p:grpSpPr>
        <p:sp>
          <p:nvSpPr>
            <p:cNvPr id="13" name="Oval Callout 12"/>
            <p:cNvSpPr/>
            <p:nvPr/>
          </p:nvSpPr>
          <p:spPr>
            <a:xfrm>
              <a:off x="4445577" y="4876800"/>
              <a:ext cx="2157845" cy="1834515"/>
            </a:xfrm>
            <a:prstGeom prst="wedgeEllipseCallout">
              <a:avLst>
                <a:gd name="adj1" fmla="val -93486"/>
                <a:gd name="adj2" fmla="val -58063"/>
              </a:avLst>
            </a:prstGeom>
            <a:gradFill flip="none" rotWithShape="1">
              <a:gsLst>
                <a:gs pos="0">
                  <a:schemeClr val="bg1"/>
                </a:gs>
                <a:gs pos="25000">
                  <a:schemeClr val="bg1"/>
                </a:gs>
                <a:gs pos="75000">
                  <a:srgbClr val="FFFF00"/>
                </a:gs>
                <a:gs pos="100000">
                  <a:srgbClr val="FFFF00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2000" y="5334000"/>
              <a:ext cx="1905000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 মাটি শুকনা এবং দানাময়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136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2" y="1905000"/>
            <a:ext cx="4802388" cy="36374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4739576" y="237973"/>
            <a:ext cx="2073298" cy="1784917"/>
            <a:chOff x="5228791" y="348683"/>
            <a:chExt cx="2253961" cy="1784917"/>
          </a:xfrm>
          <a:gradFill flip="none" rotWithShape="1">
            <a:gsLst>
              <a:gs pos="0">
                <a:schemeClr val="bg1"/>
              </a:gs>
              <a:gs pos="25000">
                <a:schemeClr val="bg1"/>
              </a:gs>
              <a:gs pos="75000">
                <a:srgbClr val="FFFF00"/>
              </a:gs>
              <a:gs pos="100000">
                <a:srgbClr val="FFFF00"/>
              </a:gs>
            </a:gsLst>
            <a:lin ang="8100000" scaled="1"/>
            <a:tileRect/>
          </a:gradFill>
        </p:grpSpPr>
        <p:sp>
          <p:nvSpPr>
            <p:cNvPr id="8" name="Cloud Callout 7"/>
            <p:cNvSpPr/>
            <p:nvPr/>
          </p:nvSpPr>
          <p:spPr>
            <a:xfrm>
              <a:off x="5228791" y="348683"/>
              <a:ext cx="2253961" cy="1784917"/>
            </a:xfrm>
            <a:prstGeom prst="cloudCallout">
              <a:avLst>
                <a:gd name="adj1" fmla="val -62718"/>
                <a:gd name="adj2" fmla="val 8662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21011" y="762574"/>
              <a:ext cx="206952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দোআঁশ মাটির রং কালো ।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7200" y="651864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 মাটি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381603" y="1317518"/>
            <a:ext cx="2635828" cy="1936591"/>
            <a:chOff x="6460259" y="1656326"/>
            <a:chExt cx="2635828" cy="1936591"/>
          </a:xfrm>
        </p:grpSpPr>
        <p:sp>
          <p:nvSpPr>
            <p:cNvPr id="9" name="Cloud Callout 8"/>
            <p:cNvSpPr/>
            <p:nvPr/>
          </p:nvSpPr>
          <p:spPr>
            <a:xfrm>
              <a:off x="6460259" y="1656326"/>
              <a:ext cx="2635828" cy="1936591"/>
            </a:xfrm>
            <a:prstGeom prst="cloudCallout">
              <a:avLst>
                <a:gd name="adj1" fmla="val -109829"/>
                <a:gd name="adj2" fmla="val 53667"/>
              </a:avLst>
            </a:prstGeom>
            <a:gradFill>
              <a:gsLst>
                <a:gs pos="0">
                  <a:schemeClr val="bg1"/>
                </a:gs>
                <a:gs pos="25000">
                  <a:schemeClr val="bg1"/>
                </a:gs>
                <a:gs pos="75000">
                  <a:srgbClr val="00B0F0"/>
                </a:gs>
                <a:gs pos="100000">
                  <a:srgbClr val="00B0F0"/>
                </a:gs>
              </a:gsLst>
              <a:lin ang="81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582354" y="2006335"/>
              <a:ext cx="23825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হাতে ধরলে নরম এবং শুকনো অনুভব হয়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03698" y="3441309"/>
            <a:ext cx="2322800" cy="1784917"/>
            <a:chOff x="6355772" y="3594743"/>
            <a:chExt cx="2322800" cy="1784917"/>
          </a:xfrm>
        </p:grpSpPr>
        <p:sp>
          <p:nvSpPr>
            <p:cNvPr id="12" name="Cloud Callout 11"/>
            <p:cNvSpPr/>
            <p:nvPr/>
          </p:nvSpPr>
          <p:spPr>
            <a:xfrm>
              <a:off x="6424611" y="3594743"/>
              <a:ext cx="2253961" cy="1784917"/>
            </a:xfrm>
            <a:prstGeom prst="cloudCallout">
              <a:avLst>
                <a:gd name="adj1" fmla="val -123892"/>
                <a:gd name="adj2" fmla="val -19900"/>
              </a:avLst>
            </a:prstGeom>
            <a:gradFill>
              <a:gsLst>
                <a:gs pos="0">
                  <a:schemeClr val="bg1"/>
                </a:gs>
                <a:gs pos="25000">
                  <a:schemeClr val="bg1"/>
                </a:gs>
                <a:gs pos="46000">
                  <a:srgbClr val="F197DE"/>
                </a:gs>
                <a:gs pos="100000">
                  <a:srgbClr val="B529AB"/>
                </a:gs>
              </a:gsLst>
              <a:lin ang="81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55772" y="3819374"/>
              <a:ext cx="22539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দোআঁশ মাটির কণাগুলো বিভিন্ন আকারের।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96630" y="5079927"/>
            <a:ext cx="2590800" cy="1686202"/>
            <a:chOff x="4527591" y="5082740"/>
            <a:chExt cx="2590800" cy="1908290"/>
          </a:xfrm>
        </p:grpSpPr>
        <p:sp>
          <p:nvSpPr>
            <p:cNvPr id="11" name="Cloud Callout 10"/>
            <p:cNvSpPr/>
            <p:nvPr/>
          </p:nvSpPr>
          <p:spPr>
            <a:xfrm>
              <a:off x="4527591" y="5082740"/>
              <a:ext cx="2590800" cy="1908290"/>
            </a:xfrm>
            <a:prstGeom prst="cloudCallout">
              <a:avLst>
                <a:gd name="adj1" fmla="val -53135"/>
                <a:gd name="adj2" fmla="val -73807"/>
              </a:avLst>
            </a:prstGeom>
            <a:gradFill>
              <a:gsLst>
                <a:gs pos="0">
                  <a:schemeClr val="bg1"/>
                </a:gs>
                <a:gs pos="25000">
                  <a:schemeClr val="bg1"/>
                </a:gs>
                <a:gs pos="80000">
                  <a:srgbClr val="FF8282"/>
                </a:gs>
                <a:gs pos="87000">
                  <a:srgbClr val="FF6666"/>
                </a:gs>
                <a:gs pos="26000">
                  <a:schemeClr val="bg1"/>
                </a:gs>
                <a:gs pos="100000">
                  <a:srgbClr val="FF0000"/>
                </a:gs>
              </a:gsLst>
              <a:lin ang="81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55365" y="5344387"/>
              <a:ext cx="2133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 মাটিতে বালি কাদা এবং হিউমাস থাকে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96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8365" y="2829889"/>
            <a:ext cx="4381035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5400" b="1" kern="0" dirty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</a:t>
            </a:r>
            <a:r>
              <a:rPr lang="bn-BD" sz="5400" b="1" kern="0" dirty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</a:t>
            </a:r>
            <a:r>
              <a:rPr lang="en-US" sz="5400" b="1" kern="0" dirty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31 ও 32 পৃষ্ঠায় কি আছে আমরা একটু দেখি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685799"/>
            <a:ext cx="6825908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" y="1941286"/>
            <a:ext cx="2263775" cy="43815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8" y="1589419"/>
            <a:ext cx="1988416" cy="248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8" y="4132036"/>
            <a:ext cx="1988414" cy="243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06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108" y="2330759"/>
            <a:ext cx="878429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 ও দোআঁশ মাটির পার্থক্য লেখ।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1408" y="4494913"/>
            <a:ext cx="841828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 ও এঁটেল মাটির পার্থক্য লেখ।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14108" y="3352800"/>
            <a:ext cx="878429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b="1" dirty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 মাটি ও দোআঁশ মাটির পার্থক্য লেখ।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685800"/>
            <a:ext cx="4267200" cy="101566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6000" b="1" cap="all" dirty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দলগত অনুশীলন</a:t>
            </a:r>
            <a:r>
              <a:rPr lang="en-US" sz="6000" b="1" cap="all" dirty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4629"/>
            <a:ext cx="1447800" cy="2048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486400"/>
            <a:ext cx="9118600" cy="1371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D0A5CD-0C9E-40BE-9AAC-743596622F5A}"/>
              </a:ext>
            </a:extLst>
          </p:cNvPr>
          <p:cNvSpPr/>
          <p:nvPr/>
        </p:nvSpPr>
        <p:spPr>
          <a:xfrm>
            <a:off x="6781800" y="457200"/>
            <a:ext cx="2151529" cy="139647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4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1539" y="1927887"/>
            <a:ext cx="8140034" cy="3307722"/>
            <a:chOff x="1150257" y="3139650"/>
            <a:chExt cx="6629400" cy="3683698"/>
          </a:xfrm>
        </p:grpSpPr>
        <p:sp>
          <p:nvSpPr>
            <p:cNvPr id="2" name="TextBox 1"/>
            <p:cNvSpPr txBox="1"/>
            <p:nvPr/>
          </p:nvSpPr>
          <p:spPr>
            <a:xfrm>
              <a:off x="1150257" y="3139650"/>
              <a:ext cx="6629400" cy="368369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150257" y="3867550"/>
              <a:ext cx="6629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30852" y="3139650"/>
              <a:ext cx="0" cy="36836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00113" y="1295400"/>
            <a:ext cx="612918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 পাশের শব্দের সাথে ডান পাশের শব্দের মিল কর: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152389"/>
            <a:ext cx="3028042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অনুশীলন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86427" y="1866318"/>
            <a:ext cx="182614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 পাশ </a:t>
            </a:r>
            <a:endParaRPr lang="en-US" sz="44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30109" y="1866317"/>
            <a:ext cx="168507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 পাশ</a:t>
            </a:r>
            <a:endParaRPr lang="en-US" sz="44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113" y="2681064"/>
            <a:ext cx="5110289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এঁটেল মাটি</a:t>
            </a:r>
          </a:p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মাটির কণা খুব বড়</a:t>
            </a:r>
          </a:p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মাটির কণা বিভিন্ন আকারের হয়</a:t>
            </a:r>
          </a:p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  পানি ধারণ ক্ষমতা সবচেয়ে বেশি</a:t>
            </a:r>
          </a:p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ঙ) দোআঁশ মাটি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51930" y="2646411"/>
            <a:ext cx="1734770" cy="255454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</a:t>
            </a:r>
          </a:p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 মাটি</a:t>
            </a:r>
          </a:p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</a:t>
            </a:r>
          </a:p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 মাটি</a:t>
            </a:r>
          </a:p>
          <a:p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লালচে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41759" y="1118442"/>
            <a:ext cx="114685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72089" y="2637301"/>
            <a:ext cx="229901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লালচে</a:t>
            </a:r>
          </a:p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</a:t>
            </a:r>
          </a:p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 মাটি</a:t>
            </a:r>
          </a:p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 মাটি</a:t>
            </a:r>
          </a:p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8689"/>
            <a:ext cx="4970511" cy="1600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298689"/>
            <a:ext cx="4201886" cy="16002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6F97EDA-6838-4F32-B939-4E1B8579649F}"/>
              </a:ext>
            </a:extLst>
          </p:cNvPr>
          <p:cNvSpPr/>
          <p:nvPr/>
        </p:nvSpPr>
        <p:spPr>
          <a:xfrm>
            <a:off x="3733800" y="152400"/>
            <a:ext cx="1371600" cy="932481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6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1" grpId="0"/>
      <p:bldP spid="12" grpId="0"/>
      <p:bldP spid="8" grpId="0"/>
      <p:bldP spid="3" grpId="0"/>
      <p:bldP spid="3" grpId="1"/>
      <p:bldP spid="16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829" y="2042160"/>
            <a:ext cx="7616371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 </a:t>
            </a:r>
            <a:r>
              <a:rPr lang="en-US" sz="48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8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48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দিয়ে গঠিত</a:t>
            </a:r>
            <a:r>
              <a:rPr lang="en-US" sz="48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 মাটির পাঁচটি উপাদানের নাম লিখ।</a:t>
            </a:r>
          </a:p>
          <a:p>
            <a:r>
              <a:rPr lang="en-US" sz="4800" b="1" dirty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 মাটিকে কয়টি ও কী কী  ভাগে ভাগ</a:t>
            </a:r>
          </a:p>
          <a:p>
            <a:r>
              <a:rPr lang="en-US" sz="4800" b="1" dirty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করা যায়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381000"/>
            <a:ext cx="33528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80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80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  </a:t>
            </a:r>
            <a:endParaRPr lang="en-US" sz="80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8599"/>
            <a:ext cx="2362200" cy="22975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CADE3C-7C38-4CB7-9EBC-F3938DD8009A}"/>
              </a:ext>
            </a:extLst>
          </p:cNvPr>
          <p:cNvSpPr/>
          <p:nvPr/>
        </p:nvSpPr>
        <p:spPr>
          <a:xfrm>
            <a:off x="6019800" y="4800600"/>
            <a:ext cx="2814917" cy="1828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3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74" y="1012687"/>
            <a:ext cx="7282071" cy="48547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0" y="304800"/>
            <a:ext cx="30480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1989048"/>
            <a:ext cx="3352800" cy="380215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1219200"/>
            <a:ext cx="2758257" cy="206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0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0.00023 C 0.00677 -0.00092 0.01367 -0.00162 0.0207 -0.00301 C 0.02422 -0.0037 0.02747 -0.00486 0.03112 -0.00579 C 0.03529 -0.00694 0.03945 -0.00787 0.04362 -0.0088 C 0.09922 -0.00579 0.12747 -0.00671 0.17318 -1.11111E-6 C 0.17865 0.0007 0.18438 0.00208 0.18997 0.00278 C 0.20807 0.00509 0.24414 0.00857 0.24414 0.0088 C 0.25117 0.01065 0.25807 0.01296 0.2651 0.01435 C 0.27135 0.01574 0.2776 0.0162 0.28398 0.01736 C 0.2888 0.01829 0.29362 0.01921 0.29844 0.02014 C 0.30195 0.02107 0.3056 0.02222 0.30898 0.02315 C 0.31315 0.02431 0.31732 0.025 0.32148 0.02616 C 0.3474 0.025 0.37292 0.025 0.3987 0.02315 C 0.4056 0.02269 0.40716 0.01898 0.41341 0.01736 C 0.41823 0.01597 0.42305 0.01458 0.42813 0.01435 C 0.46563 0.01273 0.50326 0.0125 0.54076 0.01158 C 0.54297 0.01065 0.54479 0.0088 0.54714 0.00857 C 0.57422 0.00695 0.60169 0.01134 0.62865 0.00579 C 0.63203 0.00509 0.62826 -0.00532 0.63086 -0.0088 C 0.63333 -0.01227 0.63776 -0.01042 0.64102 -0.01157 C 0.64544 -0.01319 0.64948 -0.01551 0.65365 -0.01736 L 0.66003 -0.02037 C 0.66198 -0.02315 0.6638 -0.02662 0.66615 -0.02893 C 0.68307 -0.0456 0.67279 -0.01782 0.69961 -0.05509 C 0.70443 -0.0618 0.7099 -0.06805 0.71432 -0.07546 C 0.71745 -0.08079 0.71901 -0.08796 0.72279 -0.09282 C 0.73516 -0.11042 0.73763 -0.10949 0.75182 -0.11597 C 0.75391 -0.11805 0.75573 -0.12153 0.7582 -0.12176 C 0.7651 -0.12245 0.77227 -0.12199 0.77917 -0.11898 C 0.78151 -0.11782 0.78203 -0.11342 0.7832 -0.11018 C 0.78802 -0.09699 0.7888 -0.09282 0.79154 -0.08125 C 0.79284 -0.07083 0.79297 -0.06412 0.7957 -0.05509 C 0.79701 -0.05116 0.79883 -0.04745 0.79987 -0.04352 C 0.80156 -0.03796 0.80286 -0.03194 0.80404 -0.02616 C 0.80508 -0.0213 0.80469 -0.0162 0.80625 -0.01157 C 0.80964 -0.00116 0.81523 0.00926 0.82305 0.01435 C 0.82552 0.0162 0.82839 0.01644 0.83125 0.01736 C 0.83841 0.01644 0.84557 0.01783 0.85208 0.01435 C 0.85586 0.0125 0.85742 0.00648 0.86055 0.00278 C 0.87148 -0.01018 0.87617 -0.01643 0.88763 -0.02315 C 0.88958 -0.02454 0.8918 -0.02523 0.89401 -0.02616 L 0.91068 -0.02315 C 0.91484 -0.02245 0.91888 -0.02037 0.92331 -0.02037 C 0.93229 -0.02037 0.94128 -0.02222 0.95039 -0.02315 C 0.95234 -0.02523 0.95443 -0.02755 0.95664 -0.02893 C 0.96393 -0.03403 0.96862 -0.03194 0.97773 -0.03194 L 0.97552 -0.02893 " pathEditMode="relative" rAng="0" ptsTypes="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80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chemeClr val="bg1"/>
            </a:gs>
            <a:gs pos="49000">
              <a:schemeClr val="bg1"/>
            </a:gs>
            <a:gs pos="98000">
              <a:srgbClr val="9CB86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4299" y="990600"/>
            <a:ext cx="3581430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1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pic>
        <p:nvPicPr>
          <p:cNvPr id="2050" name="Picture 2" descr="C:\Users\Dilruba Khanom\Downloads\0_6291e_e456575c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14" y="2438400"/>
            <a:ext cx="5943600" cy="443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304800"/>
            <a:ext cx="5609228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 ক্লাসে তোমাদের</a:t>
            </a:r>
            <a:endParaRPr lang="en-US" sz="60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16-Point Star 14">
            <a:extLst>
              <a:ext uri="{FF2B5EF4-FFF2-40B4-BE49-F238E27FC236}">
                <a16:creationId xmlns:a16="http://schemas.microsoft.com/office/drawing/2014/main" id="{3995B4A7-C94A-4C2A-90BA-B9CBCB79729F}"/>
              </a:ext>
            </a:extLst>
          </p:cNvPr>
          <p:cNvSpPr/>
          <p:nvPr/>
        </p:nvSpPr>
        <p:spPr>
          <a:xfrm>
            <a:off x="838200" y="1371600"/>
            <a:ext cx="1452283" cy="1286933"/>
          </a:xfrm>
          <a:prstGeom prst="star16">
            <a:avLst>
              <a:gd name="adj" fmla="val 1102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16-Point Star 14">
            <a:extLst>
              <a:ext uri="{FF2B5EF4-FFF2-40B4-BE49-F238E27FC236}">
                <a16:creationId xmlns:a16="http://schemas.microsoft.com/office/drawing/2014/main" id="{AC1DE707-B909-456E-8B6B-EC4816D4E0C7}"/>
              </a:ext>
            </a:extLst>
          </p:cNvPr>
          <p:cNvSpPr/>
          <p:nvPr/>
        </p:nvSpPr>
        <p:spPr>
          <a:xfrm>
            <a:off x="7086600" y="1219200"/>
            <a:ext cx="1452283" cy="1286933"/>
          </a:xfrm>
          <a:prstGeom prst="star16">
            <a:avLst>
              <a:gd name="adj" fmla="val 1102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10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685800"/>
            <a:ext cx="4216400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09800"/>
            <a:ext cx="5257800" cy="255454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নাম: মো: নূরুল করিম (সবুজ)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 শিক্ষক,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সলিয়া সরকারি প্রা: বিদ্যালয়,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পরশুরাম, ফেনী।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63305"/>
            <a:ext cx="25146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383AC3-8756-43B7-8315-D096442E9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0956"/>
            <a:ext cx="9144000" cy="16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23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9000" y="762000"/>
            <a:ext cx="36576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r>
              <a:rPr lang="bn-IN" sz="6000" dirty="0">
                <a:ln w="0"/>
                <a:solidFill>
                  <a:srgbClr val="A2005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6000" dirty="0" err="1">
                <a:ln w="0"/>
                <a:solidFill>
                  <a:srgbClr val="A2005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n w="0"/>
              <a:solidFill>
                <a:srgbClr val="A2005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24384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- তৃতীয়</a:t>
            </a:r>
          </a:p>
          <a:p>
            <a:pPr algn="ctr"/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বিষয়-প্রাথমিক বিজ্ঞান</a:t>
            </a:r>
          </a:p>
          <a:p>
            <a:pPr algn="ctr"/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অধ্যায়: 5(মাটি)</a:t>
            </a:r>
          </a:p>
          <a:p>
            <a:pPr algn="ctr"/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পাঠ-বিভিন্ন ধরনের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8EE59C-D5F8-4B61-830C-46644F240C2F}"/>
              </a:ext>
            </a:extLst>
          </p:cNvPr>
          <p:cNvSpPr/>
          <p:nvPr/>
        </p:nvSpPr>
        <p:spPr>
          <a:xfrm flipH="1">
            <a:off x="1219200" y="1447800"/>
            <a:ext cx="2270234" cy="408326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3E1C26C8-999E-4FF6-BCE5-7448FA4F35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r="1340"/>
          <a:stretch/>
        </p:blipFill>
        <p:spPr>
          <a:xfrm>
            <a:off x="7162800" y="4648200"/>
            <a:ext cx="179928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2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400" y="3810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কি বলতে পারবে মাটি কী দিয়ে তৈরি?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2991428" cy="5237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3186330" y="6138866"/>
            <a:ext cx="2523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8751" y="5454456"/>
            <a:ext cx="23968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61097" y="4876800"/>
            <a:ext cx="2317173" cy="431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10058" y="4003963"/>
            <a:ext cx="22192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61097" y="2857242"/>
            <a:ext cx="22088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09442" y="2486376"/>
            <a:ext cx="244395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ভাসমান বস্তু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5587" y="3641120"/>
            <a:ext cx="12918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09442" y="4535268"/>
            <a:ext cx="122197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00100" y="5181600"/>
            <a:ext cx="118734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পলি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21121" y="5839177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কাদামাটি</a:t>
            </a:r>
          </a:p>
        </p:txBody>
      </p:sp>
    </p:spTree>
    <p:extLst>
      <p:ext uri="{BB962C8B-B14F-4D97-AF65-F5344CB8AC3E}">
        <p14:creationId xmlns:p14="http://schemas.microsoft.com/office/powerpoint/2010/main" val="354970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  <p:bldP spid="9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4000" t="-7000" r="-1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833189"/>
            <a:ext cx="4489272" cy="273049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51578" y="824549"/>
            <a:ext cx="4148916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ধরনের মাটি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47667"/>
            <a:ext cx="3355406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আজকের</a:t>
            </a:r>
            <a:r>
              <a:rPr lang="en-US" sz="6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6000" b="1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পাঠ</a:t>
            </a:r>
            <a:endParaRPr lang="en-US" sz="6000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575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000" y="33528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৪.১.১ মাটি কয় প্রকার তা বলতে পারবে।</a:t>
            </a:r>
          </a:p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৪.১.২ গঠন অনুযায়ী মাটি শনাক্ত করতে</a:t>
            </a:r>
          </a:p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পারবে।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599" y="685800"/>
            <a:ext cx="4325223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0" cap="all" normalizeH="0" baseline="0" noProof="0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শিখনফল</a:t>
            </a:r>
            <a:endParaRPr kumimoji="0" lang="en-US" sz="4000" b="1" i="0" u="none" strike="noStrike" kern="0" cap="all" normalizeH="0" baseline="0" noProof="0" dirty="0">
              <a:ln/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664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455" y="381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মাটিতে উপস্থিত বিভিন্ন উপাদানের ভিত্তিতে মাটি তিন ধরনের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783595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 মাটি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31182" y="3641329"/>
            <a:ext cx="187729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0782" y="6204466"/>
            <a:ext cx="22652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 মাটি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6" y="1013476"/>
            <a:ext cx="3712833" cy="272483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916925"/>
            <a:ext cx="3581400" cy="237827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70" y="1034258"/>
            <a:ext cx="3315694" cy="262334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706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06" y="129076"/>
            <a:ext cx="4469493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ধরনের মাটির বৈশিষ্ট্য: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956480"/>
            <a:ext cx="28575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 মাটি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724400" y="749063"/>
            <a:ext cx="2511136" cy="2051245"/>
            <a:chOff x="5337464" y="990600"/>
            <a:chExt cx="2511136" cy="2051245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grpSpPr>
        <p:sp>
          <p:nvSpPr>
            <p:cNvPr id="10" name="Cloud 9"/>
            <p:cNvSpPr/>
            <p:nvPr/>
          </p:nvSpPr>
          <p:spPr>
            <a:xfrm>
              <a:off x="5337464" y="990600"/>
              <a:ext cx="2511136" cy="2051245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86400" y="1289126"/>
              <a:ext cx="22860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এঁটেল মাটি সাধারণত লালচে রঙের হয়।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03768" y="2461067"/>
            <a:ext cx="3005575" cy="2369368"/>
            <a:chOff x="6073975" y="3118431"/>
            <a:chExt cx="2576457" cy="2051245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grpSpPr>
        <p:sp>
          <p:nvSpPr>
            <p:cNvPr id="11" name="Cloud 10"/>
            <p:cNvSpPr/>
            <p:nvPr/>
          </p:nvSpPr>
          <p:spPr>
            <a:xfrm>
              <a:off x="6139296" y="3118431"/>
              <a:ext cx="2511136" cy="2051245"/>
            </a:xfrm>
            <a:prstGeom prst="cloud">
              <a:avLst/>
            </a:prstGeom>
            <a:gradFill flip="none" rotWithShape="1">
              <a:gsLst>
                <a:gs pos="0">
                  <a:schemeClr val="bg1"/>
                </a:gs>
                <a:gs pos="41000">
                  <a:srgbClr val="C4F4F7"/>
                </a:gs>
                <a:gs pos="73000">
                  <a:srgbClr val="21D6E0"/>
                </a:gs>
                <a:gs pos="98000">
                  <a:srgbClr val="0087E6"/>
                </a:gs>
                <a:gs pos="100000">
                  <a:srgbClr val="005CBF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73975" y="3464802"/>
              <a:ext cx="2514600" cy="13589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ভেজা হাতে ধরলে আঠালো মনে হয়, শুকনো মাটি মসৃণ।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48200" y="4785973"/>
            <a:ext cx="2511136" cy="1767227"/>
            <a:chOff x="5110596" y="4806755"/>
            <a:chExt cx="2511136" cy="2051245"/>
          </a:xfr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</p:grpSpPr>
        <p:sp>
          <p:nvSpPr>
            <p:cNvPr id="12" name="Cloud 11"/>
            <p:cNvSpPr/>
            <p:nvPr/>
          </p:nvSpPr>
          <p:spPr>
            <a:xfrm>
              <a:off x="5110596" y="4806755"/>
              <a:ext cx="2511136" cy="2051245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6796" y="5177518"/>
              <a:ext cx="2057400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মাটির কণা সবচেয়ে </a:t>
              </a:r>
              <a:r>
                <a:rPr lang="en-US" sz="32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ছোট</a:t>
              </a:r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8" y="1905000"/>
            <a:ext cx="5193544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7781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1266</TotalTime>
  <Words>321</Words>
  <Application>Microsoft Office PowerPoint</Application>
  <PresentationFormat>On-screen Show (4:3)</PresentationFormat>
  <Paragraphs>85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Franklin Gothic Book</vt:lpstr>
      <vt:lpstr>NikoshBAN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Dilruba Khanom</dc:creator>
  <cp:lastModifiedBy>DPE</cp:lastModifiedBy>
  <cp:revision>96</cp:revision>
  <dcterms:created xsi:type="dcterms:W3CDTF">2006-08-16T00:00:00Z</dcterms:created>
  <dcterms:modified xsi:type="dcterms:W3CDTF">2021-04-14T04:38:55Z</dcterms:modified>
</cp:coreProperties>
</file>