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7162800" cy="4343400"/>
          </a:xfrm>
        </p:spPr>
        <p:txBody>
          <a:bodyPr/>
          <a:lstStyle/>
          <a:p>
            <a:endParaRPr lang="bn-BD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bn-IN" sz="2000" b="1" i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bn-BD" sz="4000" b="1" i="1" u="sng" dirty="0" smtClean="0">
                <a:solidFill>
                  <a:srgbClr val="FF0000"/>
                </a:solidFill>
              </a:rPr>
              <a:t>উপস্থাপনায়</a:t>
            </a:r>
            <a:endParaRPr lang="bn-IN" sz="4000" b="1" i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bn-BD" sz="20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IN" sz="2000" b="1" dirty="0" smtClean="0"/>
              <a:t>            </a:t>
            </a:r>
            <a:r>
              <a:rPr lang="bn-IN" sz="3200" b="1" dirty="0" smtClean="0">
                <a:solidFill>
                  <a:schemeClr val="accent4">
                    <a:lumMod val="75000"/>
                  </a:schemeClr>
                </a:solidFill>
              </a:rPr>
              <a:t>পুষন দেবনাথ </a:t>
            </a:r>
            <a:endParaRPr lang="bn-IN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bn-IN" sz="2000" b="1" dirty="0" smtClean="0"/>
              <a:t>     </a:t>
            </a:r>
            <a:r>
              <a:rPr lang="bn-IN" sz="2000" b="1" dirty="0" smtClean="0">
                <a:solidFill>
                  <a:schemeClr val="accent5"/>
                </a:solidFill>
              </a:rPr>
              <a:t>সহকারী শিক্ষক( ব্যবস্যায় শিক্ষা) </a:t>
            </a:r>
          </a:p>
          <a:p>
            <a:pPr marL="0" indent="0">
              <a:buNone/>
            </a:pPr>
            <a:r>
              <a:rPr lang="bn-IN" sz="2000" b="1" dirty="0" smtClean="0"/>
              <a:t>   </a:t>
            </a: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নীলকমল ওছমানিয়া উচ্চ বিদ্যালয়</a:t>
            </a:r>
          </a:p>
          <a:p>
            <a:pPr marL="0" indent="0">
              <a:buNone/>
            </a:pPr>
            <a:r>
              <a:rPr lang="bn-IN" sz="2000" b="1" dirty="0" smtClean="0"/>
              <a:t>              </a:t>
            </a:r>
            <a:r>
              <a:rPr lang="bn-IN" sz="2000" b="1" dirty="0" smtClean="0">
                <a:solidFill>
                  <a:srgbClr val="00B0F0"/>
                </a:solidFill>
              </a:rPr>
              <a:t>হাইমচর, চাঁদপুর।</a:t>
            </a:r>
          </a:p>
          <a:p>
            <a:pPr marL="0" indent="0">
              <a:buNone/>
            </a:pPr>
            <a:r>
              <a:rPr lang="bn-IN" dirty="0" smtClean="0"/>
              <a:t> </a:t>
            </a:r>
            <a:r>
              <a:rPr lang="bn-IN" sz="2400" b="1" dirty="0" smtClean="0">
                <a:solidFill>
                  <a:srgbClr val="FF0000"/>
                </a:solidFill>
              </a:rPr>
              <a:t>মোবাইলঃ০১৭৮৭-৭৪৮৯৩৮</a:t>
            </a:r>
            <a:r>
              <a:rPr lang="bn-IN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3200400" cy="37124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n-IN" b="1" u="sng" dirty="0" smtClean="0"/>
          </a:p>
          <a:p>
            <a:pPr algn="ctr">
              <a:buNone/>
            </a:pPr>
            <a:endParaRPr lang="bn-IN" b="1" u="sng" dirty="0"/>
          </a:p>
          <a:p>
            <a:pPr algn="ctr">
              <a:buNone/>
            </a:pPr>
            <a:r>
              <a:rPr lang="bn-BD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</a:t>
            </a:r>
            <a:r>
              <a:rPr lang="bn-IN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ঃ</a:t>
            </a:r>
            <a:r>
              <a:rPr lang="bn-BD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নবম</a:t>
            </a:r>
          </a:p>
          <a:p>
            <a:pPr algn="ctr">
              <a:buNone/>
            </a:pPr>
            <a:r>
              <a:rPr lang="bn-BD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</a:t>
            </a:r>
            <a:r>
              <a:rPr lang="bn-IN" sz="2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ঃ</a:t>
            </a:r>
            <a:r>
              <a:rPr lang="bn-BD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ফিন্যান্স ও ব্যাংকিং</a:t>
            </a:r>
            <a:endParaRPr lang="bn-IN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অধ্যায়ঃ অর্থের সময় মূল্য</a:t>
            </a:r>
            <a:endParaRPr lang="bn-BD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                 </a:t>
            </a:r>
            <a:r>
              <a:rPr lang="bn-BD" sz="5400" dirty="0" smtClean="0"/>
              <a:t>পরিচিতি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311" y="3171307"/>
            <a:ext cx="833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অর্থের </a:t>
            </a:r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ভবিষ্যৎ</a:t>
            </a:r>
            <a:r>
              <a:rPr lang="bn-BD" sz="32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মূল্য নির্ণয় করতে পারবে।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A195AE0-9B5E-43F0-BA54-A5B9F6EB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010" y="713521"/>
            <a:ext cx="5023022" cy="901364"/>
          </a:xfrm>
        </p:spPr>
        <p:txBody>
          <a:bodyPr>
            <a:noAutofit/>
          </a:bodyPr>
          <a:lstStyle/>
          <a:p>
            <a:r>
              <a:rPr lang="bn-IN" sz="4000" b="1" dirty="0" smtClean="0">
                <a:solidFill>
                  <a:schemeClr val="tx2"/>
                </a:solidFill>
              </a:rPr>
              <a:t>আজকের</a:t>
            </a:r>
            <a:r>
              <a:rPr lang="bn-BD" sz="4000" b="1" dirty="0" smtClean="0">
                <a:solidFill>
                  <a:schemeClr val="tx2"/>
                </a:solidFill>
              </a:rPr>
              <a:t> </a:t>
            </a:r>
            <a:r>
              <a:rPr lang="bn-BD" sz="40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শিখন ফল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977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16293"/>
            <a:ext cx="8229600" cy="1143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                     </a:t>
            </a:r>
            <a:r>
              <a:rPr lang="bn-IN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ভবিষ্যৎ</a:t>
            </a:r>
            <a:r>
              <a:rPr lang="en-US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bn-BD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মূল্য</a:t>
            </a:r>
            <a:r>
              <a:rPr lang="bn-IN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bn-IN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নির্নয়ের সূত্র</a:t>
            </a:r>
            <a:r>
              <a:rPr lang="en-US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en-US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en-US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566743"/>
            <a:ext cx="3218176" cy="1127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সাধারণ 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ভবিষ্যৎ</a:t>
            </a:r>
            <a: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</a:t>
            </a: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নির্নয়</a:t>
            </a:r>
            <a:r>
              <a:rPr lang="bn-IN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4296" y="1400243"/>
            <a:ext cx="3429000" cy="1274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বছরে একাধিকবার 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চক্রবৃদ্ধি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 মাধ্যমে 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ভবিষ্যৎ</a:t>
            </a:r>
            <a: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</a:t>
            </a:r>
            <a: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নির্নয়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57200" y="2743200"/>
                <a:ext cx="3962400" cy="41398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𝐹𝑉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𝑃𝑉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algn="ctr"/>
                <a:endParaRPr lang="en-US" sz="2400" dirty="0"/>
              </a:p>
              <a:p>
                <a:pPr algn="ctr"/>
                <a:r>
                  <a:rPr lang="bn-IN" sz="2400" dirty="0" smtClean="0"/>
                  <a:t>এখানে,</a:t>
                </a:r>
              </a:p>
              <a:p>
                <a:pPr algn="ctr"/>
                <a:r>
                  <a:rPr lang="bn-IN" sz="2400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ভবিষ্যৎ </a:t>
                </a:r>
                <a:r>
                  <a:rPr lang="bn-BD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মূল্য</a:t>
                </a:r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 = 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(FV)</a:t>
                </a:r>
              </a:p>
              <a:p>
                <a:pPr algn="ctr"/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সুদের হার = 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(I)</a:t>
                </a:r>
                <a:endParaRPr lang="bn-IN" sz="240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  <a:p>
                <a:pPr algn="ctr"/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বছরের সংখ্যা =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 (n) </a:t>
                </a:r>
                <a:endParaRPr lang="bn-IN" sz="240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  <a:p>
                <a:pPr algn="ctr"/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বর্তমান মূল্য = 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(PV)</a:t>
                </a:r>
                <a:r>
                  <a:rPr lang="bn-IN" sz="2400" dirty="0" smtClean="0"/>
                  <a:t> </a:t>
                </a:r>
              </a:p>
              <a:p>
                <a:pPr algn="ctr"/>
                <a:r>
                  <a:rPr lang="bn-IN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3962400" cy="4139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029200" y="2739992"/>
                <a:ext cx="3962400" cy="41398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𝐹𝑉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𝑃𝑉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400" b="0" dirty="0" smtClean="0"/>
              </a:p>
              <a:p>
                <a:pPr algn="ctr"/>
                <a:endParaRPr lang="en-US" sz="2400" dirty="0" smtClean="0"/>
              </a:p>
              <a:p>
                <a:pPr algn="ctr"/>
                <a:r>
                  <a:rPr lang="bn-IN" sz="2400" dirty="0" smtClean="0"/>
                  <a:t>এখানে,</a:t>
                </a:r>
              </a:p>
              <a:p>
                <a:pPr algn="ctr"/>
                <a:r>
                  <a:rPr lang="bn-IN" sz="2400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ভবিষ্যৎ </a:t>
                </a:r>
                <a:r>
                  <a:rPr lang="bn-BD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মূল্য</a:t>
                </a:r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 = 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(FV)</a:t>
                </a:r>
              </a:p>
              <a:p>
                <a:pPr algn="ctr"/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সুদের হার = 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(I)</a:t>
                </a:r>
                <a:endParaRPr lang="bn-IN" sz="240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  <a:p>
                <a:pPr algn="ctr"/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বছরের সংখ্যা =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 (n) </a:t>
                </a:r>
                <a:endParaRPr lang="bn-IN" sz="240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  <a:p>
                <a:pPr algn="ctr"/>
                <a:r>
                  <a:rPr lang="bn-IN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বর্তমান মূল্য = </a:t>
                </a:r>
                <a:r>
                  <a:rPr lang="en-US" sz="2400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(PV)</a:t>
                </a:r>
                <a:r>
                  <a:rPr lang="bn-IN" sz="2400" dirty="0" smtClean="0"/>
                  <a:t> </a:t>
                </a:r>
                <a:endParaRPr lang="en-US" sz="2400" dirty="0" smtClean="0"/>
              </a:p>
              <a:p>
                <a:pPr algn="ctr"/>
                <a:r>
                  <a:rPr lang="bn-BD" sz="2400" b="1" dirty="0">
                    <a:solidFill>
                      <a:srgbClr val="FF0000"/>
                    </a:solidFill>
                  </a:rPr>
                  <a:t>চক্রবৃদ্ধি</a:t>
                </a:r>
                <a:r>
                  <a:rPr lang="bn-IN" sz="2400" b="1" dirty="0" smtClean="0">
                    <a:solidFill>
                      <a:srgbClr val="FF0000"/>
                    </a:solidFill>
                  </a:rPr>
                  <a:t>র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sz="2400" b="1" dirty="0" smtClean="0">
                    <a:solidFill>
                      <a:srgbClr val="FF0000"/>
                    </a:solidFill>
                  </a:rPr>
                  <a:t>সংখ্যা =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(m)</a:t>
                </a:r>
                <a:endParaRPr lang="bn-IN" sz="2400" dirty="0" smtClean="0"/>
              </a:p>
              <a:p>
                <a:pPr algn="ctr"/>
                <a:r>
                  <a:rPr lang="bn-IN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39992"/>
                <a:ext cx="3962400" cy="4139830"/>
              </a:xfrm>
              <a:prstGeom prst="rect">
                <a:avLst/>
              </a:prstGeom>
              <a:blipFill rotWithShape="1">
                <a:blip r:embed="rId3"/>
                <a:stretch>
                  <a:fillRect b="-2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5953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1371600"/>
            <a:ext cx="7696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i="1" dirty="0" smtClean="0"/>
              <a:t>মিঃ সাইফুল ৩,০০,০০০ টাকা ৫ বছরের জন্য ব্যাংকে জমা রাখতে চান।</a:t>
            </a:r>
          </a:p>
          <a:p>
            <a:r>
              <a:rPr lang="bn-IN" sz="2000" i="1" dirty="0" smtClean="0"/>
              <a:t>“সুরমা ব্যাংক” তাকে ৭%</a:t>
            </a:r>
            <a:r>
              <a:rPr lang="en-US" sz="2000" i="1" dirty="0"/>
              <a:t> </a:t>
            </a:r>
            <a:r>
              <a:rPr lang="bn-IN" sz="2000" i="1" dirty="0" smtClean="0"/>
              <a:t> হারে সুদের প্রস্তাব দিয়েছে। </a:t>
            </a:r>
            <a:endParaRPr lang="bn-IN" sz="2000" i="1" dirty="0" smtClean="0"/>
          </a:p>
          <a:p>
            <a:r>
              <a:rPr lang="bn-IN" sz="2000" i="1" dirty="0" smtClean="0"/>
              <a:t>অপরদিকে </a:t>
            </a:r>
            <a:r>
              <a:rPr lang="bn-IN" sz="2000" i="1" dirty="0" smtClean="0"/>
              <a:t>“ </a:t>
            </a:r>
            <a:r>
              <a:rPr lang="bn-IN" sz="2000" i="1" dirty="0" smtClean="0"/>
              <a:t>অনিমা ব্যাংক</a:t>
            </a:r>
            <a:r>
              <a:rPr lang="bn-IN" sz="2000" i="1" dirty="0" smtClean="0"/>
              <a:t>” তাকে ৬% হারে ৬ মাস অন্তর </a:t>
            </a:r>
            <a:r>
              <a:rPr lang="bn-BD" sz="2000" i="1" dirty="0"/>
              <a:t>চক্রবৃদ্ধি</a:t>
            </a:r>
            <a:r>
              <a:rPr lang="bn-BD" sz="2000" b="1" i="1" dirty="0">
                <a:solidFill>
                  <a:srgbClr val="FF0000"/>
                </a:solidFill>
              </a:rPr>
              <a:t> </a:t>
            </a:r>
            <a:r>
              <a:rPr lang="bn-IN" sz="2000" i="1" dirty="0" smtClean="0"/>
              <a:t>সুদের প্রস্তাব দিয়েছে।</a:t>
            </a:r>
          </a:p>
          <a:p>
            <a:endParaRPr lang="bn-IN" dirty="0"/>
          </a:p>
        </p:txBody>
      </p:sp>
      <p:sp>
        <p:nvSpPr>
          <p:cNvPr id="2" name="TextBox 1"/>
          <p:cNvSpPr txBox="1"/>
          <p:nvPr/>
        </p:nvSpPr>
        <p:spPr>
          <a:xfrm>
            <a:off x="867794" y="3354649"/>
            <a:ext cx="793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ক) জনাব সাইফুল সুরমা ব্যাংকে টাকা জমা রাখলে ৫ বছর পর কত টাকা পাবেন?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979295"/>
            <a:ext cx="7159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খ) কোন ব্যাংকে টাকা জমা রাখা জনাব সাইফুলের জন্য অধিক লাভজনক?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78381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গানিতিক সমস্যা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8630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533400"/>
            <a:ext cx="3202036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/>
              <a:t>সমাধান (ক)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335279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n/>
                <a:solidFill>
                  <a:schemeClr val="accent3"/>
                </a:solidFill>
              </a:rPr>
              <a:t>সুরমা </a:t>
            </a:r>
            <a:r>
              <a:rPr lang="bn-BD" sz="2000" b="1" dirty="0" smtClean="0">
                <a:ln/>
                <a:solidFill>
                  <a:schemeClr val="accent3"/>
                </a:solidFill>
              </a:rPr>
              <a:t>ব্যাংক </a:t>
            </a:r>
            <a:r>
              <a:rPr lang="bn-BD" sz="2000" b="1" dirty="0">
                <a:ln/>
                <a:solidFill>
                  <a:schemeClr val="accent3"/>
                </a:solidFill>
              </a:rPr>
              <a:t>এর </a:t>
            </a:r>
            <a:r>
              <a:rPr lang="bn-BD" sz="2000" b="1" dirty="0" smtClean="0">
                <a:ln/>
                <a:solidFill>
                  <a:schemeClr val="accent3"/>
                </a:solidFill>
              </a:rPr>
              <a:t>ক্ষেত্রে</a:t>
            </a:r>
            <a:r>
              <a:rPr lang="bn-IN" sz="2000" b="1" dirty="0" smtClean="0">
                <a:ln/>
                <a:solidFill>
                  <a:schemeClr val="accent3"/>
                </a:solidFill>
              </a:rPr>
              <a:t>,</a:t>
            </a:r>
          </a:p>
          <a:p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bn-IN" sz="2000" dirty="0" smtClean="0"/>
              <a:t>এখানে, </a:t>
            </a:r>
          </a:p>
          <a:p>
            <a:endParaRPr lang="bn-IN" sz="2000" dirty="0" smtClean="0"/>
          </a:p>
          <a:p>
            <a:pPr algn="ctr"/>
            <a:r>
              <a:rPr lang="bn-IN" sz="2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বর্তমান 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মূল্য 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(PV) 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= 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৩,০০,০০০</a:t>
            </a:r>
            <a:r>
              <a:rPr lang="bn-IN" sz="2000" dirty="0" smtClean="0"/>
              <a:t> </a:t>
            </a:r>
            <a:endParaRPr lang="bn-IN" sz="2000" dirty="0"/>
          </a:p>
          <a:p>
            <a:pPr algn="ctr"/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সুদের হার 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(I)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= ৭% বা ০.০৭ </a:t>
            </a:r>
            <a:endParaRPr lang="bn-IN" sz="200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bn-IN" sz="2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বছরের 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সংখ্যা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(n) 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= 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৫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বছর</a:t>
            </a:r>
            <a:endParaRPr lang="bn-IN" sz="20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ভবিষ্যৎ </a:t>
            </a:r>
            <a:r>
              <a:rPr lang="bn-BD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মূল্য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(FV)</a:t>
            </a:r>
            <a:r>
              <a:rPr lang="bn-IN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= ?</a:t>
            </a:r>
            <a:endParaRPr lang="en-US" sz="20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bn-IN" sz="2000" dirty="0" smtClean="0"/>
              <a:t>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936282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b="1" dirty="0" smtClean="0"/>
              <a:t>আমরা জানি,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4621" y="3127467"/>
            <a:ext cx="3740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dirty="0" smtClean="0"/>
              <a:t>=</a:t>
            </a:r>
            <a:r>
              <a:rPr lang="bn-IN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৩,০০,০০০(১+০.০৭</a:t>
            </a:r>
            <a:r>
              <a:rPr lang="bn-IN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56358" y="2976997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/>
              <a:t>৫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4621" y="3752211"/>
            <a:ext cx="366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 smtClean="0"/>
              <a:t>=</a:t>
            </a:r>
            <a:r>
              <a:rPr lang="bn-IN" sz="32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৩,০০,০০০(১</a:t>
            </a:r>
            <a:r>
              <a:rPr lang="en-US" sz="2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.</a:t>
            </a:r>
            <a:r>
              <a:rPr lang="bn-IN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০৭</a:t>
            </a:r>
            <a:r>
              <a:rPr lang="bn-IN" sz="32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712242"/>
            <a:ext cx="7921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960288" y="4438056"/>
            <a:ext cx="265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=৪২০৭৬৫ টাকা 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4171" y="5638800"/>
            <a:ext cx="878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জনাব সাইফুল যদি সুরমা ব্যাংকে বর্তমানে ৩,০০,০০০ টাকা জমা রাখেন তাহলে ৫ বছর পর</a:t>
            </a:r>
          </a:p>
          <a:p>
            <a:r>
              <a:rPr lang="bn-IN" dirty="0" smtClean="0"/>
              <a:t>৪২০৭৬৫ টাকা পাবেন।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030215" y="2575740"/>
                <a:ext cx="28697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𝐹𝑉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𝑃𝑉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215" y="2575740"/>
                <a:ext cx="286972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424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2855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" y="876300"/>
            <a:ext cx="8999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কোন </a:t>
            </a:r>
            <a:r>
              <a:rPr lang="bn-IN" dirty="0" smtClean="0"/>
              <a:t>ব্যাংকে টাকা জমা রাখলে অধিক লাভবান হবেন তা জানাতে হলে আমাদের দুটো ব্যাংকের</a:t>
            </a:r>
          </a:p>
          <a:p>
            <a:r>
              <a:rPr lang="bn-IN" dirty="0" smtClean="0"/>
              <a:t>ভবিষ্যৎ মূল্য নির্ণয় করতে হবে।</a:t>
            </a:r>
          </a:p>
          <a:p>
            <a:endParaRPr lang="bn-IN" dirty="0"/>
          </a:p>
          <a:p>
            <a:r>
              <a:rPr lang="bn-IN" dirty="0" smtClean="0"/>
              <a:t>(</a:t>
            </a:r>
            <a:r>
              <a:rPr lang="bn-IN" dirty="0" smtClean="0"/>
              <a:t>ক)হতে </a:t>
            </a:r>
            <a:r>
              <a:rPr lang="bn-IN" dirty="0" smtClean="0"/>
              <a:t>প্রাপ্ত, সুরমা ব্যাংকের ভবিষ্যৎ মূল্য ৪,২০,৭৬৫ টাকা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43213"/>
            <a:ext cx="33650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অনিমা ব্যাংকের ক্ষেত্রে,</a:t>
            </a:r>
          </a:p>
          <a:p>
            <a:endParaRPr lang="bn-IN" dirty="0" smtClean="0"/>
          </a:p>
          <a:p>
            <a:r>
              <a:rPr lang="bn-IN" dirty="0" smtClean="0"/>
              <a:t>এখানে</a:t>
            </a:r>
            <a:r>
              <a:rPr lang="bn-IN" dirty="0"/>
              <a:t>,</a:t>
            </a:r>
          </a:p>
          <a:p>
            <a:pPr algn="ctr"/>
            <a:r>
              <a:rPr lang="bn-IN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বর্তমান মূল্য </a:t>
            </a:r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(PV)</a:t>
            </a:r>
            <a:r>
              <a:rPr lang="bn-IN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= ৩,০০,০০০</a:t>
            </a:r>
            <a:r>
              <a:rPr lang="bn-IN" dirty="0"/>
              <a:t> </a:t>
            </a:r>
            <a:endParaRPr lang="en-US" dirty="0"/>
          </a:p>
          <a:p>
            <a:pPr algn="ctr"/>
            <a:r>
              <a:rPr lang="bn-IN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সুদের </a:t>
            </a:r>
            <a:r>
              <a:rPr lang="bn-IN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হার </a:t>
            </a:r>
            <a:r>
              <a:rPr lang="en-US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</a:t>
            </a:r>
            <a:r>
              <a:rPr lang="en-US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r>
              <a:rPr lang="bn-IN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= ৬% বা ০.০৬</a:t>
            </a:r>
            <a:endParaRPr lang="bn-IN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bn-IN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বছরের সংখ্যা </a:t>
            </a:r>
            <a:r>
              <a:rPr lang="en-US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n) </a:t>
            </a:r>
            <a:r>
              <a:rPr lang="bn-IN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= ৫ বছর </a:t>
            </a:r>
            <a:endParaRPr lang="bn-IN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bn-BD" b="1" dirty="0" smtClean="0">
                <a:solidFill>
                  <a:srgbClr val="FF0000"/>
                </a:solidFill>
              </a:rPr>
              <a:t>চক্রবৃদ্ধি</a:t>
            </a:r>
            <a:r>
              <a:rPr lang="bn-IN" b="1" dirty="0">
                <a:solidFill>
                  <a:srgbClr val="FF0000"/>
                </a:solidFill>
              </a:rPr>
              <a:t>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bn-IN" b="1" dirty="0">
                <a:solidFill>
                  <a:srgbClr val="FF0000"/>
                </a:solidFill>
              </a:rPr>
              <a:t>সংখ্যা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bn-IN" b="1" dirty="0" smtClean="0">
                <a:solidFill>
                  <a:srgbClr val="FF0000"/>
                </a:solidFill>
              </a:rPr>
              <a:t> = ২ বার</a:t>
            </a:r>
            <a:endParaRPr lang="bn-IN" dirty="0"/>
          </a:p>
          <a:p>
            <a:pPr algn="ctr"/>
            <a:r>
              <a:rPr lang="bn-IN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ভবিষ্যৎ </a:t>
            </a:r>
            <a:r>
              <a:rPr lang="bn-BD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মূল্য</a:t>
            </a:r>
            <a:r>
              <a:rPr lang="bn-IN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(FV</a:t>
            </a:r>
            <a:r>
              <a:rPr lang="en-US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r>
              <a:rPr lang="bn-IN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=?</a:t>
            </a:r>
            <a:endParaRPr lang="en-US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bn-IN" dirty="0" smtClean="0"/>
              <a:t> 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21743" y="2465672"/>
                <a:ext cx="3608680" cy="1765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dirty="0" smtClean="0"/>
                  <a:t>আমরা জানি, 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𝑭𝑽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𝑷𝑽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𝒏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bn-IN" sz="2400" b="1" dirty="0" smtClean="0"/>
                  <a:t> </a:t>
                </a:r>
              </a:p>
              <a:p>
                <a:endParaRPr lang="bn-IN" dirty="0" smtClean="0"/>
              </a:p>
              <a:p>
                <a:r>
                  <a:rPr lang="bn-IN" dirty="0" smtClean="0"/>
                  <a:t>    </a:t>
                </a:r>
                <a:r>
                  <a:rPr lang="bn-IN" sz="2400" dirty="0" smtClean="0"/>
                  <a:t>=৩,০০,০০০(১+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০</m:t>
                        </m:r>
                        <m:r>
                          <a:rPr lang="bn-IN" sz="2400" b="0" i="1" smtClean="0">
                            <a:latin typeface="Cambria Math"/>
                          </a:rPr>
                          <m:t>.</m:t>
                        </m:r>
                        <m:r>
                          <a:rPr lang="bn-IN" sz="2400" b="0" i="1" smtClean="0">
                            <a:latin typeface="Cambria Math"/>
                          </a:rPr>
                          <m:t>০৬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743" y="2465672"/>
                <a:ext cx="3608680" cy="1765355"/>
              </a:xfrm>
              <a:prstGeom prst="rect">
                <a:avLst/>
              </a:prstGeom>
              <a:blipFill rotWithShape="1">
                <a:blip r:embed="rId2"/>
                <a:stretch>
                  <a:fillRect l="-1520" t="-1724" r="-3041" b="-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753952" y="35814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৫*২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5650" y="4237262"/>
            <a:ext cx="3169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/>
              <a:t>=৩,০০,০০০(১.০৩)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28491" y="435242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65201" y="4798532"/>
            <a:ext cx="2581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/>
              <a:t>=</a:t>
            </a:r>
            <a:r>
              <a:rPr lang="bn-IN" sz="3200" dirty="0" smtClean="0"/>
              <a:t>৪,০৩,১৭৫ 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879068"/>
            <a:ext cx="812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জনাব সাইফুল </a:t>
            </a:r>
            <a:r>
              <a:rPr lang="bn-IN" dirty="0" smtClean="0"/>
              <a:t>অনিমা </a:t>
            </a:r>
            <a:r>
              <a:rPr lang="bn-IN" dirty="0"/>
              <a:t>ব্যাংকে টাকা জমা রাখলে ৫ বছর পর </a:t>
            </a:r>
            <a:r>
              <a:rPr lang="bn-IN" dirty="0" smtClean="0"/>
              <a:t>৪০৩১৭৫ </a:t>
            </a:r>
            <a:r>
              <a:rPr lang="bn-IN" dirty="0"/>
              <a:t>টাকা </a:t>
            </a:r>
            <a:r>
              <a:rPr lang="bn-IN" dirty="0" smtClean="0"/>
              <a:t>পাবেন।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06426" y="190500"/>
            <a:ext cx="2697083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সমাধান (খ)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152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457201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যুক্তি </a:t>
            </a:r>
            <a:r>
              <a:rPr lang="bn-BD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বিশ্লষণঃ</a:t>
            </a:r>
            <a:endParaRPr lang="bn-IN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bn-BD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bn-BD" dirty="0"/>
              <a:t>সমাধানটি বিশ্লষণ করে দেখা </a:t>
            </a:r>
            <a:r>
              <a:rPr lang="bn-BD" dirty="0" smtClean="0"/>
              <a:t>যায়</a:t>
            </a:r>
            <a:r>
              <a:rPr lang="bn-IN" dirty="0"/>
              <a:t> </a:t>
            </a:r>
            <a:r>
              <a:rPr lang="bn-BD" dirty="0" smtClean="0"/>
              <a:t>যে,</a:t>
            </a:r>
            <a:endParaRPr lang="bn-IN" dirty="0" smtClean="0"/>
          </a:p>
          <a:p>
            <a:endParaRPr lang="bn-IN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জনাব 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সাইফুল যদি </a:t>
            </a:r>
            <a:r>
              <a:rPr lang="bn-IN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৭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% সুদে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সুরমা ব্যাংকে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bn-BD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টাকা জমা 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রা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খেন 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</a:t>
            </a:r>
            <a:r>
              <a:rPr lang="bn-BD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তাহলে 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bn-BD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তাকে 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৫ বছর পর সুরমা ব্যাংক ৪,২০,৭৬৫</a:t>
            </a:r>
            <a:r>
              <a:rPr lang="bn-BD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টাকা</a:t>
            </a:r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প্রদান করবে।</a:t>
            </a:r>
          </a:p>
          <a:p>
            <a:endParaRPr lang="bn-IN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r>
              <a:rPr lang="bn-IN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অপরদিকে </a:t>
            </a:r>
            <a:endParaRPr lang="bn-BD" dirty="0"/>
          </a:p>
          <a:p>
            <a:r>
              <a:rPr lang="bn-BD" dirty="0"/>
              <a:t> </a:t>
            </a:r>
            <a:endParaRPr lang="bn-IN" dirty="0" smtClean="0"/>
          </a:p>
          <a:p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যদি </a:t>
            </a:r>
            <a:r>
              <a:rPr lang="bn-IN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অনিমা ব্যাংকে ৬ মাস অন্তর </a:t>
            </a:r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৬</a:t>
            </a:r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bn-BD" dirty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চক্রবৃদ্ধি সুদে টাকা জমা </a:t>
            </a:r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রা</a:t>
            </a:r>
            <a:r>
              <a:rPr lang="bn-IN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খেন</a:t>
            </a:r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dirty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তাহলে </a:t>
            </a:r>
            <a:r>
              <a:rPr lang="bn-IN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৫ বছর পর </a:t>
            </a:r>
            <a:r>
              <a:rPr lang="bn-IN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৪,০৩,১৭৫</a:t>
            </a:r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bn-BD" dirty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টাকা </a:t>
            </a:r>
            <a:r>
              <a:rPr lang="bn-IN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পাবেন</a:t>
            </a:r>
            <a:r>
              <a:rPr lang="bn-BD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endParaRPr lang="bn-BD" dirty="0">
              <a:ln w="0"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n-IN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bn-IN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সুতরাং</a:t>
            </a:r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bn-IN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জনাব সাইফুলের জন্য সুরমা ব্যাংকে টাকা জমা রাখা অধিক</a:t>
            </a:r>
            <a:r>
              <a:rPr lang="bn-BD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bn-BD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লাভজনক</a:t>
            </a:r>
            <a:r>
              <a:rPr lang="bn-BD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।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8347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292" y="224136"/>
            <a:ext cx="8678979" cy="62170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19900" b="1" cap="all" spc="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IN" sz="199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99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624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524</TotalTime>
  <Words>510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PowerPoint Presentation</vt:lpstr>
      <vt:lpstr>                 পরিচিতি</vt:lpstr>
      <vt:lpstr>আজকের শিখন ফল</vt:lpstr>
      <vt:lpstr>                         ভবিষ্যৎ মূল্য নির্নয়ের সূত্র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MD.KUDDUS</dc:creator>
  <cp:lastModifiedBy>puson</cp:lastModifiedBy>
  <cp:revision>179</cp:revision>
  <dcterms:created xsi:type="dcterms:W3CDTF">2006-08-16T00:00:00Z</dcterms:created>
  <dcterms:modified xsi:type="dcterms:W3CDTF">2021-04-13T19:05:12Z</dcterms:modified>
</cp:coreProperties>
</file>