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801600" cy="6858000"/>
  <p:notesSz cx="6858000" cy="9144000"/>
  <p:defaultTextStyle>
    <a:defPPr>
      <a:defRPr lang="en-US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Rz0fOzW70FG8WY9PJp3iw==" hashData="Bs1tOlnBuzvzCgR5/E5+OHCQXF714yKUmnLlF+DSTDUEh9OCPeJfe4dbWBqo5USoCN+cLUpzBq8rHgcvxx4P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22363"/>
            <a:ext cx="9601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9601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65125"/>
            <a:ext cx="276034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65125"/>
            <a:ext cx="812101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709739"/>
            <a:ext cx="110413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589464"/>
            <a:ext cx="110413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825625"/>
            <a:ext cx="5440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825625"/>
            <a:ext cx="5440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65126"/>
            <a:ext cx="1104138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681163"/>
            <a:ext cx="54156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505075"/>
            <a:ext cx="541567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681163"/>
            <a:ext cx="5442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505075"/>
            <a:ext cx="544234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2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57200"/>
            <a:ext cx="41288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987426"/>
            <a:ext cx="648081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057400"/>
            <a:ext cx="41288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57200"/>
            <a:ext cx="41288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987426"/>
            <a:ext cx="648081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057400"/>
            <a:ext cx="41288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65126"/>
            <a:ext cx="11041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825625"/>
            <a:ext cx="11041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445E-9312-413D-8446-03891434EC20}" type="datetimeFigureOut">
              <a:rPr lang="en-US" smtClean="0"/>
              <a:t>14-Apr-21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356351"/>
            <a:ext cx="432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9CAB-18EF-49F9-89B9-BB2E52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1" y="137786"/>
            <a:ext cx="11924778" cy="6613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6926" y="551145"/>
            <a:ext cx="46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</a:p>
          <a:p>
            <a:r>
              <a:rPr lang="bn-BD" sz="4400" b="1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সবাই </a:t>
            </a:r>
          </a:p>
          <a:p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কে </a:t>
            </a:r>
          </a:p>
          <a:p>
            <a:r>
              <a:rPr lang="bn-BD" sz="4400" b="1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1289478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691753" y="5931725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53258" y="-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অনুমিত গড়, 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4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১৮</m:t>
                        </m:r>
                        <m:r>
                          <a:rPr lang="bn-IN" sz="24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bn-IN" sz="24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৫২</m:t>
                        </m:r>
                      </m:num>
                      <m:den>
                        <m:r>
                          <a:rPr lang="bn-IN" sz="24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= ৩৫  এবং উপাত্ত সংখ্যা,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= ১৬</a:t>
                </a:r>
                <a:endPara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6212"/>
                <a:ext cx="8001000" cy="676788"/>
              </a:xfrm>
              <a:prstGeom prst="rect">
                <a:avLst/>
              </a:prstGeom>
              <a:blipFill rotWithShape="0">
                <a:blip r:embed="rId2"/>
                <a:stretch>
                  <a:fillRect b="-43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52836"/>
              </p:ext>
            </p:extLst>
          </p:nvPr>
        </p:nvGraphicFramePr>
        <p:xfrm>
          <a:off x="609600" y="1344751"/>
          <a:ext cx="8001000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104378"/>
                <a:gridCol w="1715022"/>
                <a:gridCol w="1066800"/>
                <a:gridCol w="914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1" baseline="-25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– a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5405616"/>
            <a:ext cx="486591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\"/>
            </a:pP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বিয়োগফলের গড় = ( ৩৬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১৬) = ২.২৫</a:t>
            </a:r>
          </a:p>
          <a:p>
            <a:pPr marL="342900" indent="-342900">
              <a:buFont typeface="Symbol"/>
              <a:buChar char="\"/>
            </a:pP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প্রকৃত গড় = অনুমিতি গড় + বিয়োগফলের গড়</a:t>
            </a:r>
          </a:p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   = ৩৫ + ২.২৫ = ৩৭.২৫             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6608" y="5405615"/>
            <a:ext cx="302399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600" b="1" dirty="0" smtClean="0">
                <a:latin typeface="NikoshBAN" pitchFamily="2" charset="0"/>
                <a:cs typeface="NikoshBAN" pitchFamily="2" charset="0"/>
                <a:sym typeface="Symbol"/>
              </a:rPr>
              <a:t>অবিন্যস্ত উপাত্তের গাণিতিক</a:t>
            </a:r>
          </a:p>
          <a:p>
            <a:r>
              <a:rPr lang="bn-IN" sz="2600" b="1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সংক্ষিপ্ত পদ্ধতি</a:t>
            </a: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890" y="2357437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7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519" y="151849"/>
            <a:ext cx="720527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           ৫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981" y="1200719"/>
            <a:ext cx="8187638" cy="4456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1887" y="5736654"/>
            <a:ext cx="80655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উপাত্তের গাণিতিক গড়(সংক্ষিপ্ত পদ্ধতি) নির্ণয়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1118937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521212" y="5955476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509337" y="0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86075"/>
              </p:ext>
            </p:extLst>
          </p:nvPr>
        </p:nvGraphicFramePr>
        <p:xfrm>
          <a:off x="609600" y="533400"/>
          <a:ext cx="2133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="1" baseline="0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bn-IN" sz="2400" b="1" dirty="0" smtClean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="1" baseline="-25000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b="1" dirty="0" smtClean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IN" sz="2000" b="1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99531"/>
              </p:ext>
            </p:extLst>
          </p:nvPr>
        </p:nvGraphicFramePr>
        <p:xfrm>
          <a:off x="2743200" y="533400"/>
          <a:ext cx="990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১৬০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২০৫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২৭০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১১২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১২০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১২৬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২২৪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latin typeface="NikoshBAN" pitchFamily="2" charset="0"/>
                          <a:cs typeface="NikoshBAN" pitchFamily="2" charset="0"/>
                        </a:rPr>
                        <a:t>১৮০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02040"/>
              </p:ext>
            </p:extLst>
          </p:nvPr>
        </p:nvGraphicFramePr>
        <p:xfrm>
          <a:off x="3890962" y="533400"/>
          <a:ext cx="37338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3716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400" b="1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b="1" dirty="0" smtClean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শ্রেণিমধ্যমান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="1" baseline="-25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6951"/>
              </p:ext>
            </p:extLst>
          </p:nvPr>
        </p:nvGraphicFramePr>
        <p:xfrm>
          <a:off x="7620000" y="533400"/>
          <a:ext cx="106203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03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="1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1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="1" baseline="-250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২৪৮.৫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৫৫৫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৩২৭.৫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২২৬.৫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১৭১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n-IN" sz="2400" b="1" i="1" smtClean="0"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bn-IN" sz="24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4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0" smtClean="0">
                              <a:latin typeface="Cambria Math"/>
                            </a:rPr>
                            <m:t>𝐢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1" i="0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𝐤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k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৭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৪০</m:t>
                      </m:r>
                      <m:r>
                        <a:rPr lang="en-US" sz="2400" b="0" i="0" smtClean="0">
                          <a:latin typeface="Cambria Math"/>
                        </a:rPr>
                        <m:t>  </m:t>
                      </m:r>
                      <m:r>
                        <a:rPr lang="bn-IN" sz="2400" b="0" i="0" smtClean="0">
                          <a:latin typeface="Cambria Math"/>
                        </a:rPr>
                        <m:t>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=</m:t>
                          </m:r>
                          <m:r>
                            <a:rPr lang="bn-IN" sz="2400" b="0" i="0" smtClean="0">
                              <a:latin typeface="Cambria Math"/>
                            </a:rPr>
                            <m:t>২০৪০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blipFill rotWithShape="0">
                <a:blip r:embed="rId3"/>
                <a:stretch>
                  <a:fillRect b="-24607"/>
                </a:stretch>
              </a:blip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80076" y="5574662"/>
            <a:ext cx="4806724" cy="1138773"/>
          </a:xfrm>
          <a:prstGeom prst="rect">
            <a:avLst/>
          </a:prstGeom>
          <a:solidFill>
            <a:srgbClr val="B7FFF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600" b="1" dirty="0" smtClean="0">
                <a:latin typeface="NikoshBAN" pitchFamily="2" charset="0"/>
                <a:cs typeface="NikoshBAN" pitchFamily="2" charset="0"/>
                <a:sym typeface="Symbol"/>
              </a:rPr>
              <a:t>বিন্যস্ত উপাত্তের গাণিতিক</a:t>
            </a:r>
          </a:p>
          <a:p>
            <a:pPr algn="ctr"/>
            <a:r>
              <a:rPr lang="bn-IN" sz="2600" b="1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 পদ্ধতি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706" y="42097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1" y="137786"/>
            <a:ext cx="11912252" cy="66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969" y="139972"/>
            <a:ext cx="6203515" cy="646331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২০ মিনিট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92" y="863397"/>
            <a:ext cx="5413717" cy="46249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58573"/>
              </p:ext>
            </p:extLst>
          </p:nvPr>
        </p:nvGraphicFramePr>
        <p:xfrm>
          <a:off x="8380566" y="926276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484284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২১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৩১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৪১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৫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৬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৭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৮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৮১  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৯</a:t>
                      </a:r>
                      <a:r>
                        <a:rPr lang="bn-IN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34326" y="5565432"/>
            <a:ext cx="79248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গরুগুলোর ওজন(কেজি) দেওয়া আছে। গণসংখ্যা সারণি তৈরি করে  গড়</a:t>
            </a:r>
          </a:p>
          <a:p>
            <a:pPr algn="ctr"/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0" y="139972"/>
            <a:ext cx="2305766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0818312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206493" y="5943600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218368" y="-11876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20469"/>
            <a:ext cx="7620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35922"/>
              </p:ext>
            </p:extLst>
          </p:nvPr>
        </p:nvGraphicFramePr>
        <p:xfrm>
          <a:off x="914400" y="114617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২১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৩১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৪১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৫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৫১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৬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৬১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৭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৭১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৮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৮১ 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৯</a:t>
                      </a:r>
                      <a:r>
                        <a:rPr lang="bn-IN" sz="2800" b="1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90900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="1" baseline="-25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29376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="1" baseline="-25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২১৩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৬১০.৫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৫২৪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৫২৮.৫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৪২৭.৫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200" y="1143000"/>
            <a:ext cx="2743200" cy="523220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666220"/>
            <a:ext cx="2743200" cy="52322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solidFill>
                <a:srgbClr val="E6F6D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bn-IN" sz="28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176" t="-7865" b="-3033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1200" y="321058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২৮১৫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267200"/>
            <a:ext cx="27540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479042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৫৬.৩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344180"/>
            <a:ext cx="7630886" cy="523220"/>
          </a:xfrm>
          <a:prstGeom prst="rect">
            <a:avLst/>
          </a:prstGeom>
          <a:gradFill flip="none" rotWithShape="1">
            <a:gsLst>
              <a:gs pos="0">
                <a:srgbClr val="E6F6D6">
                  <a:shade val="30000"/>
                  <a:satMod val="115000"/>
                </a:srgbClr>
              </a:gs>
              <a:gs pos="50000">
                <a:srgbClr val="E6F6D6">
                  <a:shade val="67500"/>
                  <a:satMod val="115000"/>
                </a:srgbClr>
              </a:gs>
              <a:gs pos="100000">
                <a:srgbClr val="E6F6D6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943600"/>
            <a:ext cx="7630886" cy="5232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শ্রেণীর মধ্যমান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339" t="34370" r="18086" b="10014"/>
          <a:stretch/>
        </p:blipFill>
        <p:spPr>
          <a:xfrm>
            <a:off x="8815944" y="4072788"/>
            <a:ext cx="2091848" cy="254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8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25269"/>
            <a:ext cx="18841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7889488" cy="46166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৮ম শ্রেণীর ৪২ জন শিক্ষার্থীর বার্ষিক পরীক্ষায় গণিত বিষয়ের প্রাপ্ত নম্বর হলোঃ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74242"/>
              </p:ext>
            </p:extLst>
          </p:nvPr>
        </p:nvGraphicFramePr>
        <p:xfrm>
          <a:off x="533402" y="3048000"/>
          <a:ext cx="7924798" cy="1371600"/>
        </p:xfrm>
        <a:graphic>
          <a:graphicData uri="http://schemas.openxmlformats.org/drawingml/2006/table">
            <a:tbl>
              <a:tblPr firstCol="1" bandRow="1" bandCol="1">
                <a:tableStyleId>{5940675A-B579-460E-94D1-54222C63F5DA}</a:tableStyleId>
              </a:tblPr>
              <a:tblGrid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৫১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৭১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৭২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648200"/>
            <a:ext cx="79248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শ্রেণিব্যবধান ৫ ধরে শ্রে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 নির্ণয় কর।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শ্রেণিব্যবধান ৫ ধরে গণসংখ্যা নিবেশণ সারণি তৈরি কর।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 সারণি থেকে গড় নির্ণয় কর।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450" y="337185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77" y="239825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29" y="1419225"/>
            <a:ext cx="10593495" cy="50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10827" y="164696"/>
            <a:ext cx="2116899" cy="87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0671" y="279941"/>
            <a:ext cx="219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679" y="713084"/>
            <a:ext cx="1852931" cy="2042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03153" y="2755154"/>
            <a:ext cx="4308953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শিক্ষক(গণিত)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০১৭৪১-১৯৮৪৮০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802" y="926272"/>
            <a:ext cx="1058809" cy="14164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68587" y="2755151"/>
            <a:ext cx="2927566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অধ্যায়ঃএকাদশ</a:t>
            </a:r>
          </a:p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 ১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/০৪/২০২১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378" y="1156763"/>
            <a:ext cx="1089764" cy="55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82" y="1057205"/>
            <a:ext cx="10284030" cy="53283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70451" y="1345225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৮০০ গ্রাম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554" y="3301432"/>
            <a:ext cx="13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৬০০ গ্রাম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4693" y="3429006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৭০০ গ্রাম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8083" y="4846919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৫০০ গ্রাম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5714" y="631102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 প্রকার আমের মোট ওজন কত?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1381" y="389977"/>
            <a:ext cx="324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1" y="0"/>
            <a:ext cx="11143989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546265" y="5931725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534390" y="-11876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481" y="1316553"/>
            <a:ext cx="7114649" cy="4224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3627" y="739159"/>
            <a:ext cx="2574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কেন্দ্রীয় প্রবনতা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8150" y="697535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0101" y="785154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2330" y="3140302"/>
            <a:ext cx="4217517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জনসংখ্যার হার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8699" y="5564552"/>
            <a:ext cx="7699426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>
                <a:latin typeface="Times New Roman"/>
                <a:cs typeface="Times New Roman"/>
              </a:rPr>
              <a:t>→</a:t>
            </a:r>
            <a:r>
              <a:rPr lang="bn-IN" sz="3200" dirty="0">
                <a:latin typeface="Times New Roman"/>
                <a:cs typeface="Times New Roman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১০    ২০   ৩০   ৪০    ৫০    ৬০   ৭০    ৮০   ৯০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6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1369458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771733" y="5931725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759858" y="0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586" y="1239751"/>
            <a:ext cx="499788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8377" y="2632977"/>
            <a:ext cx="4199923" cy="646331"/>
          </a:xfrm>
          <a:prstGeom prst="rect">
            <a:avLst/>
          </a:prstGeom>
          <a:solidFill>
            <a:srgbClr val="B7FFF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গড়। 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29" y="3279308"/>
            <a:ext cx="209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53645" y="0"/>
            <a:ext cx="100584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53645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1753644" y="5923186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885770" y="5911310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897645" y="-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926276"/>
            <a:ext cx="6858000" cy="4031873"/>
          </a:xfrm>
          <a:prstGeom prst="rect">
            <a:avLst/>
          </a:prstGeom>
          <a:solidFill>
            <a:srgbClr val="F0E1FF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... 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গাণিতিক গড় ব্যাখ্যা করতে পারবে;</a:t>
            </a:r>
          </a:p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গাণিতিক গড়ের সূত্র বর্ণনা করতে পারবে;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গাণিতিক সূত্রের সাহায্যে গড় নির্ণয় করতে পারবে;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গড় নির্ণয় করে সমস্যা সমাধান করতে পারবে।</a:t>
            </a:r>
          </a:p>
          <a:p>
            <a:endParaRPr lang="bn-IN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907" y="3429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219200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1570528" y="593172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1582403" y="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85" y="112733"/>
            <a:ext cx="11924778" cy="66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1457140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859415" y="5931725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847540" y="-11878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39088"/>
              </p:ext>
            </p:extLst>
          </p:nvPr>
        </p:nvGraphicFramePr>
        <p:xfrm>
          <a:off x="533400" y="187886"/>
          <a:ext cx="3657600" cy="5120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26512"/>
                <a:gridCol w="1531088"/>
              </a:tblGrid>
              <a:tr h="512067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জে.এস.সি পরীক্ষা----২০১৪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2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বোর্ডের নাম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পাশের</a:t>
                      </a:r>
                      <a:r>
                        <a:rPr lang="en-US" sz="2400" b="0" dirty="0" smtClean="0">
                          <a:latin typeface="NikoshBAN" pitchFamily="2" charset="0"/>
                          <a:cs typeface="NikoshBAN" pitchFamily="2" charset="0"/>
                        </a:rPr>
                        <a:t> %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হার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93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দিনাজপুর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চিটাগাং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যশোর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90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বরিশাল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কুমিল্লা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89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সিলেট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2067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রাজশাহী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457200"/>
            <a:ext cx="4267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উপাত্ত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1" y="1066800"/>
            <a:ext cx="42671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পাশের 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 সংখ্যা সূচক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গড়=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৯৩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৯১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৯২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৯০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৯৪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৮৯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৮৮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৯৫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= ৯১.৩৭৫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blipFill rotWithShape="0">
                <a:blip r:embed="rId2"/>
                <a:stretch>
                  <a:fillRect l="-2134" r="-1280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08948" y="2828874"/>
            <a:ext cx="4267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মনে করি উপাত্তের  সংখ্যা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8949" y="3439180"/>
            <a:ext cx="426719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উপাত্তের সংখ্যা সূচক 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------------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উপাত্তসমূহের গাণিতিক গড়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85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+−−−−−−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6738" y="5140886"/>
                <a:ext cx="3322961" cy="109857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38" y="5140886"/>
                <a:ext cx="3322961" cy="1098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4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uild="p" animBg="1"/>
      <p:bldP spid="11" grpId="0" animBg="1"/>
      <p:bldP spid="12" grpId="0" build="p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0"/>
            <a:ext cx="11289478" cy="6858000"/>
          </a:xfrm>
          <a:prstGeom prst="frame">
            <a:avLst>
              <a:gd name="adj1" fmla="val 211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304801" y="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316676" y="5943601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0691753" y="5921174"/>
            <a:ext cx="902525" cy="926275"/>
          </a:xfrm>
          <a:prstGeom prst="halfFrame">
            <a:avLst>
              <a:gd name="adj1" fmla="val 13596"/>
              <a:gd name="adj2" fmla="val 1491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62129" y="-11878"/>
            <a:ext cx="902525" cy="926275"/>
          </a:xfrm>
          <a:prstGeom prst="halfFrame">
            <a:avLst>
              <a:gd name="adj1" fmla="val 13596"/>
              <a:gd name="adj2" fmla="val 1213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23831"/>
            <a:ext cx="8169348" cy="36701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34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198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81000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48600" y="391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34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78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766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910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54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98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34200" y="4953000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48600" y="4963886"/>
            <a:ext cx="762000" cy="762000"/>
          </a:xfrm>
          <a:prstGeom prst="ellipse">
            <a:avLst/>
          </a:prstGeom>
          <a:solidFill>
            <a:srgbClr val="E8E2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119" y="5980838"/>
            <a:ext cx="8131629" cy="584775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খেলোয়ারদের গড় বয়স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বছরে)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941" y="3831920"/>
            <a:ext cx="1935793" cy="2242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1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635</Words>
  <Application>Microsoft Office PowerPoint</Application>
  <PresentationFormat>Custom</PresentationFormat>
  <Paragraphs>291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Mahabur Rashid</dc:creator>
  <cp:lastModifiedBy>Md. Mahabur Rashid</cp:lastModifiedBy>
  <cp:revision>37</cp:revision>
  <dcterms:created xsi:type="dcterms:W3CDTF">2021-03-29T03:00:20Z</dcterms:created>
  <dcterms:modified xsi:type="dcterms:W3CDTF">2021-04-14T20:42:12Z</dcterms:modified>
</cp:coreProperties>
</file>