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3" r:id="rId3"/>
    <p:sldId id="278" r:id="rId4"/>
    <p:sldId id="257" r:id="rId5"/>
    <p:sldId id="259" r:id="rId6"/>
    <p:sldId id="275" r:id="rId7"/>
    <p:sldId id="260" r:id="rId8"/>
    <p:sldId id="261" r:id="rId9"/>
    <p:sldId id="276" r:id="rId10"/>
    <p:sldId id="263" r:id="rId11"/>
    <p:sldId id="262" r:id="rId12"/>
    <p:sldId id="264" r:id="rId13"/>
    <p:sldId id="265" r:id="rId14"/>
    <p:sldId id="266" r:id="rId15"/>
    <p:sldId id="267" r:id="rId16"/>
    <p:sldId id="277" r:id="rId17"/>
    <p:sldId id="268" r:id="rId18"/>
    <p:sldId id="269" r:id="rId19"/>
    <p:sldId id="270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6CC"/>
    <a:srgbClr val="99CC00"/>
    <a:srgbClr val="FFCCFF"/>
    <a:srgbClr val="00FF00"/>
    <a:srgbClr val="FFFF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420" y="-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7F8C-F08A-41B3-889C-026EEC100D77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8-7B3F-475F-8690-3D368583B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66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7F8C-F08A-41B3-889C-026EEC100D77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8-7B3F-475F-8690-3D368583B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8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7F8C-F08A-41B3-889C-026EEC100D77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8-7B3F-475F-8690-3D368583B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72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7F8C-F08A-41B3-889C-026EEC100D77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8-7B3F-475F-8690-3D368583B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5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7F8C-F08A-41B3-889C-026EEC100D77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8-7B3F-475F-8690-3D368583B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6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7F8C-F08A-41B3-889C-026EEC100D77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8-7B3F-475F-8690-3D368583B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5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7F8C-F08A-41B3-889C-026EEC100D77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8-7B3F-475F-8690-3D368583B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5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7F8C-F08A-41B3-889C-026EEC100D77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8-7B3F-475F-8690-3D368583B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1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7F8C-F08A-41B3-889C-026EEC100D77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8-7B3F-475F-8690-3D368583B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0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7F8C-F08A-41B3-889C-026EEC100D77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8-7B3F-475F-8690-3D368583B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3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7F8C-F08A-41B3-889C-026EEC100D77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8-7B3F-475F-8690-3D368583B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9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6">
                <a:lumMod val="60000"/>
                <a:lumOff val="40000"/>
              </a:schemeClr>
            </a:gs>
            <a:gs pos="37000">
              <a:srgbClr val="FFFFFF"/>
            </a:gs>
            <a:gs pos="66000">
              <a:schemeClr val="accent5">
                <a:lumMod val="60000"/>
                <a:lumOff val="40000"/>
              </a:schemeClr>
            </a:gs>
            <a:gs pos="87000">
              <a:srgbClr val="FF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B7F8C-F08A-41B3-889C-026EEC100D77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1EF78-7B3F-475F-8690-3D368583B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6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f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36370" y="721218"/>
            <a:ext cx="9890975" cy="540912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5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সকলকে স্বাগত</a:t>
            </a:r>
            <a:endParaRPr lang="en-US" sz="1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2959365" y="6334780"/>
            <a:ext cx="12959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/>
              <a:t>বাংলাদেশ ও </a:t>
            </a:r>
            <a:r>
              <a:rPr lang="bn-BD" sz="2800" b="1" dirty="0" smtClean="0"/>
              <a:t>বিশ্বপরিচয়</a:t>
            </a:r>
            <a:r>
              <a:rPr lang="en-US" sz="2800" b="1" dirty="0" smtClean="0"/>
              <a:t>, </a:t>
            </a:r>
            <a:r>
              <a:rPr lang="bn-BD" sz="2800" b="1" dirty="0" smtClean="0"/>
              <a:t>শ্রেণি </a:t>
            </a:r>
            <a:r>
              <a:rPr lang="bn-BD" sz="2800" b="1" dirty="0"/>
              <a:t>– </a:t>
            </a:r>
            <a:r>
              <a:rPr lang="bn-BD" sz="2800" b="1" dirty="0" smtClean="0"/>
              <a:t>৯ম</a:t>
            </a:r>
            <a:r>
              <a:rPr lang="en-US" sz="2800" b="1" dirty="0" smtClean="0"/>
              <a:t>, </a:t>
            </a:r>
            <a:r>
              <a:rPr lang="bn-BD" sz="2800" b="1" dirty="0" smtClean="0"/>
              <a:t>মুজিবনগর </a:t>
            </a:r>
            <a:r>
              <a:rPr lang="bn-BD" sz="2800" b="1" dirty="0"/>
              <a:t>সরকার গঠন </a:t>
            </a:r>
            <a:r>
              <a:rPr lang="bn-BD" sz="2800" b="1" dirty="0" smtClean="0"/>
              <a:t>ক্লাসে আপনাকে স্বাগত । </a:t>
            </a:r>
            <a:r>
              <a:rPr lang="bn-BD" sz="2500" b="1" dirty="0" smtClean="0"/>
              <a:t> 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28194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93" y="1275009"/>
            <a:ext cx="8169498" cy="41727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41648C3-7D9B-8A44-B6F1-7C31617A1BD1}"/>
              </a:ext>
            </a:extLst>
          </p:cNvPr>
          <p:cNvSpPr txBox="1"/>
          <p:nvPr/>
        </p:nvSpPr>
        <p:spPr>
          <a:xfrm>
            <a:off x="3225554" y="550019"/>
            <a:ext cx="5570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/>
              <a:t>ছবিগুলোর দিকে তাকাও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A051A12-B705-B241-97FC-0B626F0CADE8}"/>
              </a:ext>
            </a:extLst>
          </p:cNvPr>
          <p:cNvSpPr txBox="1"/>
          <p:nvPr/>
        </p:nvSpPr>
        <p:spPr>
          <a:xfrm rot="10800000" flipH="1" flipV="1">
            <a:off x="3185249" y="5587088"/>
            <a:ext cx="6177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/>
              <a:t>ছবিগুলো কোন জায়গার?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2959365" y="6334780"/>
            <a:ext cx="12959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/>
              <a:t>বাংলাদেশ ও </a:t>
            </a:r>
            <a:r>
              <a:rPr lang="bn-BD" sz="2800" b="1" dirty="0" smtClean="0"/>
              <a:t>বিশ্বপরিচয়</a:t>
            </a:r>
            <a:r>
              <a:rPr lang="en-US" sz="2800" b="1" dirty="0" smtClean="0"/>
              <a:t>, </a:t>
            </a:r>
            <a:r>
              <a:rPr lang="bn-BD" sz="2800" b="1" dirty="0" smtClean="0"/>
              <a:t>শ্রেণি </a:t>
            </a:r>
            <a:r>
              <a:rPr lang="bn-BD" sz="2800" b="1" dirty="0"/>
              <a:t>– </a:t>
            </a:r>
            <a:r>
              <a:rPr lang="bn-BD" sz="2800" b="1" dirty="0" smtClean="0"/>
              <a:t>৯ম</a:t>
            </a:r>
            <a:r>
              <a:rPr lang="en-US" sz="2800" b="1" dirty="0" smtClean="0"/>
              <a:t>, </a:t>
            </a:r>
            <a:r>
              <a:rPr lang="bn-BD" sz="2800" b="1" dirty="0" smtClean="0"/>
              <a:t>মুজিবনগর </a:t>
            </a:r>
            <a:r>
              <a:rPr lang="bn-BD" sz="2800" b="1" dirty="0"/>
              <a:t>সরকার গঠন </a:t>
            </a:r>
            <a:r>
              <a:rPr lang="bn-BD" sz="2800" b="1" dirty="0" smtClean="0"/>
              <a:t>ক্লাসে আপনাকে স্বাগত । </a:t>
            </a:r>
            <a:r>
              <a:rPr lang="bn-BD" sz="2500" b="1" dirty="0" smtClean="0"/>
              <a:t> 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251738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E37F15D-E9FF-E546-8019-9DE2365A693C}"/>
              </a:ext>
            </a:extLst>
          </p:cNvPr>
          <p:cNvSpPr txBox="1"/>
          <p:nvPr/>
        </p:nvSpPr>
        <p:spPr>
          <a:xfrm>
            <a:off x="2433646" y="621304"/>
            <a:ext cx="7650513" cy="71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/>
              <a:t>আজকে আমাদের আলোচনার বিষয়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6F82E1B-0F6C-CC42-88CE-F6C9D9D0FB17}"/>
              </a:ext>
            </a:extLst>
          </p:cNvPr>
          <p:cNvSpPr txBox="1"/>
          <p:nvPr/>
        </p:nvSpPr>
        <p:spPr>
          <a:xfrm>
            <a:off x="3678235" y="5597630"/>
            <a:ext cx="5440008" cy="71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/>
              <a:t>মুজিবনগর সরকার গঠন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3EC09C18-BCD7-C644-9811-25CCD456C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500187"/>
            <a:ext cx="9965531" cy="3857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2959365" y="6334780"/>
            <a:ext cx="12959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/>
              <a:t>বাংলাদেশ ও </a:t>
            </a:r>
            <a:r>
              <a:rPr lang="bn-BD" sz="2800" b="1" dirty="0" smtClean="0"/>
              <a:t>বিশ্বপরিচয়</a:t>
            </a:r>
            <a:r>
              <a:rPr lang="en-US" sz="2800" b="1" dirty="0" smtClean="0"/>
              <a:t>, </a:t>
            </a:r>
            <a:r>
              <a:rPr lang="bn-BD" sz="2800" b="1" dirty="0" smtClean="0"/>
              <a:t>শ্রেণি </a:t>
            </a:r>
            <a:r>
              <a:rPr lang="bn-BD" sz="2800" b="1" dirty="0"/>
              <a:t>– </a:t>
            </a:r>
            <a:r>
              <a:rPr lang="bn-BD" sz="2800" b="1" dirty="0" smtClean="0"/>
              <a:t>৯ম</a:t>
            </a:r>
            <a:r>
              <a:rPr lang="en-US" sz="2800" b="1" dirty="0" smtClean="0"/>
              <a:t>, </a:t>
            </a:r>
            <a:r>
              <a:rPr lang="bn-BD" sz="2800" b="1" dirty="0" smtClean="0"/>
              <a:t>মুজিবনগর </a:t>
            </a:r>
            <a:r>
              <a:rPr lang="bn-BD" sz="2800" b="1" dirty="0"/>
              <a:t>সরকার গঠন </a:t>
            </a:r>
            <a:r>
              <a:rPr lang="bn-BD" sz="2800" b="1" dirty="0" smtClean="0"/>
              <a:t>ক্লাসে আপনাকে স্বাগত । </a:t>
            </a:r>
            <a:r>
              <a:rPr lang="bn-BD" sz="2500" b="1" dirty="0" smtClean="0"/>
              <a:t> 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262357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B7704AD-F880-7440-AC22-5A2E2C44AC6D}"/>
              </a:ext>
            </a:extLst>
          </p:cNvPr>
          <p:cNvSpPr txBox="1"/>
          <p:nvPr/>
        </p:nvSpPr>
        <p:spPr>
          <a:xfrm>
            <a:off x="1345811" y="5285543"/>
            <a:ext cx="984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/>
              <a:t>মেহেরপুর জেলার বৈদ্যনাথ তলার আম্রকাননে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62B2349-9D12-B442-A8A0-33DCCF3D8F4C}"/>
              </a:ext>
            </a:extLst>
          </p:cNvPr>
          <p:cNvSpPr txBox="1"/>
          <p:nvPr/>
        </p:nvSpPr>
        <p:spPr>
          <a:xfrm>
            <a:off x="1468040" y="525988"/>
            <a:ext cx="9401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/>
              <a:t>মুজিবনগর সরকার কোথায় গঠিত হয়েছিল?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48843" y="1455312"/>
            <a:ext cx="9317896" cy="3519154"/>
            <a:chOff x="959445" y="1223493"/>
            <a:chExt cx="10077749" cy="3519154"/>
          </a:xfrm>
        </p:grpSpPr>
        <p:pic>
          <p:nvPicPr>
            <p:cNvPr id="6" name="Picture 6">
              <a:extLst>
                <a:ext uri="{FF2B5EF4-FFF2-40B4-BE49-F238E27FC236}">
                  <a16:creationId xmlns="" xmlns:a16="http://schemas.microsoft.com/office/drawing/2014/main" id="{5F95DC95-AF53-2B4F-8540-8AE32C230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445" y="1223493"/>
              <a:ext cx="5054990" cy="351915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1554" y="1223493"/>
              <a:ext cx="5035640" cy="3503053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-12959365" y="6334780"/>
            <a:ext cx="12959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/>
              <a:t>বাংলাদেশ ও </a:t>
            </a:r>
            <a:r>
              <a:rPr lang="bn-BD" sz="2800" b="1" dirty="0" smtClean="0"/>
              <a:t>বিশ্বপরিচয়</a:t>
            </a:r>
            <a:r>
              <a:rPr lang="en-US" sz="2800" b="1" dirty="0" smtClean="0"/>
              <a:t>, </a:t>
            </a:r>
            <a:r>
              <a:rPr lang="bn-BD" sz="2800" b="1" dirty="0" smtClean="0"/>
              <a:t>শ্রেণি </a:t>
            </a:r>
            <a:r>
              <a:rPr lang="bn-BD" sz="2800" b="1" dirty="0"/>
              <a:t>– </a:t>
            </a:r>
            <a:r>
              <a:rPr lang="bn-BD" sz="2800" b="1" dirty="0" smtClean="0"/>
              <a:t>৯ম</a:t>
            </a:r>
            <a:r>
              <a:rPr lang="en-US" sz="2800" b="1" dirty="0" smtClean="0"/>
              <a:t>, </a:t>
            </a:r>
            <a:r>
              <a:rPr lang="bn-BD" sz="2800" b="1" dirty="0" smtClean="0"/>
              <a:t>মুজিবনগর </a:t>
            </a:r>
            <a:r>
              <a:rPr lang="bn-BD" sz="2800" b="1" dirty="0"/>
              <a:t>সরকার গঠন </a:t>
            </a:r>
            <a:r>
              <a:rPr lang="bn-BD" sz="2800" b="1" dirty="0" smtClean="0"/>
              <a:t>ক্লাসে আপনাকে স্বাগত । </a:t>
            </a:r>
            <a:r>
              <a:rPr lang="bn-BD" sz="2500" b="1" dirty="0" smtClean="0"/>
              <a:t> 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214499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BE8E65B-59DE-E84F-96D3-ED537BCBB63C}"/>
              </a:ext>
            </a:extLst>
          </p:cNvPr>
          <p:cNvSpPr txBox="1"/>
          <p:nvPr/>
        </p:nvSpPr>
        <p:spPr>
          <a:xfrm>
            <a:off x="1004252" y="549264"/>
            <a:ext cx="10445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/>
              <a:t>কত তারিখে মুজিবনগর সরকার গঠিত হয়েছিল?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214CDEE-424D-AC48-8AC8-95038EC7E9C0}"/>
              </a:ext>
            </a:extLst>
          </p:cNvPr>
          <p:cNvSpPr txBox="1"/>
          <p:nvPr/>
        </p:nvSpPr>
        <p:spPr>
          <a:xfrm>
            <a:off x="4199637" y="5537012"/>
            <a:ext cx="3707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/>
              <a:t>১০ এপ্রিল /১৯৭১</a:t>
            </a:r>
          </a:p>
        </p:txBody>
      </p:sp>
      <p:pic>
        <p:nvPicPr>
          <p:cNvPr id="14" name="Picture 14">
            <a:extLst>
              <a:ext uri="{FF2B5EF4-FFF2-40B4-BE49-F238E27FC236}">
                <a16:creationId xmlns="" xmlns:a16="http://schemas.microsoft.com/office/drawing/2014/main" id="{325105CF-03C7-794A-BFDE-6C2FCA77D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35" y="1269925"/>
            <a:ext cx="10161984" cy="41392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2959365" y="6334780"/>
            <a:ext cx="12959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/>
              <a:t>বাংলাদেশ ও </a:t>
            </a:r>
            <a:r>
              <a:rPr lang="bn-BD" sz="2800" b="1" dirty="0" smtClean="0"/>
              <a:t>বিশ্বপরিচয়</a:t>
            </a:r>
            <a:r>
              <a:rPr lang="en-US" sz="2800" b="1" dirty="0" smtClean="0"/>
              <a:t>, </a:t>
            </a:r>
            <a:r>
              <a:rPr lang="bn-BD" sz="2800" b="1" dirty="0" smtClean="0"/>
              <a:t>শ্রেণি </a:t>
            </a:r>
            <a:r>
              <a:rPr lang="bn-BD" sz="2800" b="1" dirty="0"/>
              <a:t>– </a:t>
            </a:r>
            <a:r>
              <a:rPr lang="bn-BD" sz="2800" b="1" dirty="0" smtClean="0"/>
              <a:t>৯ম</a:t>
            </a:r>
            <a:r>
              <a:rPr lang="en-US" sz="2800" b="1" dirty="0" smtClean="0"/>
              <a:t>, </a:t>
            </a:r>
            <a:r>
              <a:rPr lang="bn-BD" sz="2800" b="1" dirty="0" smtClean="0"/>
              <a:t>মুজিবনগর </a:t>
            </a:r>
            <a:r>
              <a:rPr lang="bn-BD" sz="2800" b="1" dirty="0"/>
              <a:t>সরকার গঠন </a:t>
            </a:r>
            <a:r>
              <a:rPr lang="bn-BD" sz="2800" b="1" dirty="0" smtClean="0"/>
              <a:t>ক্লাসে আপনাকে স্বাগত । </a:t>
            </a:r>
            <a:r>
              <a:rPr lang="bn-BD" sz="2500" b="1" dirty="0" smtClean="0"/>
              <a:t> 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26716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A0A76D5-9E1A-044F-9D5B-0E9318EEF674}"/>
              </a:ext>
            </a:extLst>
          </p:cNvPr>
          <p:cNvSpPr txBox="1"/>
          <p:nvPr/>
        </p:nvSpPr>
        <p:spPr>
          <a:xfrm>
            <a:off x="553490" y="742448"/>
            <a:ext cx="11084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/>
              <a:t>কত তারিখে মুজিবনগর সরকার শপথ গ্রহণ করে 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5C92A03-DC5C-8D4E-9CEC-2062E2C0BD6F}"/>
              </a:ext>
            </a:extLst>
          </p:cNvPr>
          <p:cNvSpPr txBox="1"/>
          <p:nvPr/>
        </p:nvSpPr>
        <p:spPr>
          <a:xfrm>
            <a:off x="3851909" y="5421103"/>
            <a:ext cx="5119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/>
              <a:t>১৭</a:t>
            </a:r>
            <a:r>
              <a:rPr lang="bn-BD" sz="4000" b="1" dirty="0">
                <a:solidFill>
                  <a:srgbClr val="00B050"/>
                </a:solidFill>
              </a:rPr>
              <a:t> </a:t>
            </a:r>
            <a:r>
              <a:rPr lang="bn-BD" sz="4000" b="1" dirty="0"/>
              <a:t>এপ্রিল</a:t>
            </a:r>
            <a:r>
              <a:rPr lang="bn-BD" sz="4000" b="1" dirty="0">
                <a:solidFill>
                  <a:srgbClr val="00B050"/>
                </a:solidFill>
              </a:rPr>
              <a:t> </a:t>
            </a:r>
            <a:r>
              <a:rPr lang="bn-BD" sz="4000" b="1" dirty="0"/>
              <a:t>/১৯৭১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81FB53F9-B2C0-0B4A-A340-769DA941B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23" y="1587819"/>
            <a:ext cx="6928985" cy="3679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2959365" y="6334780"/>
            <a:ext cx="12959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/>
              <a:t>বাংলাদেশ ও </a:t>
            </a:r>
            <a:r>
              <a:rPr lang="bn-BD" sz="2800" b="1" dirty="0" smtClean="0"/>
              <a:t>বিশ্বপরিচয়</a:t>
            </a:r>
            <a:r>
              <a:rPr lang="en-US" sz="2800" b="1" dirty="0" smtClean="0"/>
              <a:t>, </a:t>
            </a:r>
            <a:r>
              <a:rPr lang="bn-BD" sz="2800" b="1" dirty="0" smtClean="0"/>
              <a:t>শ্রেণি </a:t>
            </a:r>
            <a:r>
              <a:rPr lang="bn-BD" sz="2800" b="1" dirty="0"/>
              <a:t>– </a:t>
            </a:r>
            <a:r>
              <a:rPr lang="bn-BD" sz="2800" b="1" dirty="0" smtClean="0"/>
              <a:t>৯ম</a:t>
            </a:r>
            <a:r>
              <a:rPr lang="en-US" sz="2800" b="1" dirty="0" smtClean="0"/>
              <a:t>, </a:t>
            </a:r>
            <a:r>
              <a:rPr lang="bn-BD" sz="2800" b="1" dirty="0" smtClean="0"/>
              <a:t>মুজিবনগর </a:t>
            </a:r>
            <a:r>
              <a:rPr lang="bn-BD" sz="2800" b="1" dirty="0"/>
              <a:t>সরকার গঠন </a:t>
            </a:r>
            <a:r>
              <a:rPr lang="bn-BD" sz="2800" b="1" dirty="0" smtClean="0"/>
              <a:t>ক্লাসে আপনাকে স্বাগত । </a:t>
            </a:r>
            <a:r>
              <a:rPr lang="bn-BD" sz="2500" b="1" dirty="0" smtClean="0"/>
              <a:t> 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214634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6D6F24D-13C7-3847-A252-06E089D4F3B6}"/>
              </a:ext>
            </a:extLst>
          </p:cNvPr>
          <p:cNvSpPr txBox="1"/>
          <p:nvPr/>
        </p:nvSpPr>
        <p:spPr>
          <a:xfrm>
            <a:off x="2970819" y="362427"/>
            <a:ext cx="7010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/>
              <a:t>ছবির ব্যক্তিগুলোর নাম কি 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71221" y="1133340"/>
            <a:ext cx="9569006" cy="4533364"/>
            <a:chOff x="4835514" y="1129126"/>
            <a:chExt cx="7216340" cy="3422733"/>
          </a:xfrm>
        </p:grpSpPr>
        <p:pic>
          <p:nvPicPr>
            <p:cNvPr id="10" name="Picture 11">
              <a:extLst>
                <a:ext uri="{FF2B5EF4-FFF2-40B4-BE49-F238E27FC236}">
                  <a16:creationId xmlns="" xmlns:a16="http://schemas.microsoft.com/office/drawing/2014/main" id="{35948B8B-A44F-9947-AA59-32335C589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7309" y="1335508"/>
              <a:ext cx="3764545" cy="321635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5514" y="1129126"/>
              <a:ext cx="4404574" cy="315081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7" name="TextBox 6"/>
          <p:cNvSpPr txBox="1"/>
          <p:nvPr/>
        </p:nvSpPr>
        <p:spPr>
          <a:xfrm>
            <a:off x="-12959365" y="6334780"/>
            <a:ext cx="12959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/>
              <a:t>বাংলাদেশ ও </a:t>
            </a:r>
            <a:r>
              <a:rPr lang="bn-BD" sz="2800" b="1" dirty="0" smtClean="0"/>
              <a:t>বিশ্বপরিচয়</a:t>
            </a:r>
            <a:r>
              <a:rPr lang="en-US" sz="2800" b="1" dirty="0" smtClean="0"/>
              <a:t>, </a:t>
            </a:r>
            <a:r>
              <a:rPr lang="bn-BD" sz="2800" b="1" dirty="0" smtClean="0"/>
              <a:t>শ্রেণি </a:t>
            </a:r>
            <a:r>
              <a:rPr lang="bn-BD" sz="2800" b="1" dirty="0"/>
              <a:t>– </a:t>
            </a:r>
            <a:r>
              <a:rPr lang="bn-BD" sz="2800" b="1" dirty="0" smtClean="0"/>
              <a:t>৯ম</a:t>
            </a:r>
            <a:r>
              <a:rPr lang="en-US" sz="2800" b="1" dirty="0" smtClean="0"/>
              <a:t>, </a:t>
            </a:r>
            <a:r>
              <a:rPr lang="bn-BD" sz="2800" b="1" dirty="0" smtClean="0"/>
              <a:t>মুজিবনগর </a:t>
            </a:r>
            <a:r>
              <a:rPr lang="bn-BD" sz="2800" b="1" dirty="0"/>
              <a:t>সরকার গঠন </a:t>
            </a:r>
            <a:r>
              <a:rPr lang="bn-BD" sz="2800" b="1" dirty="0" smtClean="0"/>
              <a:t>ক্লাসে আপনাকে স্বাগত । </a:t>
            </a:r>
            <a:r>
              <a:rPr lang="bn-BD" sz="2500" b="1" dirty="0" smtClean="0"/>
              <a:t> 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110403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63" y="1506828"/>
            <a:ext cx="9787944" cy="45462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A21C0C-9B74-F143-915E-CE1E80C232C1}"/>
              </a:ext>
            </a:extLst>
          </p:cNvPr>
          <p:cNvSpPr txBox="1"/>
          <p:nvPr/>
        </p:nvSpPr>
        <p:spPr>
          <a:xfrm>
            <a:off x="2917100" y="684083"/>
            <a:ext cx="62140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000" b="1" dirty="0" smtClean="0"/>
              <a:t>মুজিবনগর সরকারের গঠন কাঠামো </a:t>
            </a:r>
            <a:endParaRPr lang="bn-BD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12959365" y="6334780"/>
            <a:ext cx="12959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/>
              <a:t>বাংলাদেশ ও </a:t>
            </a:r>
            <a:r>
              <a:rPr lang="bn-BD" sz="2800" b="1" dirty="0" smtClean="0"/>
              <a:t>বিশ্বপরিচয়</a:t>
            </a:r>
            <a:r>
              <a:rPr lang="en-US" sz="2800" b="1" dirty="0" smtClean="0"/>
              <a:t>, </a:t>
            </a:r>
            <a:r>
              <a:rPr lang="bn-BD" sz="2800" b="1" dirty="0" smtClean="0"/>
              <a:t>শ্রেণি </a:t>
            </a:r>
            <a:r>
              <a:rPr lang="bn-BD" sz="2800" b="1" dirty="0"/>
              <a:t>– </a:t>
            </a:r>
            <a:r>
              <a:rPr lang="bn-BD" sz="2800" b="1" dirty="0" smtClean="0"/>
              <a:t>৯ম</a:t>
            </a:r>
            <a:r>
              <a:rPr lang="en-US" sz="2800" b="1" dirty="0" smtClean="0"/>
              <a:t>, </a:t>
            </a:r>
            <a:r>
              <a:rPr lang="bn-BD" sz="2800" b="1" dirty="0" smtClean="0"/>
              <a:t>মুজিবনগর </a:t>
            </a:r>
            <a:r>
              <a:rPr lang="bn-BD" sz="2800" b="1" dirty="0"/>
              <a:t>সরকার গঠন </a:t>
            </a:r>
            <a:r>
              <a:rPr lang="bn-BD" sz="2800" b="1" dirty="0" smtClean="0"/>
              <a:t>ক্লাসে আপনাকে স্বাগত । </a:t>
            </a:r>
            <a:r>
              <a:rPr lang="bn-BD" sz="2500" b="1" dirty="0" smtClean="0"/>
              <a:t> 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64944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A21C0C-9B74-F143-915E-CE1E80C232C1}"/>
              </a:ext>
            </a:extLst>
          </p:cNvPr>
          <p:cNvSpPr txBox="1"/>
          <p:nvPr/>
        </p:nvSpPr>
        <p:spPr>
          <a:xfrm>
            <a:off x="2955736" y="426505"/>
            <a:ext cx="62140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000" b="1" dirty="0"/>
              <a:t>মুজিবনগর সরকারের গঠন কাঠামো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53489" y="3506488"/>
            <a:ext cx="11432062" cy="2559559"/>
            <a:chOff x="121670" y="3248910"/>
            <a:chExt cx="12070330" cy="2559559"/>
          </a:xfrm>
        </p:grpSpPr>
        <p:grpSp>
          <p:nvGrpSpPr>
            <p:cNvPr id="7" name="Group 6"/>
            <p:cNvGrpSpPr/>
            <p:nvPr/>
          </p:nvGrpSpPr>
          <p:grpSpPr>
            <a:xfrm>
              <a:off x="121670" y="3248910"/>
              <a:ext cx="12070330" cy="1852905"/>
              <a:chOff x="-290454" y="3390578"/>
              <a:chExt cx="12482454" cy="1852905"/>
            </a:xfrm>
          </p:grpSpPr>
          <p:pic>
            <p:nvPicPr>
              <p:cNvPr id="12" name="Picture 12">
                <a:extLst>
                  <a:ext uri="{FF2B5EF4-FFF2-40B4-BE49-F238E27FC236}">
                    <a16:creationId xmlns="" xmlns:a16="http://schemas.microsoft.com/office/drawing/2014/main" id="{9855D823-280C-8D46-B6A7-DAA13EC5CC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90454" y="3390578"/>
                <a:ext cx="10063843" cy="1852905"/>
              </a:xfrm>
              <a:prstGeom prst="rect">
                <a:avLst/>
              </a:prstGeom>
            </p:spPr>
          </p:pic>
          <p:pic>
            <p:nvPicPr>
              <p:cNvPr id="2" name="Picture 2">
                <a:extLst>
                  <a:ext uri="{FF2B5EF4-FFF2-40B4-BE49-F238E27FC236}">
                    <a16:creationId xmlns="" xmlns:a16="http://schemas.microsoft.com/office/drawing/2014/main" id="{BC25B4AA-F773-8A47-891B-E83990DA1D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73389" y="3416122"/>
                <a:ext cx="2418611" cy="1812702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187797" y="5201645"/>
              <a:ext cx="11907558" cy="606824"/>
              <a:chOff x="187797" y="5201645"/>
              <a:chExt cx="11907558" cy="606824"/>
            </a:xfrm>
          </p:grpSpPr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334527A3-FCE7-2547-B917-6DDD90E43A68}"/>
                  </a:ext>
                </a:extLst>
              </p:cNvPr>
              <p:cNvSpPr txBox="1"/>
              <p:nvPr/>
            </p:nvSpPr>
            <p:spPr>
              <a:xfrm>
                <a:off x="187797" y="5201645"/>
                <a:ext cx="216420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1500" b="1" dirty="0"/>
                  <a:t>উপরাষ্ট্রপতি </a:t>
                </a:r>
                <a:r>
                  <a:rPr lang="bn-BD" sz="1500" b="1" dirty="0" smtClean="0"/>
                  <a:t>সৈয়দ </a:t>
                </a:r>
                <a:r>
                  <a:rPr lang="bn-BD" sz="1500" b="1" dirty="0"/>
                  <a:t>নজরুল ইসলাম 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A7D7230A-48F7-3740-A2B0-D83CD75AD57C}"/>
                  </a:ext>
                </a:extLst>
              </p:cNvPr>
              <p:cNvSpPr txBox="1"/>
              <p:nvPr/>
            </p:nvSpPr>
            <p:spPr>
              <a:xfrm rot="10800000" flipH="1" flipV="1">
                <a:off x="2588634" y="5218374"/>
                <a:ext cx="245004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1500" b="1" dirty="0" smtClean="0"/>
                  <a:t>প্রধানমন্ত্রী </a:t>
                </a:r>
                <a:endParaRPr lang="bn-BD" sz="1500" b="1" dirty="0"/>
              </a:p>
              <a:p>
                <a:pPr algn="ctr"/>
                <a:r>
                  <a:rPr lang="bn-BD" sz="1500" b="1" dirty="0" smtClean="0"/>
                  <a:t>তাজউদ্দিন আহমেদ </a:t>
                </a:r>
                <a:endParaRPr lang="bn-BD" sz="1500" b="1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8A5F54D7-81E0-B74B-BC2C-7EEA43E93B03}"/>
                  </a:ext>
                </a:extLst>
              </p:cNvPr>
              <p:cNvSpPr txBox="1"/>
              <p:nvPr/>
            </p:nvSpPr>
            <p:spPr>
              <a:xfrm flipH="1">
                <a:off x="4888457" y="5203872"/>
                <a:ext cx="20396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1500" b="1" dirty="0"/>
                  <a:t>অর্থমন্ত্রী </a:t>
                </a:r>
                <a:endParaRPr lang="bn-BD" sz="1500" b="1" dirty="0" smtClean="0"/>
              </a:p>
              <a:p>
                <a:pPr algn="ctr"/>
                <a:r>
                  <a:rPr lang="bn-BD" sz="1500" b="1" dirty="0" smtClean="0"/>
                  <a:t>এম</a:t>
                </a:r>
                <a:r>
                  <a:rPr lang="bn-BD" sz="1500" b="1" dirty="0"/>
                  <a:t>. মনসুর আলী 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4015B8E7-CFB2-3142-B443-D9B6DCE5A243}"/>
                  </a:ext>
                </a:extLst>
              </p:cNvPr>
              <p:cNvSpPr txBox="1"/>
              <p:nvPr/>
            </p:nvSpPr>
            <p:spPr>
              <a:xfrm rot="10800000" flipH="1" flipV="1">
                <a:off x="6996138" y="5254471"/>
                <a:ext cx="265727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1500" b="1" dirty="0"/>
                  <a:t>স্বরাষ্ট্র, ত্রান ও পুনর্বাসন মন্ত্রী </a:t>
                </a:r>
              </a:p>
              <a:p>
                <a:pPr algn="ctr"/>
                <a:r>
                  <a:rPr lang="bn-BD" sz="1500" b="1" dirty="0"/>
                  <a:t>এ.এইচ.এম</a:t>
                </a:r>
                <a:r>
                  <a:rPr lang="bn-BD" sz="1500" b="1" dirty="0" smtClean="0"/>
                  <a:t>. কামারুজ্জামান </a:t>
                </a:r>
                <a:endParaRPr lang="bn-BD" sz="1500" b="1" dirty="0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22E3FE52-133D-9A42-B97C-56BF5EF0AE01}"/>
                  </a:ext>
                </a:extLst>
              </p:cNvPr>
              <p:cNvSpPr txBox="1"/>
              <p:nvPr/>
            </p:nvSpPr>
            <p:spPr>
              <a:xfrm flipH="1">
                <a:off x="9688523" y="5217181"/>
                <a:ext cx="240683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1500" b="1" dirty="0"/>
                  <a:t>আইন ও </a:t>
                </a:r>
                <a:r>
                  <a:rPr lang="bn-BD" sz="1500" b="1" dirty="0" smtClean="0"/>
                  <a:t>পররাষ্ট্র মন্ত্রী </a:t>
                </a:r>
              </a:p>
              <a:p>
                <a:pPr algn="ctr"/>
                <a:r>
                  <a:rPr lang="bn-BD" sz="1500" b="1" dirty="0" smtClean="0"/>
                  <a:t>খন্দকার মোস্তাক আহমেদ </a:t>
                </a:r>
                <a:endParaRPr lang="bn-BD" sz="1500" b="1" dirty="0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2007748" y="1433169"/>
            <a:ext cx="7975042" cy="2235060"/>
            <a:chOff x="2109116" y="1048049"/>
            <a:chExt cx="7975042" cy="2235060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49CAF0DA-243F-4A4C-8E71-1BE4A59A97F2}"/>
                </a:ext>
              </a:extLst>
            </p:cNvPr>
            <p:cNvSpPr txBox="1"/>
            <p:nvPr/>
          </p:nvSpPr>
          <p:spPr>
            <a:xfrm>
              <a:off x="5409579" y="1048049"/>
              <a:ext cx="4674579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000" b="1" dirty="0"/>
                <a:t>বঙ্গবন্ধু শেখ মুজিবুর </a:t>
              </a:r>
              <a:r>
                <a:rPr lang="bn-BD" sz="3000" b="1" dirty="0" smtClean="0"/>
                <a:t>রহমান</a:t>
              </a:r>
            </a:p>
            <a:p>
              <a:pPr algn="ctr"/>
              <a:r>
                <a:rPr lang="bn-BD" sz="4000" b="1" dirty="0" smtClean="0"/>
                <a:t>রাষ্ট্রপতি  </a:t>
              </a:r>
            </a:p>
            <a:p>
              <a:pPr algn="ctr"/>
              <a:r>
                <a:rPr lang="bn-BD" sz="3000" b="1" dirty="0" smtClean="0"/>
                <a:t>ও</a:t>
              </a:r>
            </a:p>
            <a:p>
              <a:pPr algn="ctr"/>
              <a:r>
                <a:rPr lang="bn-BD" sz="3000" b="1" dirty="0" smtClean="0"/>
                <a:t> মুক্তিযুদ্ধের সর্বাধিনায়ক </a:t>
              </a:r>
              <a:endParaRPr lang="bn-BD" sz="3000" b="1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116" y="1081825"/>
              <a:ext cx="3042433" cy="2201284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-12959365" y="6334780"/>
            <a:ext cx="12959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/>
              <a:t>বাংলাদেশ ও </a:t>
            </a:r>
            <a:r>
              <a:rPr lang="bn-BD" sz="2800" b="1" dirty="0" smtClean="0"/>
              <a:t>বিশ্বপরিচয়</a:t>
            </a:r>
            <a:r>
              <a:rPr lang="en-US" sz="2800" b="1" dirty="0" smtClean="0"/>
              <a:t>, </a:t>
            </a:r>
            <a:r>
              <a:rPr lang="bn-BD" sz="2800" b="1" dirty="0" smtClean="0"/>
              <a:t>শ্রেণি </a:t>
            </a:r>
            <a:r>
              <a:rPr lang="bn-BD" sz="2800" b="1" dirty="0"/>
              <a:t>– </a:t>
            </a:r>
            <a:r>
              <a:rPr lang="bn-BD" sz="2800" b="1" dirty="0" smtClean="0"/>
              <a:t>৯ম</a:t>
            </a:r>
            <a:r>
              <a:rPr lang="en-US" sz="2800" b="1" dirty="0" smtClean="0"/>
              <a:t>, </a:t>
            </a:r>
            <a:r>
              <a:rPr lang="bn-BD" sz="2800" b="1" dirty="0" smtClean="0"/>
              <a:t>মুজিবনগর </a:t>
            </a:r>
            <a:r>
              <a:rPr lang="bn-BD" sz="2800" b="1" dirty="0"/>
              <a:t>সরকার গঠন </a:t>
            </a:r>
            <a:r>
              <a:rPr lang="bn-BD" sz="2800" b="1" dirty="0" smtClean="0"/>
              <a:t>ক্লাসে আপনাকে স্বাগত । </a:t>
            </a:r>
            <a:r>
              <a:rPr lang="bn-BD" sz="2500" b="1" dirty="0" smtClean="0"/>
              <a:t> 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16612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5664563-9C84-4141-B840-5E15E9883960}"/>
              </a:ext>
            </a:extLst>
          </p:cNvPr>
          <p:cNvSpPr txBox="1"/>
          <p:nvPr/>
        </p:nvSpPr>
        <p:spPr>
          <a:xfrm>
            <a:off x="2653627" y="797240"/>
            <a:ext cx="7887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/>
              <a:t>মুজিবনগর সরকার গঠনের কারণ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4E82135-7A2B-ED46-9335-4B28EDA84D03}"/>
              </a:ext>
            </a:extLst>
          </p:cNvPr>
          <p:cNvSpPr txBox="1"/>
          <p:nvPr/>
        </p:nvSpPr>
        <p:spPr>
          <a:xfrm>
            <a:off x="737507" y="3474710"/>
            <a:ext cx="10897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/>
              <a:t>মুক্তি যুদ্ধকে সঠিক ভাবে পরিচালনা, সুসংহত করা এবং মুক্তিযুদ্ধের পক্ষে বিশ্ব জনমত গঠন করা ।</a:t>
            </a:r>
          </a:p>
        </p:txBody>
      </p:sp>
    </p:spTree>
    <p:extLst>
      <p:ext uri="{BB962C8B-B14F-4D97-AF65-F5344CB8AC3E}">
        <p14:creationId xmlns:p14="http://schemas.microsoft.com/office/powerpoint/2010/main" val="3452477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B58253F-6855-4849-A923-7ABD7B5D6031}"/>
              </a:ext>
            </a:extLst>
          </p:cNvPr>
          <p:cNvSpPr txBox="1"/>
          <p:nvPr/>
        </p:nvSpPr>
        <p:spPr>
          <a:xfrm rot="10800000" flipH="1" flipV="1">
            <a:off x="3931275" y="865703"/>
            <a:ext cx="453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/>
              <a:t>জোড়ায় কাজ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B10C07-9D01-1040-9B2D-5DEAD35470B3}"/>
              </a:ext>
            </a:extLst>
          </p:cNvPr>
          <p:cNvSpPr txBox="1"/>
          <p:nvPr/>
        </p:nvSpPr>
        <p:spPr>
          <a:xfrm rot="10800000" flipH="1" flipV="1">
            <a:off x="1828800" y="2884203"/>
            <a:ext cx="95561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/>
              <a:t>১। মুজিবনগর সরকারের রাষ্ট্রপতি কে </a:t>
            </a:r>
            <a:r>
              <a:rPr lang="bn-BD" sz="3000" b="1" dirty="0" smtClean="0"/>
              <a:t>ছিলেন?</a:t>
            </a:r>
          </a:p>
          <a:p>
            <a:endParaRPr lang="bn-BD" sz="3000" b="1" dirty="0"/>
          </a:p>
          <a:p>
            <a:r>
              <a:rPr lang="bn-BD" sz="3000" b="1" dirty="0" smtClean="0"/>
              <a:t>২</a:t>
            </a:r>
            <a:r>
              <a:rPr lang="bn-BD" sz="3000" b="1" dirty="0"/>
              <a:t>।মুজিবনগর সরকারের অর্থমন্ত্রী কে ছিলেন? </a:t>
            </a:r>
            <a:endParaRPr lang="bn-BD" sz="3000" b="1" dirty="0" smtClean="0"/>
          </a:p>
          <a:p>
            <a:r>
              <a:rPr lang="bn-BD" sz="3000" b="1" dirty="0" smtClean="0"/>
              <a:t>    </a:t>
            </a:r>
          </a:p>
          <a:p>
            <a:r>
              <a:rPr lang="bn-BD" sz="3000" b="1" dirty="0" smtClean="0"/>
              <a:t>৩</a:t>
            </a:r>
            <a:r>
              <a:rPr lang="bn-BD" sz="3000" b="1" dirty="0"/>
              <a:t>। মুক্তিযুদ্ধে মুজিবনগর সরকারের ভূমিকা কী ছিল?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2959365" y="6334780"/>
            <a:ext cx="12959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/>
              <a:t>বাংলাদেশ ও </a:t>
            </a:r>
            <a:r>
              <a:rPr lang="bn-BD" sz="2800" b="1" dirty="0" smtClean="0"/>
              <a:t>বিশ্বপরিচয়</a:t>
            </a:r>
            <a:r>
              <a:rPr lang="en-US" sz="2800" b="1" dirty="0" smtClean="0"/>
              <a:t>, </a:t>
            </a:r>
            <a:r>
              <a:rPr lang="bn-BD" sz="2800" b="1" dirty="0" smtClean="0"/>
              <a:t>শ্রেণি </a:t>
            </a:r>
            <a:r>
              <a:rPr lang="bn-BD" sz="2800" b="1" dirty="0"/>
              <a:t>– </a:t>
            </a:r>
            <a:r>
              <a:rPr lang="bn-BD" sz="2800" b="1" dirty="0" smtClean="0"/>
              <a:t>৯ম</a:t>
            </a:r>
            <a:r>
              <a:rPr lang="en-US" sz="2800" b="1" dirty="0" smtClean="0"/>
              <a:t>, </a:t>
            </a:r>
            <a:r>
              <a:rPr lang="bn-BD" sz="2800" b="1" dirty="0" smtClean="0"/>
              <a:t>মুজিবনগর </a:t>
            </a:r>
            <a:r>
              <a:rPr lang="bn-BD" sz="2800" b="1" dirty="0"/>
              <a:t>সরকার গঠন </a:t>
            </a:r>
            <a:r>
              <a:rPr lang="bn-BD" sz="2800" b="1" dirty="0" smtClean="0"/>
              <a:t>ক্লাসে আপনাকে স্বাগত । </a:t>
            </a:r>
            <a:r>
              <a:rPr lang="bn-BD" sz="2500" b="1" dirty="0" smtClean="0"/>
              <a:t> 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74950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5897880"/>
            <a:chOff x="334851" y="1120462"/>
            <a:chExt cx="12192000" cy="6858000"/>
          </a:xfrm>
        </p:grpSpPr>
        <p:pic>
          <p:nvPicPr>
            <p:cNvPr id="2" name="Picture 4">
              <a:extLst>
                <a:ext uri="{FF2B5EF4-FFF2-40B4-BE49-F238E27FC236}">
                  <a16:creationId xmlns="" xmlns:a16="http://schemas.microsoft.com/office/drawing/2014/main" id="{F87F704B-2CF5-3A40-9375-174EC8871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51" y="1120462"/>
              <a:ext cx="12192000" cy="6858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6210" y="4882642"/>
              <a:ext cx="2685369" cy="28880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-12959365" y="6334780"/>
            <a:ext cx="12959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/>
              <a:t>বাংলাদেশ ও </a:t>
            </a:r>
            <a:r>
              <a:rPr lang="bn-BD" sz="2800" b="1" dirty="0" smtClean="0"/>
              <a:t>বিশ্বপরিচয়</a:t>
            </a:r>
            <a:r>
              <a:rPr lang="en-US" sz="2800" b="1" dirty="0" smtClean="0"/>
              <a:t>, </a:t>
            </a:r>
            <a:r>
              <a:rPr lang="bn-BD" sz="2800" b="1" dirty="0" smtClean="0"/>
              <a:t>শ্রেণি </a:t>
            </a:r>
            <a:r>
              <a:rPr lang="bn-BD" sz="2800" b="1" dirty="0"/>
              <a:t>– </a:t>
            </a:r>
            <a:r>
              <a:rPr lang="bn-BD" sz="2800" b="1" dirty="0" smtClean="0"/>
              <a:t>৯ম</a:t>
            </a:r>
            <a:r>
              <a:rPr lang="en-US" sz="2800" b="1" dirty="0" smtClean="0"/>
              <a:t>, </a:t>
            </a:r>
            <a:r>
              <a:rPr lang="bn-BD" sz="2800" b="1" dirty="0" smtClean="0"/>
              <a:t>মুজিবনগর </a:t>
            </a:r>
            <a:r>
              <a:rPr lang="bn-BD" sz="2800" b="1" dirty="0"/>
              <a:t>সরকার গঠন </a:t>
            </a:r>
            <a:r>
              <a:rPr lang="bn-BD" sz="2800" b="1" dirty="0" smtClean="0"/>
              <a:t>ক্লাসে আপনাকে স্বাগত । </a:t>
            </a:r>
            <a:r>
              <a:rPr lang="bn-BD" sz="2500" b="1" dirty="0" smtClean="0"/>
              <a:t> 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50292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AE64F9C-9708-7440-BA70-A8BCF42F3FBB}"/>
              </a:ext>
            </a:extLst>
          </p:cNvPr>
          <p:cNvSpPr txBox="1"/>
          <p:nvPr/>
        </p:nvSpPr>
        <p:spPr>
          <a:xfrm rot="10800000" flipH="1" flipV="1">
            <a:off x="1880315" y="5448917"/>
            <a:ext cx="86192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000" b="1" dirty="0"/>
              <a:t>মুজিবনগর সরকারের  গঠন কাঠামো ব্যাখ্যা কর 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CED32EE-446C-8C4D-B3BA-5ECC4C9DD113}"/>
              </a:ext>
            </a:extLst>
          </p:cNvPr>
          <p:cNvSpPr txBox="1"/>
          <p:nvPr/>
        </p:nvSpPr>
        <p:spPr>
          <a:xfrm rot="10800000" flipH="1" flipV="1">
            <a:off x="3658672" y="477190"/>
            <a:ext cx="453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/>
              <a:t>বাড়ীর কাজ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44" y="1386624"/>
            <a:ext cx="7276564" cy="3829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-12959365" y="6334780"/>
            <a:ext cx="12959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/>
              <a:t>বাংলাদেশ ও </a:t>
            </a:r>
            <a:r>
              <a:rPr lang="bn-BD" sz="2800" b="1" dirty="0" smtClean="0"/>
              <a:t>বিশ্বপরিচয়</a:t>
            </a:r>
            <a:r>
              <a:rPr lang="en-US" sz="2800" b="1" dirty="0" smtClean="0"/>
              <a:t>, </a:t>
            </a:r>
            <a:r>
              <a:rPr lang="bn-BD" sz="2800" b="1" dirty="0" smtClean="0"/>
              <a:t>শ্রেণি </a:t>
            </a:r>
            <a:r>
              <a:rPr lang="bn-BD" sz="2800" b="1" dirty="0"/>
              <a:t>– </a:t>
            </a:r>
            <a:r>
              <a:rPr lang="bn-BD" sz="2800" b="1" dirty="0" smtClean="0"/>
              <a:t>৯ম</a:t>
            </a:r>
            <a:r>
              <a:rPr lang="en-US" sz="2800" b="1" dirty="0" smtClean="0"/>
              <a:t>, </a:t>
            </a:r>
            <a:r>
              <a:rPr lang="bn-BD" sz="2800" b="1" dirty="0" smtClean="0"/>
              <a:t>মুজিবনগর </a:t>
            </a:r>
            <a:r>
              <a:rPr lang="bn-BD" sz="2800" b="1" dirty="0"/>
              <a:t>সরকার গঠন </a:t>
            </a:r>
            <a:r>
              <a:rPr lang="bn-BD" sz="2800" b="1" dirty="0" smtClean="0"/>
              <a:t>ক্লাসে আপনাকে স্বাগত । </a:t>
            </a:r>
            <a:r>
              <a:rPr lang="bn-BD" sz="2500" b="1" dirty="0" smtClean="0"/>
              <a:t> 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1404719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87F704B-2CF5-3A40-9375-174EC8871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727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4CA18DD-611B-C24C-ACE1-60B14434D4A8}"/>
              </a:ext>
            </a:extLst>
          </p:cNvPr>
          <p:cNvSpPr txBox="1"/>
          <p:nvPr/>
        </p:nvSpPr>
        <p:spPr>
          <a:xfrm>
            <a:off x="1459613" y="3332210"/>
            <a:ext cx="95647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0000" b="1" dirty="0">
                <a:solidFill>
                  <a:schemeClr val="bg1"/>
                </a:solidFill>
              </a:rPr>
              <a:t>ধন্যবাদ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2959365" y="6334780"/>
            <a:ext cx="12959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/>
              <a:t>আজকের ক্লাসে সবাইকে ধন্যবাদ, দেখা হবে আগামি ক্লাসে । </a:t>
            </a:r>
            <a:r>
              <a:rPr lang="bn-BD" sz="4000" b="1" dirty="0" smtClean="0"/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9018603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583" y="1036681"/>
            <a:ext cx="9188001" cy="50807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78817" y="502275"/>
            <a:ext cx="3812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000" b="1" dirty="0" smtClean="0"/>
              <a:t>মুজিনগরের মানচিত্র</a:t>
            </a:r>
            <a:endParaRPr lang="en-US" sz="3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12959365" y="6334780"/>
            <a:ext cx="12959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/>
              <a:t>বাংলাদেশ ও </a:t>
            </a:r>
            <a:r>
              <a:rPr lang="bn-BD" sz="2800" b="1" dirty="0" smtClean="0"/>
              <a:t>বিশ্বপরিচয়</a:t>
            </a:r>
            <a:r>
              <a:rPr lang="en-US" sz="2800" b="1" dirty="0" smtClean="0"/>
              <a:t>, </a:t>
            </a:r>
            <a:r>
              <a:rPr lang="bn-BD" sz="2800" b="1" dirty="0" smtClean="0"/>
              <a:t>শ্রেণি </a:t>
            </a:r>
            <a:r>
              <a:rPr lang="bn-BD" sz="2800" b="1" dirty="0"/>
              <a:t>– </a:t>
            </a:r>
            <a:r>
              <a:rPr lang="bn-BD" sz="2800" b="1" dirty="0" smtClean="0"/>
              <a:t>৯ম</a:t>
            </a:r>
            <a:r>
              <a:rPr lang="en-US" sz="2800" b="1" dirty="0" smtClean="0"/>
              <a:t>, </a:t>
            </a:r>
            <a:r>
              <a:rPr lang="bn-BD" sz="2800" b="1" dirty="0" smtClean="0"/>
              <a:t>মুজিবনগর </a:t>
            </a:r>
            <a:r>
              <a:rPr lang="bn-BD" sz="2800" b="1" dirty="0"/>
              <a:t>সরকার গঠন </a:t>
            </a:r>
            <a:r>
              <a:rPr lang="bn-BD" sz="2800" b="1" dirty="0" smtClean="0"/>
              <a:t>ক্লাসে আপনাকে স্বাগত । </a:t>
            </a:r>
            <a:r>
              <a:rPr lang="bn-BD" sz="2500" b="1" dirty="0" smtClean="0"/>
              <a:t> 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118152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43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2959365" y="6334780"/>
            <a:ext cx="12959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/>
              <a:t>বাংলাদেশ ও </a:t>
            </a:r>
            <a:r>
              <a:rPr lang="bn-BD" sz="2800" b="1" dirty="0" smtClean="0"/>
              <a:t>বিশ্বপরিচয়</a:t>
            </a:r>
            <a:r>
              <a:rPr lang="en-US" sz="2800" b="1" dirty="0" smtClean="0"/>
              <a:t>, </a:t>
            </a:r>
            <a:r>
              <a:rPr lang="bn-BD" sz="2800" b="1" dirty="0" smtClean="0"/>
              <a:t>শ্রেণি </a:t>
            </a:r>
            <a:r>
              <a:rPr lang="bn-BD" sz="2800" b="1" dirty="0"/>
              <a:t>– </a:t>
            </a:r>
            <a:r>
              <a:rPr lang="bn-BD" sz="2800" b="1" dirty="0" smtClean="0"/>
              <a:t>৯ম</a:t>
            </a:r>
            <a:r>
              <a:rPr lang="en-US" sz="2800" b="1" dirty="0" smtClean="0"/>
              <a:t>, </a:t>
            </a:r>
            <a:r>
              <a:rPr lang="bn-BD" sz="2800" b="1" dirty="0" smtClean="0"/>
              <a:t>মুজিবনগর </a:t>
            </a:r>
            <a:r>
              <a:rPr lang="bn-BD" sz="2800" b="1" dirty="0"/>
              <a:t>সরকার গঠন </a:t>
            </a:r>
            <a:r>
              <a:rPr lang="bn-BD" sz="2800" b="1" dirty="0" smtClean="0"/>
              <a:t>ক্লাসে আপনাকে স্বাগত । </a:t>
            </a:r>
            <a:r>
              <a:rPr lang="bn-BD" sz="2500" b="1" dirty="0" smtClean="0"/>
              <a:t> 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2677725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88A0ACD-62E4-5B45-B914-7A728308FB49}"/>
              </a:ext>
            </a:extLst>
          </p:cNvPr>
          <p:cNvSpPr txBox="1"/>
          <p:nvPr/>
        </p:nvSpPr>
        <p:spPr>
          <a:xfrm>
            <a:off x="4141899" y="292138"/>
            <a:ext cx="3649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 smtClean="0"/>
              <a:t> পাঠ  পরিচিতি </a:t>
            </a:r>
            <a:endParaRPr lang="en-US" sz="4000" b="1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65C77FE-F3EE-9146-B489-8BDEEC2935CB}"/>
              </a:ext>
            </a:extLst>
          </p:cNvPr>
          <p:cNvSpPr txBox="1"/>
          <p:nvPr/>
        </p:nvSpPr>
        <p:spPr>
          <a:xfrm>
            <a:off x="4662153" y="2002212"/>
            <a:ext cx="70833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/>
              <a:t>বাংলাদেশ ও বিশ্বপরিচয়</a:t>
            </a:r>
          </a:p>
          <a:p>
            <a:pPr algn="ctr"/>
            <a:endParaRPr lang="bn-BD" sz="4000" b="1" dirty="0" smtClean="0"/>
          </a:p>
          <a:p>
            <a:pPr algn="ctr"/>
            <a:r>
              <a:rPr lang="bn-BD" sz="4000" b="1" dirty="0" smtClean="0"/>
              <a:t>শ্রেণি </a:t>
            </a:r>
            <a:r>
              <a:rPr lang="bn-BD" sz="4000" b="1" dirty="0"/>
              <a:t>– ৯ম</a:t>
            </a:r>
          </a:p>
          <a:p>
            <a:pPr algn="ctr"/>
            <a:endParaRPr lang="bn-BD" sz="4000" b="1" dirty="0" smtClean="0"/>
          </a:p>
          <a:p>
            <a:pPr algn="ctr"/>
            <a:r>
              <a:rPr lang="bn-BD" sz="4000" b="1" dirty="0" smtClean="0"/>
              <a:t>মুজিবনগর সরকার </a:t>
            </a:r>
            <a:r>
              <a:rPr lang="bn-BD" sz="4000" b="1" dirty="0"/>
              <a:t>গঠন </a:t>
            </a:r>
            <a:endParaRPr 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1" y="1094704"/>
            <a:ext cx="4404574" cy="49326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2959365" y="6334780"/>
            <a:ext cx="12959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/>
              <a:t>বাংলাদেশ ও </a:t>
            </a:r>
            <a:r>
              <a:rPr lang="bn-BD" sz="2800" b="1" dirty="0" smtClean="0"/>
              <a:t>বিশ্বপরিচয়</a:t>
            </a:r>
            <a:r>
              <a:rPr lang="en-US" sz="2800" b="1" dirty="0" smtClean="0"/>
              <a:t>, </a:t>
            </a:r>
            <a:r>
              <a:rPr lang="bn-BD" sz="2800" b="1" dirty="0" smtClean="0"/>
              <a:t>শ্রেণি </a:t>
            </a:r>
            <a:r>
              <a:rPr lang="bn-BD" sz="2800" b="1" dirty="0"/>
              <a:t>– </a:t>
            </a:r>
            <a:r>
              <a:rPr lang="bn-BD" sz="2800" b="1" dirty="0" smtClean="0"/>
              <a:t>৯ম</a:t>
            </a:r>
            <a:r>
              <a:rPr lang="en-US" sz="2800" b="1" dirty="0" smtClean="0"/>
              <a:t>, </a:t>
            </a:r>
            <a:r>
              <a:rPr lang="bn-BD" sz="2800" b="1" dirty="0" smtClean="0"/>
              <a:t>মুজিবনগর </a:t>
            </a:r>
            <a:r>
              <a:rPr lang="bn-BD" sz="2800" b="1" dirty="0"/>
              <a:t>সরকার গঠন </a:t>
            </a:r>
            <a:r>
              <a:rPr lang="bn-BD" sz="2800" b="1" dirty="0" smtClean="0"/>
              <a:t>ক্লাসে আপনাকে স্বাগত । </a:t>
            </a:r>
            <a:r>
              <a:rPr lang="bn-BD" sz="2500" b="1" dirty="0" smtClean="0"/>
              <a:t> 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98254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060620" y="2151694"/>
            <a:ext cx="8190963" cy="931525"/>
          </a:xfrm>
          <a:prstGeom prst="flowChartPunchedTape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/>
              <a:t>মুজিবনগর সরকার গঠনের তারিখ ও  শপথ গ্রহণের তারিখ বলতে পারবে।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619297" y="567559"/>
            <a:ext cx="2585545" cy="583324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/>
          </a:p>
        </p:txBody>
      </p:sp>
      <p:sp>
        <p:nvSpPr>
          <p:cNvPr id="4" name="8-Point Star 3"/>
          <p:cNvSpPr/>
          <p:nvPr/>
        </p:nvSpPr>
        <p:spPr>
          <a:xfrm>
            <a:off x="1159100" y="2014085"/>
            <a:ext cx="1070753" cy="1206742"/>
          </a:xfrm>
          <a:prstGeom prst="star8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</a:rPr>
              <a:t>১.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5592" y="1388660"/>
            <a:ext cx="6117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sz="3200" dirty="0"/>
          </a:p>
        </p:txBody>
      </p:sp>
      <p:sp>
        <p:nvSpPr>
          <p:cNvPr id="6" name="Flowchart: Punched Tape 5"/>
          <p:cNvSpPr/>
          <p:nvPr/>
        </p:nvSpPr>
        <p:spPr>
          <a:xfrm>
            <a:off x="2060621" y="3543700"/>
            <a:ext cx="8075052" cy="931525"/>
          </a:xfrm>
          <a:prstGeom prst="flowChartPunchedTape">
            <a:avLst/>
          </a:prstGeom>
          <a:solidFill>
            <a:srgbClr val="FFCC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 </a:t>
            </a:r>
            <a:r>
              <a:rPr lang="bn-BD" sz="2400" b="1" dirty="0" smtClean="0"/>
              <a:t>মুজিবনগর সরকার গঠনের কারন ব্যাখ্যা করতে পারবে ।</a:t>
            </a:r>
          </a:p>
          <a:p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/>
          </a:p>
        </p:txBody>
      </p:sp>
      <p:sp>
        <p:nvSpPr>
          <p:cNvPr id="7" name="8-Point Star 6"/>
          <p:cNvSpPr/>
          <p:nvPr/>
        </p:nvSpPr>
        <p:spPr>
          <a:xfrm>
            <a:off x="1146221" y="3406091"/>
            <a:ext cx="1070753" cy="1206742"/>
          </a:xfrm>
          <a:prstGeom prst="star8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</a:rPr>
              <a:t>২.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2060621" y="4842991"/>
            <a:ext cx="8010658" cy="931525"/>
          </a:xfrm>
          <a:prstGeom prst="flowChartPunchedTape">
            <a:avLst/>
          </a:prstGeom>
          <a:solidFill>
            <a:srgbClr val="99CC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</a:rPr>
              <a:t>   </a:t>
            </a:r>
            <a:r>
              <a:rPr lang="bn-BD" sz="2400" b="1" dirty="0" smtClean="0"/>
              <a:t>মুজিবনগর সরকারের গঠন কাঠামো বলতে পারবে।</a:t>
            </a:r>
          </a:p>
          <a:p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/>
          </a:p>
        </p:txBody>
      </p:sp>
      <p:sp>
        <p:nvSpPr>
          <p:cNvPr id="9" name="8-Point Star 8"/>
          <p:cNvSpPr/>
          <p:nvPr/>
        </p:nvSpPr>
        <p:spPr>
          <a:xfrm>
            <a:off x="1146221" y="4705382"/>
            <a:ext cx="1070753" cy="1206742"/>
          </a:xfrm>
          <a:prstGeom prst="star8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</a:rPr>
              <a:t>৩.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2959365" y="6334780"/>
            <a:ext cx="12959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/>
              <a:t>বাংলাদেশ ও </a:t>
            </a:r>
            <a:r>
              <a:rPr lang="bn-BD" sz="2800" b="1" dirty="0" smtClean="0"/>
              <a:t>বিশ্বপরিচয়</a:t>
            </a:r>
            <a:r>
              <a:rPr lang="en-US" sz="2800" b="1" dirty="0" smtClean="0"/>
              <a:t>, </a:t>
            </a:r>
            <a:r>
              <a:rPr lang="bn-BD" sz="2800" b="1" dirty="0" smtClean="0"/>
              <a:t>শ্রেণি </a:t>
            </a:r>
            <a:r>
              <a:rPr lang="bn-BD" sz="2800" b="1" dirty="0"/>
              <a:t>– </a:t>
            </a:r>
            <a:r>
              <a:rPr lang="bn-BD" sz="2800" b="1" dirty="0" smtClean="0"/>
              <a:t>৯ম</a:t>
            </a:r>
            <a:r>
              <a:rPr lang="en-US" sz="2800" b="1" dirty="0" smtClean="0"/>
              <a:t>, </a:t>
            </a:r>
            <a:r>
              <a:rPr lang="bn-BD" sz="2800" b="1" dirty="0" smtClean="0"/>
              <a:t>মুজিবনগর </a:t>
            </a:r>
            <a:r>
              <a:rPr lang="bn-BD" sz="2800" b="1" dirty="0"/>
              <a:t>সরকার গঠন </a:t>
            </a:r>
            <a:r>
              <a:rPr lang="bn-BD" sz="2800" b="1" dirty="0" smtClean="0"/>
              <a:t>ক্লাসে আপনাকে স্বাগত । </a:t>
            </a:r>
            <a:r>
              <a:rPr lang="bn-BD" sz="2500" b="1" dirty="0" smtClean="0"/>
              <a:t> 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29596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8B97E94-4702-F94C-9AE0-0259DFB1D080}"/>
              </a:ext>
            </a:extLst>
          </p:cNvPr>
          <p:cNvSpPr txBox="1"/>
          <p:nvPr/>
        </p:nvSpPr>
        <p:spPr>
          <a:xfrm>
            <a:off x="2911746" y="5603424"/>
            <a:ext cx="6219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/>
              <a:t>মুক্তি যুদ্ধের সময়কালের</a:t>
            </a:r>
            <a:endParaRPr lang="en-US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1DCED09-19AC-3B42-B085-923C83816014}"/>
              </a:ext>
            </a:extLst>
          </p:cNvPr>
          <p:cNvSpPr txBox="1"/>
          <p:nvPr/>
        </p:nvSpPr>
        <p:spPr>
          <a:xfrm>
            <a:off x="2221393" y="460472"/>
            <a:ext cx="7624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/>
              <a:t>ছবিটি কোন সময়ের মনে হচ্ছে?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73761" y="1179443"/>
            <a:ext cx="9897820" cy="4353339"/>
            <a:chOff x="1419535" y="1258956"/>
            <a:chExt cx="9897820" cy="4353339"/>
          </a:xfrm>
        </p:grpSpPr>
        <p:pic>
          <p:nvPicPr>
            <p:cNvPr id="2" name="Picture 2">
              <a:extLst>
                <a:ext uri="{FF2B5EF4-FFF2-40B4-BE49-F238E27FC236}">
                  <a16:creationId xmlns="" xmlns:a16="http://schemas.microsoft.com/office/drawing/2014/main" id="{B18B7402-B6E1-6F42-9EF6-7F04A24AA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9535" y="1278524"/>
              <a:ext cx="4888500" cy="432714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530" y="1258956"/>
              <a:ext cx="5035825" cy="4353339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-12959365" y="6334780"/>
            <a:ext cx="12959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/>
              <a:t>বাংলাদেশ ও </a:t>
            </a:r>
            <a:r>
              <a:rPr lang="bn-BD" sz="2800" b="1" dirty="0" smtClean="0"/>
              <a:t>বিশ্বপরিচয়</a:t>
            </a:r>
            <a:r>
              <a:rPr lang="en-US" sz="2800" b="1" dirty="0" smtClean="0"/>
              <a:t>, </a:t>
            </a:r>
            <a:r>
              <a:rPr lang="bn-BD" sz="2800" b="1" dirty="0" smtClean="0"/>
              <a:t>শ্রেণি </a:t>
            </a:r>
            <a:r>
              <a:rPr lang="bn-BD" sz="2800" b="1" dirty="0"/>
              <a:t>– </a:t>
            </a:r>
            <a:r>
              <a:rPr lang="bn-BD" sz="2800" b="1" dirty="0" smtClean="0"/>
              <a:t>৯ম</a:t>
            </a:r>
            <a:r>
              <a:rPr lang="en-US" sz="2800" b="1" dirty="0" smtClean="0"/>
              <a:t>, </a:t>
            </a:r>
            <a:r>
              <a:rPr lang="bn-BD" sz="2800" b="1" dirty="0" smtClean="0"/>
              <a:t>মুজিবনগর </a:t>
            </a:r>
            <a:r>
              <a:rPr lang="bn-BD" sz="2800" b="1" dirty="0"/>
              <a:t>সরকার গঠন </a:t>
            </a:r>
            <a:r>
              <a:rPr lang="bn-BD" sz="2800" b="1" dirty="0" smtClean="0"/>
              <a:t>ক্লাসে আপনাকে স্বাগত । </a:t>
            </a:r>
            <a:r>
              <a:rPr lang="bn-BD" sz="2500" b="1" dirty="0" smtClean="0"/>
              <a:t> 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231050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41648C3-7D9B-8A44-B6F1-7C31617A1BD1}"/>
              </a:ext>
            </a:extLst>
          </p:cNvPr>
          <p:cNvSpPr txBox="1"/>
          <p:nvPr/>
        </p:nvSpPr>
        <p:spPr>
          <a:xfrm>
            <a:off x="3315705" y="691686"/>
            <a:ext cx="5570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/>
              <a:t>ছবিগুলোর দিকে তাকাও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051A12-B705-B241-97FC-0B626F0CADE8}"/>
              </a:ext>
            </a:extLst>
          </p:cNvPr>
          <p:cNvSpPr txBox="1"/>
          <p:nvPr/>
        </p:nvSpPr>
        <p:spPr>
          <a:xfrm rot="10800000" flipH="1" flipV="1">
            <a:off x="2914793" y="5458299"/>
            <a:ext cx="6177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/>
              <a:t>ছবিগুলো কোন জায়গার?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95772" y="1526986"/>
            <a:ext cx="9376221" cy="3896140"/>
            <a:chOff x="172278" y="715617"/>
            <a:chExt cx="9376221" cy="3896140"/>
          </a:xfrm>
        </p:grpSpPr>
        <p:pic>
          <p:nvPicPr>
            <p:cNvPr id="8" name="Picture 8">
              <a:extLst>
                <a:ext uri="{FF2B5EF4-FFF2-40B4-BE49-F238E27FC236}">
                  <a16:creationId xmlns="" xmlns:a16="http://schemas.microsoft.com/office/drawing/2014/main" id="{87143EDC-6540-F04B-8327-19C317773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2913" y="735813"/>
              <a:ext cx="4725586" cy="38576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78" y="715617"/>
              <a:ext cx="4982817" cy="389614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-15525585" y="6334780"/>
            <a:ext cx="15171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/>
              <a:t>বাংলাদেশ ও </a:t>
            </a:r>
            <a:r>
              <a:rPr lang="bn-BD" sz="2800" b="1" dirty="0" smtClean="0"/>
              <a:t>বিশ্বপরিচয়</a:t>
            </a:r>
            <a:r>
              <a:rPr lang="en-US" sz="2800" b="1" dirty="0" smtClean="0"/>
              <a:t>, </a:t>
            </a:r>
            <a:r>
              <a:rPr lang="bn-BD" sz="2800" b="1" dirty="0" smtClean="0"/>
              <a:t>শ্রেণি </a:t>
            </a:r>
            <a:r>
              <a:rPr lang="bn-BD" sz="2800" b="1" dirty="0"/>
              <a:t>– </a:t>
            </a:r>
            <a:r>
              <a:rPr lang="bn-BD" sz="2800" b="1" dirty="0" smtClean="0"/>
              <a:t>৯ম</a:t>
            </a:r>
            <a:r>
              <a:rPr lang="en-US" sz="2800" b="1" dirty="0" smtClean="0"/>
              <a:t>, </a:t>
            </a:r>
            <a:r>
              <a:rPr lang="bn-BD" sz="2800" b="1" dirty="0" smtClean="0"/>
              <a:t>মুজিবনগর </a:t>
            </a:r>
            <a:r>
              <a:rPr lang="bn-BD" sz="2800" b="1" dirty="0"/>
              <a:t>সরকার গঠন </a:t>
            </a:r>
            <a:r>
              <a:rPr lang="bn-BD" sz="2800" b="1" dirty="0" smtClean="0"/>
              <a:t>ক্লাসে আপনাকে স্বাগত । সোহেল রানা ।  </a:t>
            </a:r>
            <a:r>
              <a:rPr lang="bn-BD" sz="2500" b="1" dirty="0" smtClean="0"/>
              <a:t> 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67635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41680" y="1439214"/>
            <a:ext cx="8384145" cy="3828245"/>
            <a:chOff x="1365161" y="1142999"/>
            <a:chExt cx="9903853" cy="382824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5161" y="1165537"/>
              <a:ext cx="5065690" cy="379926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0851" y="1142999"/>
              <a:ext cx="4838163" cy="382824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41648C3-7D9B-8A44-B6F1-7C31617A1BD1}"/>
              </a:ext>
            </a:extLst>
          </p:cNvPr>
          <p:cNvSpPr txBox="1"/>
          <p:nvPr/>
        </p:nvSpPr>
        <p:spPr>
          <a:xfrm>
            <a:off x="3354342" y="756081"/>
            <a:ext cx="5570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/>
              <a:t>ছবিগুলোর দিকে তাকাও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A051A12-B705-B241-97FC-0B626F0CADE8}"/>
              </a:ext>
            </a:extLst>
          </p:cNvPr>
          <p:cNvSpPr txBox="1"/>
          <p:nvPr/>
        </p:nvSpPr>
        <p:spPr>
          <a:xfrm rot="10800000" flipH="1" flipV="1">
            <a:off x="2901914" y="5252237"/>
            <a:ext cx="6177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/>
              <a:t>ছবিগুলো কোন জায়গার?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2959365" y="6334780"/>
            <a:ext cx="12959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/>
              <a:t>বাংলাদেশ ও </a:t>
            </a:r>
            <a:r>
              <a:rPr lang="bn-BD" sz="2800" b="1" dirty="0" smtClean="0"/>
              <a:t>বিশ্বপরিচয়</a:t>
            </a:r>
            <a:r>
              <a:rPr lang="en-US" sz="2800" b="1" dirty="0" smtClean="0"/>
              <a:t>, </a:t>
            </a:r>
            <a:r>
              <a:rPr lang="bn-BD" sz="2800" b="1" dirty="0" smtClean="0"/>
              <a:t>শ্রেণি </a:t>
            </a:r>
            <a:r>
              <a:rPr lang="bn-BD" sz="2800" b="1" dirty="0"/>
              <a:t>– </a:t>
            </a:r>
            <a:r>
              <a:rPr lang="bn-BD" sz="2800" b="1" dirty="0" smtClean="0"/>
              <a:t>৯ম</a:t>
            </a:r>
            <a:r>
              <a:rPr lang="en-US" sz="2800" b="1" dirty="0" smtClean="0"/>
              <a:t>, </a:t>
            </a:r>
            <a:r>
              <a:rPr lang="bn-BD" sz="2800" b="1" dirty="0" smtClean="0"/>
              <a:t>মুজিবনগর </a:t>
            </a:r>
            <a:r>
              <a:rPr lang="bn-BD" sz="2800" b="1" dirty="0"/>
              <a:t>সরকার গঠন </a:t>
            </a:r>
            <a:r>
              <a:rPr lang="bn-BD" sz="2800" b="1" dirty="0" smtClean="0"/>
              <a:t>ক্লাসে আপনাকে স্বাগত । </a:t>
            </a:r>
            <a:r>
              <a:rPr lang="bn-BD" sz="2500" b="1" dirty="0" smtClean="0"/>
              <a:t> 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22303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536</Words>
  <Application>Microsoft Office PowerPoint</Application>
  <PresentationFormat>Widescreen</PresentationFormat>
  <Paragraphs>84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31</cp:revision>
  <dcterms:created xsi:type="dcterms:W3CDTF">2021-04-10T00:24:02Z</dcterms:created>
  <dcterms:modified xsi:type="dcterms:W3CDTF">2021-04-11T06:03:57Z</dcterms:modified>
</cp:coreProperties>
</file>