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75" r:id="rId3"/>
    <p:sldId id="316" r:id="rId4"/>
    <p:sldId id="320" r:id="rId5"/>
    <p:sldId id="299" r:id="rId6"/>
    <p:sldId id="257" r:id="rId7"/>
    <p:sldId id="295" r:id="rId8"/>
    <p:sldId id="318" r:id="rId9"/>
    <p:sldId id="321" r:id="rId10"/>
    <p:sldId id="306" r:id="rId11"/>
    <p:sldId id="309" r:id="rId12"/>
    <p:sldId id="310" r:id="rId13"/>
    <p:sldId id="312" r:id="rId14"/>
    <p:sldId id="313" r:id="rId15"/>
    <p:sldId id="314" r:id="rId16"/>
    <p:sldId id="315" r:id="rId17"/>
    <p:sldId id="322" r:id="rId18"/>
    <p:sldId id="319" r:id="rId19"/>
    <p:sldId id="279" r:id="rId20"/>
    <p:sldId id="323"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AF4DE7-CF76-41E3-AA90-812ADFF3A5B1}" type="datetimeFigureOut">
              <a:rPr lang="en-US" smtClean="0"/>
              <a:t>15-Apr-21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EB9B-186C-434D-95FA-EF7031F6F401}" type="slidenum">
              <a:rPr lang="en-US" smtClean="0"/>
              <a:t>‹#›</a:t>
            </a:fld>
            <a:endParaRPr lang="en-US"/>
          </a:p>
        </p:txBody>
      </p:sp>
    </p:spTree>
    <p:extLst>
      <p:ext uri="{BB962C8B-B14F-4D97-AF65-F5344CB8AC3E}">
        <p14:creationId xmlns:p14="http://schemas.microsoft.com/office/powerpoint/2010/main" val="284944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F4DE7-CF76-41E3-AA90-812ADFF3A5B1}" type="datetimeFigureOut">
              <a:rPr lang="en-US" smtClean="0"/>
              <a:t>15-Apr-21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EB9B-186C-434D-95FA-EF7031F6F401}" type="slidenum">
              <a:rPr lang="en-US" smtClean="0"/>
              <a:t>‹#›</a:t>
            </a:fld>
            <a:endParaRPr lang="en-US"/>
          </a:p>
        </p:txBody>
      </p:sp>
    </p:spTree>
    <p:extLst>
      <p:ext uri="{BB962C8B-B14F-4D97-AF65-F5344CB8AC3E}">
        <p14:creationId xmlns:p14="http://schemas.microsoft.com/office/powerpoint/2010/main" val="142428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F4DE7-CF76-41E3-AA90-812ADFF3A5B1}" type="datetimeFigureOut">
              <a:rPr lang="en-US" smtClean="0"/>
              <a:t>15-Apr-21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EB9B-186C-434D-95FA-EF7031F6F401}" type="slidenum">
              <a:rPr lang="en-US" smtClean="0"/>
              <a:t>‹#›</a:t>
            </a:fld>
            <a:endParaRPr lang="en-US"/>
          </a:p>
        </p:txBody>
      </p:sp>
    </p:spTree>
    <p:extLst>
      <p:ext uri="{BB962C8B-B14F-4D97-AF65-F5344CB8AC3E}">
        <p14:creationId xmlns:p14="http://schemas.microsoft.com/office/powerpoint/2010/main" val="218148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F4DE7-CF76-41E3-AA90-812ADFF3A5B1}" type="datetimeFigureOut">
              <a:rPr lang="en-US" smtClean="0"/>
              <a:t>15-Apr-21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EB9B-186C-434D-95FA-EF7031F6F401}" type="slidenum">
              <a:rPr lang="en-US" smtClean="0"/>
              <a:t>‹#›</a:t>
            </a:fld>
            <a:endParaRPr lang="en-US"/>
          </a:p>
        </p:txBody>
      </p:sp>
    </p:spTree>
    <p:extLst>
      <p:ext uri="{BB962C8B-B14F-4D97-AF65-F5344CB8AC3E}">
        <p14:creationId xmlns:p14="http://schemas.microsoft.com/office/powerpoint/2010/main" val="403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F4DE7-CF76-41E3-AA90-812ADFF3A5B1}" type="datetimeFigureOut">
              <a:rPr lang="en-US" smtClean="0"/>
              <a:t>15-Apr-21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EB9B-186C-434D-95FA-EF7031F6F401}" type="slidenum">
              <a:rPr lang="en-US" smtClean="0"/>
              <a:t>‹#›</a:t>
            </a:fld>
            <a:endParaRPr lang="en-US"/>
          </a:p>
        </p:txBody>
      </p:sp>
    </p:spTree>
    <p:extLst>
      <p:ext uri="{BB962C8B-B14F-4D97-AF65-F5344CB8AC3E}">
        <p14:creationId xmlns:p14="http://schemas.microsoft.com/office/powerpoint/2010/main" val="306240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AF4DE7-CF76-41E3-AA90-812ADFF3A5B1}" type="datetimeFigureOut">
              <a:rPr lang="en-US" smtClean="0"/>
              <a:t>15-Apr-21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EB9B-186C-434D-95FA-EF7031F6F401}" type="slidenum">
              <a:rPr lang="en-US" smtClean="0"/>
              <a:t>‹#›</a:t>
            </a:fld>
            <a:endParaRPr lang="en-US"/>
          </a:p>
        </p:txBody>
      </p:sp>
    </p:spTree>
    <p:extLst>
      <p:ext uri="{BB962C8B-B14F-4D97-AF65-F5344CB8AC3E}">
        <p14:creationId xmlns:p14="http://schemas.microsoft.com/office/powerpoint/2010/main" val="377221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AF4DE7-CF76-41E3-AA90-812ADFF3A5B1}" type="datetimeFigureOut">
              <a:rPr lang="en-US" smtClean="0"/>
              <a:t>15-Apr-21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6EB9B-186C-434D-95FA-EF7031F6F401}" type="slidenum">
              <a:rPr lang="en-US" smtClean="0"/>
              <a:t>‹#›</a:t>
            </a:fld>
            <a:endParaRPr lang="en-US"/>
          </a:p>
        </p:txBody>
      </p:sp>
    </p:spTree>
    <p:extLst>
      <p:ext uri="{BB962C8B-B14F-4D97-AF65-F5344CB8AC3E}">
        <p14:creationId xmlns:p14="http://schemas.microsoft.com/office/powerpoint/2010/main" val="324359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AF4DE7-CF76-41E3-AA90-812ADFF3A5B1}" type="datetimeFigureOut">
              <a:rPr lang="en-US" smtClean="0"/>
              <a:t>15-Apr-21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6EB9B-186C-434D-95FA-EF7031F6F401}" type="slidenum">
              <a:rPr lang="en-US" smtClean="0"/>
              <a:t>‹#›</a:t>
            </a:fld>
            <a:endParaRPr lang="en-US"/>
          </a:p>
        </p:txBody>
      </p:sp>
    </p:spTree>
    <p:extLst>
      <p:ext uri="{BB962C8B-B14F-4D97-AF65-F5344CB8AC3E}">
        <p14:creationId xmlns:p14="http://schemas.microsoft.com/office/powerpoint/2010/main" val="254032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F4DE7-CF76-41E3-AA90-812ADFF3A5B1}" type="datetimeFigureOut">
              <a:rPr lang="en-US" smtClean="0"/>
              <a:t>15-Apr-21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6EB9B-186C-434D-95FA-EF7031F6F401}" type="slidenum">
              <a:rPr lang="en-US" smtClean="0"/>
              <a:t>‹#›</a:t>
            </a:fld>
            <a:endParaRPr lang="en-US"/>
          </a:p>
        </p:txBody>
      </p:sp>
    </p:spTree>
    <p:extLst>
      <p:ext uri="{BB962C8B-B14F-4D97-AF65-F5344CB8AC3E}">
        <p14:creationId xmlns:p14="http://schemas.microsoft.com/office/powerpoint/2010/main" val="5985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F4DE7-CF76-41E3-AA90-812ADFF3A5B1}" type="datetimeFigureOut">
              <a:rPr lang="en-US" smtClean="0"/>
              <a:t>15-Apr-21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EB9B-186C-434D-95FA-EF7031F6F401}" type="slidenum">
              <a:rPr lang="en-US" smtClean="0"/>
              <a:t>‹#›</a:t>
            </a:fld>
            <a:endParaRPr lang="en-US"/>
          </a:p>
        </p:txBody>
      </p:sp>
    </p:spTree>
    <p:extLst>
      <p:ext uri="{BB962C8B-B14F-4D97-AF65-F5344CB8AC3E}">
        <p14:creationId xmlns:p14="http://schemas.microsoft.com/office/powerpoint/2010/main" val="143885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F4DE7-CF76-41E3-AA90-812ADFF3A5B1}" type="datetimeFigureOut">
              <a:rPr lang="en-US" smtClean="0"/>
              <a:t>15-Apr-21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EB9B-186C-434D-95FA-EF7031F6F401}" type="slidenum">
              <a:rPr lang="en-US" smtClean="0"/>
              <a:t>‹#›</a:t>
            </a:fld>
            <a:endParaRPr lang="en-US"/>
          </a:p>
        </p:txBody>
      </p:sp>
    </p:spTree>
    <p:extLst>
      <p:ext uri="{BB962C8B-B14F-4D97-AF65-F5344CB8AC3E}">
        <p14:creationId xmlns:p14="http://schemas.microsoft.com/office/powerpoint/2010/main" val="232009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F4DE7-CF76-41E3-AA90-812ADFF3A5B1}" type="datetimeFigureOut">
              <a:rPr lang="en-US" smtClean="0"/>
              <a:t>15-Apr-21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6EB9B-186C-434D-95FA-EF7031F6F401}" type="slidenum">
              <a:rPr lang="en-US" smtClean="0"/>
              <a:t>‹#›</a:t>
            </a:fld>
            <a:endParaRPr lang="en-US"/>
          </a:p>
        </p:txBody>
      </p:sp>
    </p:spTree>
    <p:extLst>
      <p:ext uri="{BB962C8B-B14F-4D97-AF65-F5344CB8AC3E}">
        <p14:creationId xmlns:p14="http://schemas.microsoft.com/office/powerpoint/2010/main" val="410799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20000"/>
              <a:lumOff val="80000"/>
            </a:schemeClr>
          </a:solidFill>
          <a:ln>
            <a:solidFill>
              <a:schemeClr val="accent6"/>
            </a:solidFill>
          </a:ln>
        </p:spPr>
        <p:txBody>
          <a:bodyPr/>
          <a:lstStyle/>
          <a:p>
            <a:r>
              <a:rPr lang="en-US" b="1" dirty="0" smtClean="0">
                <a:latin typeface="NikoshBAN" panose="02000000000000000000" pitchFamily="2" charset="0"/>
                <a:cs typeface="NikoshBAN" panose="02000000000000000000" pitchFamily="2" charset="0"/>
              </a:rPr>
              <a:t>        সবাইকে  </a:t>
            </a:r>
            <a:r>
              <a:rPr lang="en-US" b="1" dirty="0" err="1" smtClean="0">
                <a:latin typeface="NikoshBAN" panose="02000000000000000000" pitchFamily="2" charset="0"/>
                <a:cs typeface="NikoshBAN" panose="02000000000000000000" pitchFamily="2" charset="0"/>
              </a:rPr>
              <a:t>স্বাগত</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0" y="1864262"/>
            <a:ext cx="12192000" cy="4910026"/>
          </a:xfrm>
          <a:prstGeom prst="rect">
            <a:avLst/>
          </a:prstGeom>
        </p:spPr>
      </p:pic>
    </p:spTree>
    <p:extLst>
      <p:ext uri="{BB962C8B-B14F-4D97-AF65-F5344CB8AC3E}">
        <p14:creationId xmlns:p14="http://schemas.microsoft.com/office/powerpoint/2010/main" val="3928706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blipFill>
            <a:blip r:embed="rId2"/>
            <a:tile tx="0" ty="0" sx="100000" sy="100000" flip="none" algn="tl"/>
          </a:blipFill>
        </p:spPr>
        <p:txBody>
          <a:bodyPr/>
          <a:lstStyle/>
          <a:p>
            <a:r>
              <a:rPr lang="en-US" b="1" dirty="0" smtClean="0">
                <a:latin typeface="NikoshBAN" panose="02000000000000000000" pitchFamily="2" charset="0"/>
                <a:cs typeface="NikoshBAN" panose="02000000000000000000" pitchFamily="2" charset="0"/>
              </a:rPr>
              <a:t>           HTML TABLE</a:t>
            </a:r>
            <a:endParaRPr lang="en-US" b="1"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3"/>
          <a:stretch>
            <a:fillRect/>
          </a:stretch>
        </p:blipFill>
        <p:spPr>
          <a:xfrm>
            <a:off x="1030311" y="3734873"/>
            <a:ext cx="9569002" cy="2859110"/>
          </a:xfrm>
          <a:prstGeom prst="rect">
            <a:avLst/>
          </a:prstGeom>
        </p:spPr>
      </p:pic>
      <p:sp>
        <p:nvSpPr>
          <p:cNvPr id="5" name="Rectangle 4"/>
          <p:cNvSpPr/>
          <p:nvPr/>
        </p:nvSpPr>
        <p:spPr>
          <a:xfrm>
            <a:off x="2893454" y="2242950"/>
            <a:ext cx="6005848" cy="1200329"/>
          </a:xfrm>
          <a:prstGeom prst="rect">
            <a:avLst/>
          </a:prstGeom>
        </p:spPr>
        <p:txBody>
          <a:bodyPr wrap="square">
            <a:spAutoFit/>
          </a:bodyPr>
          <a:lstStyle/>
          <a:p>
            <a:r>
              <a:rPr lang="as-IN" sz="3600" b="1" dirty="0" smtClean="0">
                <a:solidFill>
                  <a:srgbClr val="7030A0"/>
                </a:solidFill>
                <a:latin typeface="NikoshBAN" panose="02000000000000000000" pitchFamily="2" charset="0"/>
                <a:cs typeface="NikoshBAN" panose="02000000000000000000" pitchFamily="2" charset="0"/>
              </a:rPr>
              <a:t> </a:t>
            </a:r>
            <a:r>
              <a:rPr lang="as-IN" sz="3600" b="1" dirty="0">
                <a:solidFill>
                  <a:srgbClr val="7030A0"/>
                </a:solidFill>
                <a:latin typeface="NikoshBAN" panose="02000000000000000000" pitchFamily="2" charset="0"/>
                <a:cs typeface="NikoshBAN" panose="02000000000000000000" pitchFamily="2" charset="0"/>
              </a:rPr>
              <a:t>নিচের টেবিলটি ওয়েবপেইজে প্রদর্শনের জন্য প্রয়োজনীয় </a:t>
            </a:r>
            <a:r>
              <a:rPr lang="en-US" sz="3600" b="1" dirty="0">
                <a:solidFill>
                  <a:srgbClr val="7030A0"/>
                </a:solidFill>
                <a:latin typeface="NikoshBAN" panose="02000000000000000000" pitchFamily="2" charset="0"/>
                <a:cs typeface="NikoshBAN" panose="02000000000000000000" pitchFamily="2" charset="0"/>
              </a:rPr>
              <a:t>HTML </a:t>
            </a:r>
            <a:r>
              <a:rPr lang="as-IN" sz="3600" b="1" dirty="0">
                <a:solidFill>
                  <a:srgbClr val="7030A0"/>
                </a:solidFill>
                <a:latin typeface="NikoshBAN" panose="02000000000000000000" pitchFamily="2" charset="0"/>
                <a:cs typeface="NikoshBAN" panose="02000000000000000000" pitchFamily="2" charset="0"/>
              </a:rPr>
              <a:t>কোডটি দেখ। </a:t>
            </a:r>
            <a:endParaRPr lang="en-US" sz="36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99634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a:blipFill>
            <a:blip r:embed="rId2"/>
            <a:tile tx="0" ty="0" sx="100000" sy="100000" flip="none" algn="tl"/>
          </a:blipFill>
        </p:spPr>
        <p:txBody>
          <a:bodyPr/>
          <a:lstStyle/>
          <a:p>
            <a:r>
              <a:rPr lang="en-US" b="1" dirty="0" smtClean="0">
                <a:latin typeface="NikoshBAN" panose="02000000000000000000" pitchFamily="2" charset="0"/>
                <a:cs typeface="NikoshBAN" panose="02000000000000000000" pitchFamily="2" charset="0"/>
              </a:rPr>
              <a:t>    HTML TABLE</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25624"/>
            <a:ext cx="11353800" cy="5032375"/>
          </a:xfrm>
          <a:blipFill>
            <a:blip r:embed="rId3"/>
            <a:tile tx="0" ty="0" sx="100000" sy="100000" flip="none" algn="tl"/>
          </a:blipFill>
        </p:spPr>
        <p:txBody>
          <a:bodyPr>
            <a:normAutofit lnSpcReduction="10000"/>
          </a:bodyPr>
          <a:lstStyle/>
          <a:p>
            <a:pPr marL="0" indent="0">
              <a:buNone/>
            </a:pPr>
            <a:r>
              <a:rPr lang="en-US" b="1" dirty="0"/>
              <a:t>&lt;html&gt;</a:t>
            </a:r>
          </a:p>
          <a:p>
            <a:pPr marL="0" indent="0">
              <a:buNone/>
            </a:pPr>
            <a:r>
              <a:rPr lang="en-US" b="1" dirty="0" smtClean="0"/>
              <a:t>&lt;</a:t>
            </a:r>
            <a:r>
              <a:rPr lang="en-US" b="1" dirty="0"/>
              <a:t>body&gt;</a:t>
            </a:r>
          </a:p>
          <a:p>
            <a:pPr marL="0" indent="0">
              <a:buNone/>
            </a:pPr>
            <a:r>
              <a:rPr lang="en-US" b="1" dirty="0" smtClean="0"/>
              <a:t>&lt;</a:t>
            </a:r>
            <a:r>
              <a:rPr lang="en-US" b="1" dirty="0"/>
              <a:t>table border="1"&gt;</a:t>
            </a:r>
          </a:p>
          <a:p>
            <a:pPr marL="0" indent="0">
              <a:buNone/>
            </a:pPr>
            <a:r>
              <a:rPr lang="en-US" b="1" dirty="0" smtClean="0"/>
              <a:t>&lt;</a:t>
            </a:r>
            <a:r>
              <a:rPr lang="en-US" b="1" dirty="0"/>
              <a:t>Caption&gt; Table with </a:t>
            </a:r>
            <a:r>
              <a:rPr lang="en-US" b="1" dirty="0" err="1"/>
              <a:t>rowspan</a:t>
            </a:r>
            <a:r>
              <a:rPr lang="en-US" b="1" dirty="0"/>
              <a:t> &lt;/Caption&gt;</a:t>
            </a:r>
          </a:p>
          <a:p>
            <a:pPr marL="0" indent="0">
              <a:buNone/>
            </a:pPr>
            <a:r>
              <a:rPr lang="en-US" b="1" dirty="0" smtClean="0"/>
              <a:t>&lt;</a:t>
            </a:r>
            <a:r>
              <a:rPr lang="en-US" b="1" dirty="0" err="1"/>
              <a:t>tr</a:t>
            </a:r>
            <a:r>
              <a:rPr lang="en-US" b="1" dirty="0"/>
              <a:t>&gt;</a:t>
            </a:r>
          </a:p>
          <a:p>
            <a:pPr marL="0" indent="0">
              <a:buNone/>
            </a:pPr>
            <a:r>
              <a:rPr lang="en-US" b="1" dirty="0" smtClean="0"/>
              <a:t>&lt;</a:t>
            </a:r>
            <a:r>
              <a:rPr lang="en-US" b="1" dirty="0" err="1"/>
              <a:t>th</a:t>
            </a:r>
            <a:r>
              <a:rPr lang="en-US" b="1" dirty="0"/>
              <a:t>&gt;Name&lt;/</a:t>
            </a:r>
            <a:r>
              <a:rPr lang="en-US" b="1" dirty="0" err="1"/>
              <a:t>th</a:t>
            </a:r>
            <a:r>
              <a:rPr lang="en-US" b="1" dirty="0"/>
              <a:t>&gt; </a:t>
            </a:r>
          </a:p>
          <a:p>
            <a:pPr marL="0" indent="0">
              <a:buNone/>
            </a:pPr>
            <a:r>
              <a:rPr lang="en-US" b="1" dirty="0" smtClean="0"/>
              <a:t>&lt;</a:t>
            </a:r>
            <a:r>
              <a:rPr lang="en-US" b="1" dirty="0"/>
              <a:t>td&gt; </a:t>
            </a:r>
            <a:r>
              <a:rPr lang="en-US" b="1" dirty="0" err="1"/>
              <a:t>Mizan</a:t>
            </a:r>
            <a:r>
              <a:rPr lang="en-US" b="1" dirty="0"/>
              <a:t>&lt;/td&gt;</a:t>
            </a:r>
          </a:p>
          <a:p>
            <a:pPr marL="0" indent="0">
              <a:buNone/>
            </a:pPr>
            <a:r>
              <a:rPr lang="en-US" b="1" dirty="0" smtClean="0"/>
              <a:t>&lt;</a:t>
            </a:r>
            <a:r>
              <a:rPr lang="en-US" b="1" dirty="0"/>
              <a:t>td&gt; Amir&lt;/td&gt;</a:t>
            </a:r>
          </a:p>
          <a:p>
            <a:pPr marL="0" indent="0">
              <a:buNone/>
            </a:pPr>
            <a:r>
              <a:rPr lang="en-US" b="1" dirty="0" smtClean="0"/>
              <a:t>&lt;/</a:t>
            </a:r>
            <a:r>
              <a:rPr lang="en-US" b="1" dirty="0" err="1"/>
              <a:t>tr</a:t>
            </a:r>
            <a:r>
              <a:rPr lang="en-US" b="1" dirty="0"/>
              <a:t>&gt;</a:t>
            </a:r>
          </a:p>
          <a:p>
            <a:pPr marL="0" indent="0">
              <a:buNone/>
            </a:pPr>
            <a:r>
              <a:rPr lang="en-US" b="1" dirty="0" smtClean="0"/>
              <a:t>&lt;</a:t>
            </a:r>
            <a:r>
              <a:rPr lang="en-US" b="1" dirty="0" err="1"/>
              <a:t>tr</a:t>
            </a:r>
            <a:r>
              <a:rPr lang="en-US" b="1" dirty="0"/>
              <a:t>&gt;</a:t>
            </a:r>
          </a:p>
        </p:txBody>
      </p:sp>
    </p:spTree>
    <p:extLst>
      <p:ext uri="{BB962C8B-B14F-4D97-AF65-F5344CB8AC3E}">
        <p14:creationId xmlns:p14="http://schemas.microsoft.com/office/powerpoint/2010/main" val="2588687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624" y="365125"/>
            <a:ext cx="11186375" cy="1325563"/>
          </a:xfrm>
          <a:blipFill>
            <a:blip r:embed="rId2"/>
            <a:tile tx="0" ty="0" sx="100000" sy="100000" flip="none" algn="tl"/>
          </a:blipFill>
        </p:spPr>
        <p:txBody>
          <a:bodyPr/>
          <a:lstStyle/>
          <a:p>
            <a:r>
              <a:rPr lang="en-US" b="1" dirty="0" smtClean="0">
                <a:latin typeface="NikoshBAN" panose="02000000000000000000" pitchFamily="2" charset="0"/>
                <a:cs typeface="NikoshBAN" panose="02000000000000000000" pitchFamily="2" charset="0"/>
              </a:rPr>
              <a:t>     HTML TABLE</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25624"/>
            <a:ext cx="11353800" cy="5032375"/>
          </a:xfrm>
          <a:blipFill>
            <a:blip r:embed="rId3"/>
            <a:tile tx="0" ty="0" sx="100000" sy="100000" flip="none" algn="tl"/>
          </a:blipFill>
        </p:spPr>
        <p:txBody>
          <a:bodyPr>
            <a:normAutofit fontScale="92500" lnSpcReduction="10000"/>
          </a:bodyPr>
          <a:lstStyle/>
          <a:p>
            <a:pPr marL="0" indent="0">
              <a:buNone/>
            </a:pPr>
            <a:r>
              <a:rPr lang="en-US" b="1" dirty="0"/>
              <a:t>&lt;</a:t>
            </a:r>
            <a:r>
              <a:rPr lang="en-US" b="1" dirty="0" err="1"/>
              <a:t>th</a:t>
            </a:r>
            <a:r>
              <a:rPr lang="en-US" b="1" dirty="0"/>
              <a:t> </a:t>
            </a:r>
            <a:r>
              <a:rPr lang="en-US" b="1" dirty="0" err="1"/>
              <a:t>rowspan</a:t>
            </a:r>
            <a:r>
              <a:rPr lang="en-US" b="1" dirty="0"/>
              <a:t>="2"&gt;Contact&lt;/</a:t>
            </a:r>
            <a:r>
              <a:rPr lang="en-US" b="1" dirty="0" err="1"/>
              <a:t>th</a:t>
            </a:r>
            <a:r>
              <a:rPr lang="en-US" b="1" dirty="0"/>
              <a:t>&gt;</a:t>
            </a:r>
          </a:p>
          <a:p>
            <a:pPr marL="0" indent="0">
              <a:buNone/>
            </a:pPr>
            <a:r>
              <a:rPr lang="en-US" b="1" dirty="0" smtClean="0"/>
              <a:t>&lt;</a:t>
            </a:r>
            <a:r>
              <a:rPr lang="en-US" b="1" dirty="0"/>
              <a:t>td&gt;01724351470&lt;/td&gt;</a:t>
            </a:r>
          </a:p>
          <a:p>
            <a:pPr marL="0" indent="0">
              <a:buNone/>
            </a:pPr>
            <a:r>
              <a:rPr lang="en-US" b="1" dirty="0" smtClean="0"/>
              <a:t>&lt;</a:t>
            </a:r>
            <a:r>
              <a:rPr lang="en-US" b="1" dirty="0"/>
              <a:t>td&gt;01918038095&lt;/td&gt;</a:t>
            </a:r>
          </a:p>
          <a:p>
            <a:pPr marL="0" indent="0">
              <a:buNone/>
            </a:pPr>
            <a:r>
              <a:rPr lang="en-US" b="1" dirty="0" smtClean="0"/>
              <a:t>&lt;/</a:t>
            </a:r>
            <a:r>
              <a:rPr lang="en-US" b="1" dirty="0" err="1"/>
              <a:t>tr</a:t>
            </a:r>
            <a:r>
              <a:rPr lang="en-US" b="1" dirty="0"/>
              <a:t>&gt;</a:t>
            </a:r>
          </a:p>
          <a:p>
            <a:pPr marL="0" indent="0">
              <a:buNone/>
            </a:pPr>
            <a:r>
              <a:rPr lang="en-US" b="1" dirty="0" smtClean="0"/>
              <a:t>&lt;</a:t>
            </a:r>
            <a:r>
              <a:rPr lang="en-US" b="1" dirty="0" err="1"/>
              <a:t>tr</a:t>
            </a:r>
            <a:r>
              <a:rPr lang="en-US" b="1" dirty="0"/>
              <a:t>&gt; </a:t>
            </a:r>
          </a:p>
          <a:p>
            <a:pPr marL="0" indent="0">
              <a:buNone/>
            </a:pPr>
            <a:r>
              <a:rPr lang="en-US" b="1" dirty="0" smtClean="0"/>
              <a:t>&lt;</a:t>
            </a:r>
            <a:r>
              <a:rPr lang="en-US" b="1" dirty="0"/>
              <a:t>td&gt;mizanjust@gmail.com&lt;/td&gt;</a:t>
            </a:r>
          </a:p>
          <a:p>
            <a:pPr marL="0" indent="0">
              <a:buNone/>
            </a:pPr>
            <a:r>
              <a:rPr lang="en-US" b="1" dirty="0" smtClean="0"/>
              <a:t>&lt;</a:t>
            </a:r>
            <a:r>
              <a:rPr lang="en-US" b="1" dirty="0"/>
              <a:t>td&gt;amir@gmail.com&lt;/td&gt;</a:t>
            </a:r>
          </a:p>
          <a:p>
            <a:pPr marL="0" indent="0">
              <a:buNone/>
            </a:pPr>
            <a:r>
              <a:rPr lang="en-US" b="1" dirty="0" smtClean="0"/>
              <a:t>&lt;/</a:t>
            </a:r>
            <a:r>
              <a:rPr lang="en-US" b="1" dirty="0" err="1"/>
              <a:t>tr</a:t>
            </a:r>
            <a:r>
              <a:rPr lang="en-US" b="1" dirty="0"/>
              <a:t>&gt;</a:t>
            </a:r>
          </a:p>
          <a:p>
            <a:pPr marL="0" indent="0">
              <a:buNone/>
            </a:pPr>
            <a:r>
              <a:rPr lang="en-US" b="1" dirty="0" smtClean="0"/>
              <a:t>&lt;/</a:t>
            </a:r>
            <a:r>
              <a:rPr lang="en-US" b="1" dirty="0"/>
              <a:t>table&gt;</a:t>
            </a:r>
          </a:p>
          <a:p>
            <a:pPr marL="0" indent="0">
              <a:buNone/>
            </a:pPr>
            <a:r>
              <a:rPr lang="en-US" b="1" dirty="0" smtClean="0"/>
              <a:t>&lt;/</a:t>
            </a:r>
            <a:r>
              <a:rPr lang="en-US" b="1" dirty="0"/>
              <a:t>body&gt; </a:t>
            </a:r>
          </a:p>
          <a:p>
            <a:pPr marL="0" indent="0">
              <a:buNone/>
            </a:pPr>
            <a:r>
              <a:rPr lang="en-US" b="1" dirty="0"/>
              <a:t>&lt;/html&gt;</a:t>
            </a:r>
          </a:p>
        </p:txBody>
      </p:sp>
    </p:spTree>
    <p:extLst>
      <p:ext uri="{BB962C8B-B14F-4D97-AF65-F5344CB8AC3E}">
        <p14:creationId xmlns:p14="http://schemas.microsoft.com/office/powerpoint/2010/main" val="2712779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blipFill>
            <a:blip r:embed="rId2"/>
            <a:tile tx="0" ty="0" sx="100000" sy="100000" flip="none" algn="tl"/>
          </a:blipFill>
        </p:spPr>
        <p:txBody>
          <a:bodyPr/>
          <a:lstStyle/>
          <a:p>
            <a:r>
              <a:rPr lang="en-US" b="1" dirty="0" smtClean="0">
                <a:latin typeface="NikoshBAN" panose="02000000000000000000" pitchFamily="2" charset="0"/>
                <a:cs typeface="NikoshBAN" panose="02000000000000000000" pitchFamily="2" charset="0"/>
              </a:rPr>
              <a:t>       HTML TABLE</a:t>
            </a:r>
            <a:endParaRPr lang="en-US" b="1"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3"/>
          <a:stretch>
            <a:fillRect/>
          </a:stretch>
        </p:blipFill>
        <p:spPr>
          <a:xfrm>
            <a:off x="656822" y="2253804"/>
            <a:ext cx="10431887" cy="4134118"/>
          </a:xfrm>
          <a:prstGeom prst="rect">
            <a:avLst/>
          </a:prstGeom>
        </p:spPr>
      </p:pic>
    </p:spTree>
    <p:extLst>
      <p:ext uri="{BB962C8B-B14F-4D97-AF65-F5344CB8AC3E}">
        <p14:creationId xmlns:p14="http://schemas.microsoft.com/office/powerpoint/2010/main" val="128222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a:blipFill>
            <a:blip r:embed="rId2"/>
            <a:tile tx="0" ty="0" sx="100000" sy="100000" flip="none" algn="tl"/>
          </a:blipFill>
        </p:spPr>
        <p:txBody>
          <a:bodyPr/>
          <a:lstStyle/>
          <a:p>
            <a:r>
              <a:rPr lang="en-US" dirty="0" smtClean="0"/>
              <a:t>     </a:t>
            </a:r>
            <a:r>
              <a:rPr lang="en-US" b="1" dirty="0" smtClean="0">
                <a:latin typeface="NikoshBAN" panose="02000000000000000000" pitchFamily="2" charset="0"/>
                <a:cs typeface="NikoshBAN" panose="02000000000000000000" pitchFamily="2" charset="0"/>
              </a:rPr>
              <a:t>HTML TABLE</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25624"/>
            <a:ext cx="11353800" cy="5032375"/>
          </a:xfrm>
        </p:spPr>
        <p:txBody>
          <a:bodyPr>
            <a:normAutofit/>
          </a:bodyPr>
          <a:lstStyle/>
          <a:p>
            <a:pPr marL="0" indent="0">
              <a:buNone/>
            </a:pPr>
            <a:r>
              <a:rPr lang="en-US" sz="3200" b="1" dirty="0"/>
              <a:t>&lt;html&gt;</a:t>
            </a:r>
          </a:p>
          <a:p>
            <a:pPr marL="0" indent="0">
              <a:buNone/>
            </a:pPr>
            <a:r>
              <a:rPr lang="en-US" sz="3200" b="1" dirty="0"/>
              <a:t>&lt;body&gt;</a:t>
            </a:r>
          </a:p>
          <a:p>
            <a:pPr marL="0" indent="0">
              <a:buNone/>
            </a:pPr>
            <a:r>
              <a:rPr lang="en-US" sz="3200" b="1" dirty="0"/>
              <a:t>&lt;table border="1"&gt;</a:t>
            </a:r>
          </a:p>
          <a:p>
            <a:pPr marL="0" indent="0">
              <a:buNone/>
            </a:pPr>
            <a:r>
              <a:rPr lang="en-US" sz="3200" b="1" dirty="0" smtClean="0"/>
              <a:t>&lt;</a:t>
            </a:r>
            <a:r>
              <a:rPr lang="en-US" sz="3200" b="1" dirty="0" err="1"/>
              <a:t>tr</a:t>
            </a:r>
            <a:r>
              <a:rPr lang="en-US" sz="3200" b="1" dirty="0"/>
              <a:t>&gt;</a:t>
            </a:r>
          </a:p>
          <a:p>
            <a:pPr marL="0" indent="0">
              <a:buNone/>
            </a:pPr>
            <a:r>
              <a:rPr lang="en-US" sz="3200" b="1" dirty="0" smtClean="0"/>
              <a:t>&lt;</a:t>
            </a:r>
            <a:r>
              <a:rPr lang="en-US" sz="3200" b="1" dirty="0" err="1"/>
              <a:t>th</a:t>
            </a:r>
            <a:r>
              <a:rPr lang="en-US" sz="3200" b="1" dirty="0"/>
              <a:t>&gt;Student Name&lt;/</a:t>
            </a:r>
            <a:r>
              <a:rPr lang="en-US" sz="3200" b="1" dirty="0" err="1"/>
              <a:t>th</a:t>
            </a:r>
            <a:r>
              <a:rPr lang="en-US" sz="3200" b="1" dirty="0" smtClean="0"/>
              <a:t>&gt;</a:t>
            </a:r>
          </a:p>
          <a:p>
            <a:pPr marL="0" indent="0">
              <a:buNone/>
            </a:pPr>
            <a:r>
              <a:rPr lang="en-US" sz="3200" b="1" dirty="0" smtClean="0"/>
              <a:t> </a:t>
            </a:r>
            <a:r>
              <a:rPr lang="en-US" sz="3200" b="1" dirty="0"/>
              <a:t>&lt;</a:t>
            </a:r>
            <a:r>
              <a:rPr lang="en-US" sz="3200" b="1" dirty="0" err="1"/>
              <a:t>th</a:t>
            </a:r>
            <a:r>
              <a:rPr lang="en-US" sz="3200" b="1" dirty="0"/>
              <a:t> </a:t>
            </a:r>
            <a:r>
              <a:rPr lang="en-US" sz="3200" b="1" dirty="0" err="1"/>
              <a:t>colspan</a:t>
            </a:r>
            <a:r>
              <a:rPr lang="en-US" sz="3200" b="1" dirty="0"/>
              <a:t>="3"&gt;Compulsory&lt;/</a:t>
            </a:r>
            <a:r>
              <a:rPr lang="en-US" sz="3200" b="1" dirty="0" err="1"/>
              <a:t>th</a:t>
            </a:r>
            <a:r>
              <a:rPr lang="en-US" sz="3200" b="1" dirty="0"/>
              <a:t>&gt;</a:t>
            </a:r>
          </a:p>
          <a:p>
            <a:pPr marL="0" indent="0">
              <a:buNone/>
            </a:pPr>
            <a:r>
              <a:rPr lang="en-US" sz="3200" b="1" dirty="0" smtClean="0"/>
              <a:t>&lt;</a:t>
            </a:r>
            <a:r>
              <a:rPr lang="en-US" sz="3200" b="1" dirty="0" err="1"/>
              <a:t>th</a:t>
            </a:r>
            <a:r>
              <a:rPr lang="en-US" sz="3200" b="1" dirty="0"/>
              <a:t>&gt;Optional&lt;/</a:t>
            </a:r>
            <a:r>
              <a:rPr lang="en-US" sz="3200" b="1" dirty="0" err="1"/>
              <a:t>th</a:t>
            </a:r>
            <a:r>
              <a:rPr lang="en-US" sz="3200" b="1" dirty="0"/>
              <a:t>&gt;</a:t>
            </a:r>
          </a:p>
          <a:p>
            <a:pPr marL="0" indent="0">
              <a:buNone/>
            </a:pPr>
            <a:r>
              <a:rPr lang="en-US" sz="3200" b="1" dirty="0"/>
              <a:t>  &lt;/</a:t>
            </a:r>
            <a:r>
              <a:rPr lang="en-US" sz="3200" b="1" dirty="0" err="1"/>
              <a:t>tr</a:t>
            </a:r>
            <a:r>
              <a:rPr lang="en-US" sz="3200" b="1" dirty="0"/>
              <a:t>&gt;</a:t>
            </a:r>
          </a:p>
        </p:txBody>
      </p:sp>
    </p:spTree>
    <p:extLst>
      <p:ext uri="{BB962C8B-B14F-4D97-AF65-F5344CB8AC3E}">
        <p14:creationId xmlns:p14="http://schemas.microsoft.com/office/powerpoint/2010/main" val="3094376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a:blipFill>
            <a:blip r:embed="rId2"/>
            <a:tile tx="0" ty="0" sx="100000" sy="100000" flip="none" algn="tl"/>
          </a:blipFill>
        </p:spPr>
        <p:txBody>
          <a:bodyPr/>
          <a:lstStyle/>
          <a:p>
            <a:r>
              <a:rPr lang="en-US" dirty="0" smtClean="0"/>
              <a:t>       </a:t>
            </a:r>
            <a:r>
              <a:rPr lang="en-US" b="1" dirty="0" smtClean="0">
                <a:latin typeface="NikoshBAN" panose="02000000000000000000" pitchFamily="2" charset="0"/>
                <a:cs typeface="NikoshBAN" panose="02000000000000000000" pitchFamily="2" charset="0"/>
              </a:rPr>
              <a:t>HTML TABLE</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25624"/>
            <a:ext cx="11353800" cy="5032375"/>
          </a:xfrm>
          <a:blipFill>
            <a:blip r:embed="rId3"/>
            <a:tile tx="0" ty="0" sx="100000" sy="100000" flip="none" algn="tl"/>
          </a:blipFill>
        </p:spPr>
        <p:txBody>
          <a:bodyPr>
            <a:normAutofit/>
          </a:bodyPr>
          <a:lstStyle/>
          <a:p>
            <a:pPr marL="0" indent="0">
              <a:buNone/>
            </a:pPr>
            <a:r>
              <a:rPr lang="en-US" sz="3200" b="1" dirty="0" smtClean="0"/>
              <a:t>  &lt;</a:t>
            </a:r>
            <a:r>
              <a:rPr lang="en-US" sz="3200" b="1" dirty="0" err="1"/>
              <a:t>tr</a:t>
            </a:r>
            <a:r>
              <a:rPr lang="en-US" sz="3200" b="1" dirty="0" smtClean="0"/>
              <a:t>&gt;</a:t>
            </a:r>
          </a:p>
          <a:p>
            <a:pPr marL="0" indent="0">
              <a:buNone/>
            </a:pPr>
            <a:r>
              <a:rPr lang="en-US" sz="3200" b="1" dirty="0" smtClean="0"/>
              <a:t>    </a:t>
            </a:r>
            <a:r>
              <a:rPr lang="en-US" sz="3200" b="1" dirty="0"/>
              <a:t>&lt;td </a:t>
            </a:r>
            <a:r>
              <a:rPr lang="en-US" sz="3200" b="1" dirty="0" err="1"/>
              <a:t>rowspan</a:t>
            </a:r>
            <a:r>
              <a:rPr lang="en-US" sz="3200" b="1" dirty="0"/>
              <a:t>="3"&gt;Harry Porter&lt;/td&gt;</a:t>
            </a:r>
          </a:p>
          <a:p>
            <a:pPr marL="0" indent="0">
              <a:buNone/>
            </a:pPr>
            <a:r>
              <a:rPr lang="en-US" sz="3200" b="1" dirty="0"/>
              <a:t>    &lt;td </a:t>
            </a:r>
            <a:r>
              <a:rPr lang="en-US" sz="3200" b="1" dirty="0" err="1"/>
              <a:t>rowspan</a:t>
            </a:r>
            <a:r>
              <a:rPr lang="en-US" sz="3200" b="1" dirty="0"/>
              <a:t>="3"&gt;Bangla&lt;/td&gt;</a:t>
            </a:r>
          </a:p>
          <a:p>
            <a:pPr marL="0" indent="0">
              <a:buNone/>
            </a:pPr>
            <a:r>
              <a:rPr lang="en-US" sz="3200" b="1" dirty="0"/>
              <a:t>    &lt;td </a:t>
            </a:r>
            <a:r>
              <a:rPr lang="en-US" sz="3200" b="1" dirty="0" err="1"/>
              <a:t>rowspan</a:t>
            </a:r>
            <a:r>
              <a:rPr lang="en-US" sz="3200" b="1" dirty="0"/>
              <a:t>="3"&gt;English&lt;/td&gt;</a:t>
            </a:r>
          </a:p>
          <a:p>
            <a:pPr marL="0" indent="0">
              <a:buNone/>
            </a:pPr>
            <a:r>
              <a:rPr lang="en-US" sz="3200" b="1" dirty="0"/>
              <a:t>    &lt;td </a:t>
            </a:r>
            <a:r>
              <a:rPr lang="en-US" sz="3200" b="1" dirty="0" err="1"/>
              <a:t>rowspan</a:t>
            </a:r>
            <a:r>
              <a:rPr lang="en-US" sz="3200" b="1" dirty="0"/>
              <a:t>="3"&gt;ICT&lt;/td&gt;</a:t>
            </a:r>
          </a:p>
          <a:p>
            <a:pPr marL="0" indent="0">
              <a:buNone/>
            </a:pPr>
            <a:r>
              <a:rPr lang="en-US" sz="3200" b="1" dirty="0"/>
              <a:t>    &lt;td&gt;Physics&lt;/td&gt;    </a:t>
            </a:r>
          </a:p>
          <a:p>
            <a:pPr marL="0" indent="0">
              <a:buNone/>
            </a:pPr>
            <a:r>
              <a:rPr lang="en-US" sz="3200" b="1" dirty="0"/>
              <a:t> </a:t>
            </a:r>
            <a:r>
              <a:rPr lang="en-US" sz="3200" b="1" dirty="0" smtClean="0"/>
              <a:t> </a:t>
            </a:r>
            <a:r>
              <a:rPr lang="en-US" sz="3200" b="1" dirty="0"/>
              <a:t>&lt;/</a:t>
            </a:r>
            <a:r>
              <a:rPr lang="en-US" sz="3200" b="1" dirty="0" err="1"/>
              <a:t>tr</a:t>
            </a:r>
            <a:r>
              <a:rPr lang="en-US" sz="3200" b="1" dirty="0"/>
              <a:t>&gt;</a:t>
            </a:r>
          </a:p>
        </p:txBody>
      </p:sp>
    </p:spTree>
    <p:extLst>
      <p:ext uri="{BB962C8B-B14F-4D97-AF65-F5344CB8AC3E}">
        <p14:creationId xmlns:p14="http://schemas.microsoft.com/office/powerpoint/2010/main" val="3568065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b="1" dirty="0">
                <a:latin typeface="NikoshBAN" panose="02000000000000000000" pitchFamily="2" charset="0"/>
                <a:cs typeface="NikoshBAN" panose="02000000000000000000" pitchFamily="2" charset="0"/>
              </a:rPr>
              <a:t> HTML TABLE</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25624"/>
            <a:ext cx="11353800" cy="5322151"/>
          </a:xfrm>
          <a:blipFill>
            <a:blip r:embed="rId3"/>
            <a:tile tx="0" ty="0" sx="100000" sy="100000" flip="none" algn="tl"/>
          </a:blipFill>
        </p:spPr>
        <p:txBody>
          <a:bodyPr>
            <a:noAutofit/>
          </a:bodyPr>
          <a:lstStyle/>
          <a:p>
            <a:pPr marL="0" indent="0">
              <a:buNone/>
            </a:pPr>
            <a:r>
              <a:rPr lang="en-US" sz="3200" b="1" dirty="0" smtClean="0">
                <a:latin typeface="NikoshBAN" panose="02000000000000000000" pitchFamily="2" charset="0"/>
                <a:cs typeface="NikoshBAN" panose="02000000000000000000" pitchFamily="2" charset="0"/>
              </a:rPr>
              <a:t> &lt;</a:t>
            </a:r>
            <a:r>
              <a:rPr lang="en-US" sz="3200" b="1" dirty="0" err="1">
                <a:latin typeface="NikoshBAN" panose="02000000000000000000" pitchFamily="2" charset="0"/>
                <a:cs typeface="NikoshBAN" panose="02000000000000000000" pitchFamily="2" charset="0"/>
              </a:rPr>
              <a:t>tr</a:t>
            </a:r>
            <a:r>
              <a:rPr lang="en-US" sz="3200" b="1" dirty="0">
                <a:latin typeface="NikoshBAN" panose="02000000000000000000" pitchFamily="2" charset="0"/>
                <a:cs typeface="NikoshBAN" panose="02000000000000000000" pitchFamily="2" charset="0"/>
              </a:rPr>
              <a:t>&gt;</a:t>
            </a:r>
          </a:p>
          <a:p>
            <a:pPr marL="0" indent="0">
              <a:buNone/>
            </a:pPr>
            <a:r>
              <a:rPr lang="en-US" sz="3200" b="1" dirty="0">
                <a:latin typeface="NikoshBAN" panose="02000000000000000000" pitchFamily="2" charset="0"/>
                <a:cs typeface="NikoshBAN" panose="02000000000000000000" pitchFamily="2" charset="0"/>
              </a:rPr>
              <a:t>    &lt;td&gt;Math&lt;/td&gt;</a:t>
            </a:r>
          </a:p>
          <a:p>
            <a:pPr marL="0" indent="0">
              <a:buNone/>
            </a:pPr>
            <a:r>
              <a:rPr lang="en-US" sz="3200" b="1" dirty="0">
                <a:latin typeface="NikoshBAN" panose="02000000000000000000" pitchFamily="2" charset="0"/>
                <a:cs typeface="NikoshBAN" panose="02000000000000000000" pitchFamily="2" charset="0"/>
              </a:rPr>
              <a:t>  &lt;/</a:t>
            </a:r>
            <a:r>
              <a:rPr lang="en-US" sz="3200" b="1" dirty="0" err="1">
                <a:latin typeface="NikoshBAN" panose="02000000000000000000" pitchFamily="2" charset="0"/>
                <a:cs typeface="NikoshBAN" panose="02000000000000000000" pitchFamily="2" charset="0"/>
              </a:rPr>
              <a:t>tr</a:t>
            </a:r>
            <a:r>
              <a:rPr lang="en-US" sz="3200" b="1" dirty="0">
                <a:latin typeface="NikoshBAN" panose="02000000000000000000" pitchFamily="2" charset="0"/>
                <a:cs typeface="NikoshBAN" panose="02000000000000000000" pitchFamily="2" charset="0"/>
              </a:rPr>
              <a:t>&gt;</a:t>
            </a:r>
          </a:p>
          <a:p>
            <a:pPr marL="0" indent="0">
              <a:buNone/>
            </a:pPr>
            <a:r>
              <a:rPr lang="en-US" sz="3200" b="1" dirty="0">
                <a:latin typeface="NikoshBAN" panose="02000000000000000000" pitchFamily="2" charset="0"/>
                <a:cs typeface="NikoshBAN" panose="02000000000000000000" pitchFamily="2" charset="0"/>
              </a:rPr>
              <a:t>  &lt;</a:t>
            </a:r>
            <a:r>
              <a:rPr lang="en-US" sz="3200" b="1" dirty="0" err="1">
                <a:latin typeface="NikoshBAN" panose="02000000000000000000" pitchFamily="2" charset="0"/>
                <a:cs typeface="NikoshBAN" panose="02000000000000000000" pitchFamily="2" charset="0"/>
              </a:rPr>
              <a:t>tr</a:t>
            </a:r>
            <a:r>
              <a:rPr lang="en-US" sz="3200" b="1" dirty="0">
                <a:latin typeface="NikoshBAN" panose="02000000000000000000" pitchFamily="2" charset="0"/>
                <a:cs typeface="NikoshBAN" panose="02000000000000000000" pitchFamily="2" charset="0"/>
              </a:rPr>
              <a:t>&gt;</a:t>
            </a:r>
          </a:p>
          <a:p>
            <a:pPr marL="0" indent="0">
              <a:buNone/>
            </a:pPr>
            <a:r>
              <a:rPr lang="en-US" sz="3200" b="1" dirty="0" smtClean="0">
                <a:latin typeface="NikoshBAN" panose="02000000000000000000" pitchFamily="2" charset="0"/>
                <a:cs typeface="NikoshBAN" panose="02000000000000000000" pitchFamily="2" charset="0"/>
              </a:rPr>
              <a:t>   </a:t>
            </a:r>
            <a:r>
              <a:rPr lang="en-US" sz="3200" b="1" dirty="0">
                <a:latin typeface="NikoshBAN" panose="02000000000000000000" pitchFamily="2" charset="0"/>
                <a:cs typeface="NikoshBAN" panose="02000000000000000000" pitchFamily="2" charset="0"/>
              </a:rPr>
              <a:t>&lt;td&gt;Biology&lt;/td&gt;</a:t>
            </a:r>
          </a:p>
          <a:p>
            <a:pPr marL="0" indent="0">
              <a:buNone/>
            </a:pPr>
            <a:r>
              <a:rPr lang="en-US" sz="3200" b="1" dirty="0">
                <a:latin typeface="NikoshBAN" panose="02000000000000000000" pitchFamily="2" charset="0"/>
                <a:cs typeface="NikoshBAN" panose="02000000000000000000" pitchFamily="2" charset="0"/>
              </a:rPr>
              <a:t>  &lt;/</a:t>
            </a:r>
            <a:r>
              <a:rPr lang="en-US" sz="3200" b="1" dirty="0" err="1">
                <a:latin typeface="NikoshBAN" panose="02000000000000000000" pitchFamily="2" charset="0"/>
                <a:cs typeface="NikoshBAN" panose="02000000000000000000" pitchFamily="2" charset="0"/>
              </a:rPr>
              <a:t>tr</a:t>
            </a:r>
            <a:r>
              <a:rPr lang="en-US" sz="3200" b="1" dirty="0">
                <a:latin typeface="NikoshBAN" panose="02000000000000000000" pitchFamily="2" charset="0"/>
                <a:cs typeface="NikoshBAN" panose="02000000000000000000" pitchFamily="2" charset="0"/>
              </a:rPr>
              <a:t>&gt;</a:t>
            </a:r>
          </a:p>
          <a:p>
            <a:pPr marL="0" indent="0">
              <a:buNone/>
            </a:pPr>
            <a:r>
              <a:rPr lang="en-US" sz="3200" b="1" dirty="0" smtClean="0">
                <a:latin typeface="NikoshBAN" panose="02000000000000000000" pitchFamily="2" charset="0"/>
                <a:cs typeface="NikoshBAN" panose="02000000000000000000" pitchFamily="2" charset="0"/>
              </a:rPr>
              <a:t> &lt;/</a:t>
            </a:r>
            <a:r>
              <a:rPr lang="en-US" sz="3200" b="1" dirty="0">
                <a:latin typeface="NikoshBAN" panose="02000000000000000000" pitchFamily="2" charset="0"/>
                <a:cs typeface="NikoshBAN" panose="02000000000000000000" pitchFamily="2" charset="0"/>
              </a:rPr>
              <a:t>table&gt;</a:t>
            </a:r>
          </a:p>
          <a:p>
            <a:pPr marL="0" indent="0">
              <a:buNone/>
            </a:pPr>
            <a:r>
              <a:rPr lang="en-US" sz="3200" b="1" dirty="0" smtClean="0">
                <a:latin typeface="NikoshBAN" panose="02000000000000000000" pitchFamily="2" charset="0"/>
                <a:cs typeface="NikoshBAN" panose="02000000000000000000" pitchFamily="2" charset="0"/>
              </a:rPr>
              <a:t> &lt;/</a:t>
            </a:r>
            <a:r>
              <a:rPr lang="en-US" sz="3200" b="1" dirty="0">
                <a:latin typeface="NikoshBAN" panose="02000000000000000000" pitchFamily="2" charset="0"/>
                <a:cs typeface="NikoshBAN" panose="02000000000000000000" pitchFamily="2" charset="0"/>
              </a:rPr>
              <a:t>body&gt;</a:t>
            </a:r>
          </a:p>
          <a:p>
            <a:pPr marL="0" indent="0">
              <a:buNone/>
            </a:pPr>
            <a:r>
              <a:rPr lang="en-US" sz="3200" b="1" dirty="0" smtClean="0">
                <a:latin typeface="NikoshBAN" panose="02000000000000000000" pitchFamily="2" charset="0"/>
                <a:cs typeface="NikoshBAN" panose="02000000000000000000" pitchFamily="2" charset="0"/>
              </a:rPr>
              <a:t> &lt;/</a:t>
            </a:r>
            <a:r>
              <a:rPr lang="en-US" sz="3200" b="1" dirty="0">
                <a:latin typeface="NikoshBAN" panose="02000000000000000000" pitchFamily="2" charset="0"/>
                <a:cs typeface="NikoshBAN" panose="02000000000000000000" pitchFamily="2" charset="0"/>
              </a:rPr>
              <a:t>html&gt;</a:t>
            </a:r>
          </a:p>
        </p:txBody>
      </p:sp>
    </p:spTree>
    <p:extLst>
      <p:ext uri="{BB962C8B-B14F-4D97-AF65-F5344CB8AC3E}">
        <p14:creationId xmlns:p14="http://schemas.microsoft.com/office/powerpoint/2010/main" val="1016443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blipFill>
            <a:blip r:embed="rId2"/>
            <a:tile tx="0" ty="0" sx="100000" sy="100000" flip="none" algn="tl"/>
          </a:blipFill>
        </p:spPr>
        <p:txBody>
          <a:bodyPr/>
          <a:lstStyle/>
          <a:p>
            <a:r>
              <a:rPr lang="en-US" dirty="0" smtClean="0"/>
              <a:t>           </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দলীয়</a:t>
            </a:r>
            <a:r>
              <a:rPr lang="en-US" b="1" dirty="0" smtClean="0">
                <a:latin typeface="NikoshBAN" panose="02000000000000000000" pitchFamily="2" charset="0"/>
                <a:cs typeface="NikoshBAN" panose="02000000000000000000" pitchFamily="2" charset="0"/>
              </a:rPr>
              <a:t> কাজ </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64261"/>
            <a:ext cx="10515600" cy="4351338"/>
          </a:xfrm>
        </p:spPr>
        <p:txBody>
          <a:bodyPr>
            <a:normAutofit/>
          </a:bodyPr>
          <a:lstStyle/>
          <a:p>
            <a:pPr marL="514350" indent="-514350">
              <a:buAutoNum type="arabicParenR"/>
            </a:pPr>
            <a:r>
              <a:rPr lang="en-US" sz="3600" b="1" dirty="0" smtClean="0">
                <a:latin typeface="NikoshBAN" panose="02000000000000000000" pitchFamily="2" charset="0"/>
                <a:cs typeface="NikoshBAN" panose="02000000000000000000" pitchFamily="2" charset="0"/>
              </a:rPr>
              <a:t>TABLE </a:t>
            </a:r>
            <a:r>
              <a:rPr lang="en-US" sz="3600" b="1" dirty="0" err="1" smtClean="0">
                <a:latin typeface="NikoshBAN" panose="02000000000000000000" pitchFamily="2" charset="0"/>
                <a:cs typeface="NikoshBAN" panose="02000000000000000000" pitchFamily="2" charset="0"/>
              </a:rPr>
              <a:t>তৈরি</a:t>
            </a:r>
            <a:r>
              <a:rPr lang="en-US" sz="3600" b="1" dirty="0" smtClean="0">
                <a:latin typeface="NikoshBAN" panose="02000000000000000000" pitchFamily="2" charset="0"/>
                <a:cs typeface="NikoshBAN" panose="02000000000000000000" pitchFamily="2" charset="0"/>
              </a:rPr>
              <a:t> করতে </a:t>
            </a:r>
            <a:r>
              <a:rPr lang="en-US" sz="3600" b="1" dirty="0" err="1" smtClean="0">
                <a:latin typeface="NikoshBAN" panose="02000000000000000000" pitchFamily="2" charset="0"/>
                <a:cs typeface="NikoshBAN" panose="02000000000000000000" pitchFamily="2" charset="0"/>
              </a:rPr>
              <a:t>প্রয়োজনীয়</a:t>
            </a:r>
            <a:r>
              <a:rPr lang="en-US" sz="3600" b="1" dirty="0" smtClean="0">
                <a:latin typeface="NikoshBAN" panose="02000000000000000000" pitchFamily="2" charset="0"/>
                <a:cs typeface="NikoshBAN" panose="02000000000000000000" pitchFamily="2" charset="0"/>
              </a:rPr>
              <a:t> TAG </a:t>
            </a:r>
            <a:r>
              <a:rPr lang="en-US" sz="3600" b="1" dirty="0" err="1" smtClean="0">
                <a:latin typeface="NikoshBAN" panose="02000000000000000000" pitchFamily="2" charset="0"/>
                <a:cs typeface="NikoshBAN" panose="02000000000000000000" pitchFamily="2" charset="0"/>
              </a:rPr>
              <a:t>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a:t>
            </a:r>
            <a:r>
              <a:rPr lang="en-US" sz="3600" b="1" dirty="0" smtClean="0">
                <a:latin typeface="NikoshBAN" panose="02000000000000000000" pitchFamily="2" charset="0"/>
                <a:cs typeface="NikoshBAN" panose="02000000000000000000" pitchFamily="2" charset="0"/>
              </a:rPr>
              <a:t>? </a:t>
            </a:r>
          </a:p>
          <a:p>
            <a:pPr marL="514350" indent="-514350">
              <a:buAutoNum type="arabicParenR"/>
            </a:pPr>
            <a:r>
              <a:rPr lang="en-US" sz="3600" b="1" dirty="0" err="1" smtClean="0">
                <a:latin typeface="NikoshBAN" panose="02000000000000000000" pitchFamily="2" charset="0"/>
                <a:cs typeface="NikoshBAN" panose="02000000000000000000" pitchFamily="2" charset="0"/>
              </a:rPr>
              <a:t>নিম্নোক্ত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টেবিল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তৈরির</a:t>
            </a:r>
            <a:r>
              <a:rPr lang="en-US" sz="3600" b="1" dirty="0" smtClean="0">
                <a:latin typeface="NikoshBAN" panose="02000000000000000000" pitchFamily="2" charset="0"/>
                <a:cs typeface="NikoshBAN" panose="02000000000000000000" pitchFamily="2" charset="0"/>
              </a:rPr>
              <a:t> HTML TAG </a:t>
            </a:r>
            <a:r>
              <a:rPr lang="en-US" sz="3600" b="1" dirty="0" err="1" smtClean="0">
                <a:latin typeface="NikoshBAN" panose="02000000000000000000" pitchFamily="2" charset="0"/>
                <a:cs typeface="NikoshBAN" panose="02000000000000000000" pitchFamily="2" charset="0"/>
              </a:rPr>
              <a:t>লিখ</a:t>
            </a:r>
            <a:r>
              <a:rPr lang="en-US" sz="3600" b="1" dirty="0" smtClean="0">
                <a:latin typeface="NikoshBAN" panose="02000000000000000000" pitchFamily="2" charset="0"/>
                <a:cs typeface="NikoshBAN" panose="02000000000000000000" pitchFamily="2" charset="0"/>
              </a:rPr>
              <a:t>?  </a:t>
            </a:r>
          </a:p>
          <a:p>
            <a:pPr marL="514350" indent="-514350">
              <a:buAutoNum type="arabicParenR"/>
            </a:pPr>
            <a:endParaRPr lang="en-US" sz="3600" b="1" dirty="0">
              <a:latin typeface="NikoshBAN" panose="02000000000000000000" pitchFamily="2" charset="0"/>
              <a:cs typeface="NikoshBAN"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59983588"/>
              </p:ext>
            </p:extLst>
          </p:nvPr>
        </p:nvGraphicFramePr>
        <p:xfrm>
          <a:off x="1465329" y="3850783"/>
          <a:ext cx="7910492" cy="1402080"/>
        </p:xfrm>
        <a:graphic>
          <a:graphicData uri="http://schemas.openxmlformats.org/drawingml/2006/table">
            <a:tbl>
              <a:tblPr firstRow="1" bandRow="1">
                <a:tableStyleId>{5C22544A-7EE6-4342-B048-85BDC9FD1C3A}</a:tableStyleId>
              </a:tblPr>
              <a:tblGrid>
                <a:gridCol w="3955246"/>
                <a:gridCol w="3955246"/>
              </a:tblGrid>
              <a:tr h="656823">
                <a:tc>
                  <a:txBody>
                    <a:bodyPr/>
                    <a:lstStyle/>
                    <a:p>
                      <a:r>
                        <a:rPr lang="en-US" sz="2800" b="1" dirty="0" smtClean="0">
                          <a:solidFill>
                            <a:srgbClr val="FF0000"/>
                          </a:solidFill>
                        </a:rPr>
                        <a:t>A</a:t>
                      </a:r>
                      <a:endParaRPr lang="en-US" sz="2800" b="1" dirty="0">
                        <a:solidFill>
                          <a:srgbClr val="FF0000"/>
                        </a:solidFill>
                      </a:endParaRPr>
                    </a:p>
                  </a:txBody>
                  <a:tcPr/>
                </a:tc>
                <a:tc>
                  <a:txBody>
                    <a:bodyPr/>
                    <a:lstStyle/>
                    <a:p>
                      <a:r>
                        <a:rPr lang="en-US" sz="4000" dirty="0" smtClean="0">
                          <a:solidFill>
                            <a:srgbClr val="FF0000"/>
                          </a:solidFill>
                        </a:rPr>
                        <a:t>B</a:t>
                      </a:r>
                      <a:endParaRPr lang="en-US" sz="4000" dirty="0">
                        <a:solidFill>
                          <a:srgbClr val="FF0000"/>
                        </a:solidFill>
                      </a:endParaRPr>
                    </a:p>
                  </a:txBody>
                  <a:tcPr/>
                </a:tc>
              </a:tr>
              <a:tr h="656823">
                <a:tc>
                  <a:txBody>
                    <a:bodyPr/>
                    <a:lstStyle/>
                    <a:p>
                      <a:r>
                        <a:rPr lang="en-US" sz="4000" b="1" dirty="0" smtClean="0">
                          <a:solidFill>
                            <a:srgbClr val="FF0000"/>
                          </a:solidFill>
                        </a:rPr>
                        <a:t>C</a:t>
                      </a:r>
                      <a:endParaRPr lang="en-US" sz="4000" b="1" dirty="0">
                        <a:solidFill>
                          <a:srgbClr val="FF0000"/>
                        </a:solidFill>
                      </a:endParaRPr>
                    </a:p>
                  </a:txBody>
                  <a:tcPr/>
                </a:tc>
                <a:tc>
                  <a:txBody>
                    <a:bodyPr/>
                    <a:lstStyle/>
                    <a:p>
                      <a:r>
                        <a:rPr lang="en-US" sz="4000" b="1" dirty="0" smtClean="0">
                          <a:solidFill>
                            <a:srgbClr val="FF0000"/>
                          </a:solidFill>
                        </a:rPr>
                        <a:t>D</a:t>
                      </a:r>
                      <a:endParaRPr lang="en-US" sz="4000" b="1" dirty="0">
                        <a:solidFill>
                          <a:srgbClr val="FF0000"/>
                        </a:solidFill>
                      </a:endParaRPr>
                    </a:p>
                  </a:txBody>
                  <a:tcPr/>
                </a:tc>
              </a:tr>
            </a:tbl>
          </a:graphicData>
        </a:graphic>
      </p:graphicFrame>
    </p:spTree>
    <p:extLst>
      <p:ext uri="{BB962C8B-B14F-4D97-AF65-F5344CB8AC3E}">
        <p14:creationId xmlns:p14="http://schemas.microsoft.com/office/powerpoint/2010/main" val="4004015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blipFill>
            <a:blip r:embed="rId2"/>
            <a:tile tx="0" ty="0" sx="100000" sy="100000" flip="none" algn="tl"/>
          </a:blipFill>
        </p:spPr>
        <p:txBody>
          <a:bodyPr/>
          <a:lstStyle/>
          <a:p>
            <a:r>
              <a:rPr lang="en-US" b="1" dirty="0" smtClean="0">
                <a:latin typeface="NikoshBAN" panose="02000000000000000000" pitchFamily="2" charset="0"/>
                <a:cs typeface="NikoshBAN" panose="02000000000000000000" pitchFamily="2" charset="0"/>
              </a:rPr>
              <a:t>            পাঠ </a:t>
            </a:r>
            <a:r>
              <a:rPr lang="en-US" b="1" dirty="0" err="1" smtClean="0">
                <a:latin typeface="NikoshBAN" panose="02000000000000000000" pitchFamily="2" charset="0"/>
                <a:cs typeface="NikoshBAN" panose="02000000000000000000" pitchFamily="2" charset="0"/>
              </a:rPr>
              <a:t>মূল্যায়ন</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64394" y="1812746"/>
            <a:ext cx="12063211" cy="4351338"/>
          </a:xfrm>
          <a:blipFill>
            <a:blip r:embed="rId3"/>
            <a:tile tx="0" ty="0" sx="100000" sy="100000" flip="none" algn="tl"/>
          </a:blipFill>
        </p:spPr>
        <p:txBody>
          <a:bodyPr/>
          <a:lstStyle/>
          <a:p>
            <a:pPr marL="514350" indent="-514350">
              <a:buAutoNum type="arabicParenR"/>
            </a:pPr>
            <a:r>
              <a:rPr lang="en-US" b="1" dirty="0" err="1" smtClean="0">
                <a:latin typeface="NikoshBAN" panose="02000000000000000000" pitchFamily="2" charset="0"/>
                <a:cs typeface="NikoshBAN" panose="02000000000000000000" pitchFamily="2" charset="0"/>
              </a:rPr>
              <a:t>টেবিলের</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রো</a:t>
            </a:r>
            <a:r>
              <a:rPr lang="en-US" b="1" dirty="0" smtClean="0">
                <a:latin typeface="NikoshBAN" panose="02000000000000000000" pitchFamily="2" charset="0"/>
                <a:cs typeface="NikoshBAN" panose="02000000000000000000" pitchFamily="2" charset="0"/>
              </a:rPr>
              <a:t> এর </a:t>
            </a:r>
            <a:r>
              <a:rPr lang="en-US" b="1" dirty="0" err="1" smtClean="0">
                <a:latin typeface="NikoshBAN" panose="02000000000000000000" pitchFamily="2" charset="0"/>
                <a:cs typeface="NikoshBAN" panose="02000000000000000000" pitchFamily="2" charset="0"/>
              </a:rPr>
              <a:t>জন্য</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কোন</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ট্যাগটি</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ব্যাবহার</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হয়</a:t>
            </a:r>
            <a:r>
              <a:rPr lang="en-US" b="1" dirty="0" smtClean="0">
                <a:latin typeface="NikoshBAN" panose="02000000000000000000" pitchFamily="2" charset="0"/>
                <a:cs typeface="NikoshBAN" panose="02000000000000000000" pitchFamily="2" charset="0"/>
              </a:rPr>
              <a:t>?</a:t>
            </a:r>
          </a:p>
          <a:p>
            <a:pPr marL="0" indent="0">
              <a:buNone/>
            </a:pPr>
            <a:r>
              <a:rPr lang="en-US" b="1" dirty="0" smtClean="0">
                <a:latin typeface="NikoshBAN" panose="02000000000000000000" pitchFamily="2" charset="0"/>
                <a:cs typeface="NikoshBAN" panose="02000000000000000000" pitchFamily="2" charset="0"/>
              </a:rPr>
              <a:t>(ক)   &lt;TR&gt;                (খ) &lt;TD&gt;</a:t>
            </a:r>
          </a:p>
          <a:p>
            <a:pPr marL="0" indent="0">
              <a:buNone/>
            </a:pPr>
            <a:r>
              <a:rPr lang="en-US" b="1" dirty="0" smtClean="0">
                <a:latin typeface="NikoshBAN" panose="02000000000000000000" pitchFamily="2" charset="0"/>
                <a:cs typeface="NikoshBAN" panose="02000000000000000000" pitchFamily="2" charset="0"/>
              </a:rPr>
              <a:t>(গ)    &lt;TH&gt;                (ঘ) &lt;BR&gt;</a:t>
            </a:r>
          </a:p>
          <a:p>
            <a:pPr marL="0" indent="0">
              <a:buNone/>
            </a:pPr>
            <a:r>
              <a:rPr lang="en-US" b="1" dirty="0">
                <a:latin typeface="NikoshBAN" panose="02000000000000000000" pitchFamily="2" charset="0"/>
                <a:cs typeface="NikoshBAN" panose="02000000000000000000" pitchFamily="2" charset="0"/>
              </a:rPr>
              <a:t> </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উত্তর</a:t>
            </a:r>
            <a:r>
              <a:rPr lang="en-US" b="1" dirty="0" smtClean="0">
                <a:latin typeface="NikoshBAN" panose="02000000000000000000" pitchFamily="2" charset="0"/>
                <a:cs typeface="NikoshBAN" panose="02000000000000000000" pitchFamily="2" charset="0"/>
              </a:rPr>
              <a:t>= ক</a:t>
            </a:r>
          </a:p>
          <a:p>
            <a:pPr marL="0" indent="0">
              <a:buNone/>
            </a:pPr>
            <a:r>
              <a:rPr lang="en-US" b="1" dirty="0" smtClean="0">
                <a:latin typeface="NikoshBAN" panose="02000000000000000000" pitchFamily="2" charset="0"/>
                <a:cs typeface="NikoshBAN" panose="02000000000000000000" pitchFamily="2" charset="0"/>
              </a:rPr>
              <a:t>২) </a:t>
            </a:r>
            <a:r>
              <a:rPr lang="en-US" b="1" dirty="0" err="1" smtClean="0">
                <a:latin typeface="NikoshBAN" panose="02000000000000000000" pitchFamily="2" charset="0"/>
                <a:cs typeface="NikoshBAN" panose="02000000000000000000" pitchFamily="2" charset="0"/>
              </a:rPr>
              <a:t>টেবিলের</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প্রতিটি</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রো</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কোন</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ট্যাগ</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দ্বারা</a:t>
            </a:r>
            <a:r>
              <a:rPr lang="en-US" b="1" dirty="0" smtClean="0">
                <a:latin typeface="NikoshBAN" panose="02000000000000000000" pitchFamily="2" charset="0"/>
                <a:cs typeface="NikoshBAN" panose="02000000000000000000" pitchFamily="2" charset="0"/>
              </a:rPr>
              <a:t> ডেটা </a:t>
            </a:r>
            <a:r>
              <a:rPr lang="en-US" b="1" dirty="0" err="1" smtClean="0">
                <a:latin typeface="NikoshBAN" panose="02000000000000000000" pitchFamily="2" charset="0"/>
                <a:cs typeface="NikoshBAN" panose="02000000000000000000" pitchFamily="2" charset="0"/>
              </a:rPr>
              <a:t>সেল</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বিভক্ত</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থাকে</a:t>
            </a:r>
            <a:r>
              <a:rPr lang="en-US" b="1" dirty="0" smtClean="0">
                <a:latin typeface="NikoshBAN" panose="02000000000000000000" pitchFamily="2" charset="0"/>
                <a:cs typeface="NikoshBAN" panose="02000000000000000000" pitchFamily="2" charset="0"/>
              </a:rPr>
              <a:t>?</a:t>
            </a:r>
          </a:p>
          <a:p>
            <a:pPr marL="0" indent="0">
              <a:buNone/>
            </a:pPr>
            <a:r>
              <a:rPr lang="en-US" b="1" dirty="0" smtClean="0">
                <a:latin typeface="NikoshBAN" panose="02000000000000000000" pitchFamily="2" charset="0"/>
                <a:cs typeface="NikoshBAN" panose="02000000000000000000" pitchFamily="2" charset="0"/>
              </a:rPr>
              <a:t>(ক)   &lt;TR&gt;                    ( খ) &lt;TD&gt;</a:t>
            </a:r>
          </a:p>
          <a:p>
            <a:pPr marL="0" indent="0">
              <a:buNone/>
            </a:pPr>
            <a:r>
              <a:rPr lang="en-US" b="1" dirty="0" smtClean="0">
                <a:latin typeface="NikoshBAN" panose="02000000000000000000" pitchFamily="2" charset="0"/>
                <a:cs typeface="NikoshBAN" panose="02000000000000000000" pitchFamily="2" charset="0"/>
              </a:rPr>
              <a:t>(গ)    &lt;TH&gt;                    ( ঘ) &lt;BR&gt;</a:t>
            </a:r>
          </a:p>
          <a:p>
            <a:pPr marL="0" indent="0">
              <a:buNone/>
            </a:pPr>
            <a:r>
              <a:rPr lang="en-US" b="1" dirty="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উত্তর</a:t>
            </a:r>
            <a:r>
              <a:rPr lang="en-US" b="1" dirty="0" smtClean="0">
                <a:latin typeface="NikoshBAN" panose="02000000000000000000" pitchFamily="2" charset="0"/>
                <a:cs typeface="NikoshBAN" panose="02000000000000000000" pitchFamily="2" charset="0"/>
              </a:rPr>
              <a:t>- গ </a:t>
            </a:r>
          </a:p>
          <a:p>
            <a:pPr marL="0" indent="0">
              <a:buNone/>
            </a:pPr>
            <a:endParaRPr lang="en-US" dirty="0"/>
          </a:p>
        </p:txBody>
      </p:sp>
    </p:spTree>
    <p:extLst>
      <p:ext uri="{BB962C8B-B14F-4D97-AF65-F5344CB8AC3E}">
        <p14:creationId xmlns:p14="http://schemas.microsoft.com/office/powerpoint/2010/main" val="413059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a:solidFill>
            <a:schemeClr val="accent4">
              <a:lumMod val="20000"/>
              <a:lumOff val="80000"/>
            </a:schemeClr>
          </a:solidFill>
        </p:spPr>
        <p:txBody>
          <a:bodyPr/>
          <a:lstStyle/>
          <a:p>
            <a:r>
              <a:rPr lang="en-US" b="1" dirty="0">
                <a:latin typeface="NikoshBAN" panose="02000000000000000000" pitchFamily="2" charset="0"/>
                <a:cs typeface="NikoshBAN" panose="02000000000000000000" pitchFamily="2" charset="0"/>
              </a:rPr>
              <a:t> </a:t>
            </a:r>
            <a:r>
              <a:rPr lang="en-US" b="1" dirty="0" smtClean="0">
                <a:latin typeface="NikoshBAN" panose="02000000000000000000" pitchFamily="2" charset="0"/>
                <a:cs typeface="NikoshBAN" panose="02000000000000000000" pitchFamily="2" charset="0"/>
              </a:rPr>
              <a:t>   পাঠ </a:t>
            </a:r>
            <a:r>
              <a:rPr lang="en-US" b="1" dirty="0" err="1" smtClean="0">
                <a:latin typeface="NikoshBAN" panose="02000000000000000000" pitchFamily="2" charset="0"/>
                <a:cs typeface="NikoshBAN" panose="02000000000000000000" pitchFamily="2" charset="0"/>
              </a:rPr>
              <a:t>মূল্যায়ন</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25624"/>
            <a:ext cx="11353800" cy="5032375"/>
          </a:xfrm>
        </p:spPr>
        <p:txBody>
          <a:bodyPr>
            <a:normAutofit/>
          </a:bodyPr>
          <a:lstStyle/>
          <a:p>
            <a:pPr marL="0" indent="0">
              <a:buNone/>
            </a:pPr>
            <a:r>
              <a:rPr lang="en-US" b="1" dirty="0">
                <a:solidFill>
                  <a:srgbClr val="00B0F0"/>
                </a:solidFill>
                <a:latin typeface="NikoshBAN" panose="02000000000000000000" pitchFamily="2" charset="0"/>
                <a:cs typeface="NikoshBAN" panose="02000000000000000000" pitchFamily="2" charset="0"/>
              </a:rPr>
              <a:t>৩</a:t>
            </a:r>
            <a:r>
              <a:rPr lang="en-US" b="1" dirty="0" smtClean="0">
                <a:solidFill>
                  <a:srgbClr val="00B0F0"/>
                </a:solidFill>
                <a:latin typeface="NikoshBAN" panose="02000000000000000000" pitchFamily="2" charset="0"/>
                <a:cs typeface="NikoshBAN" panose="02000000000000000000" pitchFamily="2" charset="0"/>
              </a:rPr>
              <a:t>) HTTP </a:t>
            </a:r>
            <a:r>
              <a:rPr lang="as-IN" b="1" dirty="0">
                <a:solidFill>
                  <a:srgbClr val="00B0F0"/>
                </a:solidFill>
                <a:latin typeface="NikoshBAN" panose="02000000000000000000" pitchFamily="2" charset="0"/>
                <a:cs typeface="NikoshBAN" panose="02000000000000000000" pitchFamily="2" charset="0"/>
              </a:rPr>
              <a:t>এর পূর্ণ নাম কী?</a:t>
            </a:r>
          </a:p>
          <a:p>
            <a:pPr marL="0" indent="0">
              <a:buNone/>
            </a:pPr>
            <a:r>
              <a:rPr lang="en-US" b="1" dirty="0" smtClean="0">
                <a:latin typeface="NikoshBAN" panose="02000000000000000000" pitchFamily="2" charset="0"/>
                <a:cs typeface="NikoshBAN" panose="02000000000000000000" pitchFamily="2" charset="0"/>
              </a:rPr>
              <a:t>ক) Hyper </a:t>
            </a:r>
            <a:r>
              <a:rPr lang="en-US" b="1" dirty="0">
                <a:latin typeface="NikoshBAN" panose="02000000000000000000" pitchFamily="2" charset="0"/>
                <a:cs typeface="NikoshBAN" panose="02000000000000000000" pitchFamily="2" charset="0"/>
              </a:rPr>
              <a:t>Text Top </a:t>
            </a:r>
            <a:r>
              <a:rPr lang="en-US" b="1" dirty="0" smtClean="0">
                <a:latin typeface="NikoshBAN" panose="02000000000000000000" pitchFamily="2" charset="0"/>
                <a:cs typeface="NikoshBAN" panose="02000000000000000000" pitchFamily="2" charset="0"/>
              </a:rPr>
              <a:t>Protocol       খ)Hyper </a:t>
            </a:r>
            <a:r>
              <a:rPr lang="en-US" b="1" dirty="0">
                <a:latin typeface="NikoshBAN" panose="02000000000000000000" pitchFamily="2" charset="0"/>
                <a:cs typeface="NikoshBAN" panose="02000000000000000000" pitchFamily="2" charset="0"/>
              </a:rPr>
              <a:t>Technical Transfer Protocol</a:t>
            </a:r>
          </a:p>
          <a:p>
            <a:pPr marL="0" indent="0">
              <a:buNone/>
            </a:pPr>
            <a:r>
              <a:rPr lang="en-US" b="1" dirty="0" smtClean="0">
                <a:latin typeface="NikoshBAN" panose="02000000000000000000" pitchFamily="2" charset="0"/>
                <a:cs typeface="NikoshBAN" panose="02000000000000000000" pitchFamily="2" charset="0"/>
              </a:rPr>
              <a:t>গ) Hyper </a:t>
            </a:r>
            <a:r>
              <a:rPr lang="en-US" b="1" dirty="0">
                <a:latin typeface="NikoshBAN" panose="02000000000000000000" pitchFamily="2" charset="0"/>
                <a:cs typeface="NikoshBAN" panose="02000000000000000000" pitchFamily="2" charset="0"/>
              </a:rPr>
              <a:t>Text Top </a:t>
            </a:r>
            <a:r>
              <a:rPr lang="en-US" b="1" dirty="0" smtClean="0">
                <a:latin typeface="NikoshBAN" panose="02000000000000000000" pitchFamily="2" charset="0"/>
                <a:cs typeface="NikoshBAN" panose="02000000000000000000" pitchFamily="2" charset="0"/>
              </a:rPr>
              <a:t>Protocol     ঘ) Hyper </a:t>
            </a:r>
            <a:r>
              <a:rPr lang="en-US" b="1" dirty="0">
                <a:latin typeface="NikoshBAN" panose="02000000000000000000" pitchFamily="2" charset="0"/>
                <a:cs typeface="NikoshBAN" panose="02000000000000000000" pitchFamily="2" charset="0"/>
              </a:rPr>
              <a:t>Text Transfer Protocol</a:t>
            </a:r>
          </a:p>
          <a:p>
            <a:pPr marL="0" indent="0">
              <a:buNone/>
            </a:pP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সঠিক </a:t>
            </a:r>
            <a:r>
              <a:rPr lang="as-IN" b="1" dirty="0">
                <a:latin typeface="NikoshBAN" panose="02000000000000000000" pitchFamily="2" charset="0"/>
                <a:cs typeface="NikoshBAN" panose="02000000000000000000" pitchFamily="2" charset="0"/>
              </a:rPr>
              <a:t>উত্তর</a:t>
            </a:r>
            <a:r>
              <a:rPr lang="as-IN" b="1" dirty="0">
                <a:solidFill>
                  <a:srgbClr val="002060"/>
                </a:solidFill>
                <a:latin typeface="NikoshBAN" panose="02000000000000000000" pitchFamily="2" charset="0"/>
                <a:cs typeface="NikoshBAN" panose="02000000000000000000" pitchFamily="2" charset="0"/>
              </a:rPr>
              <a:t>: </a:t>
            </a:r>
            <a:r>
              <a:rPr lang="en-US" b="1" dirty="0">
                <a:solidFill>
                  <a:srgbClr val="002060"/>
                </a:solidFill>
                <a:latin typeface="NikoshBAN" panose="02000000000000000000" pitchFamily="2" charset="0"/>
                <a:cs typeface="NikoshBAN" panose="02000000000000000000" pitchFamily="2" charset="0"/>
              </a:rPr>
              <a:t>Hyper Text Transfer Protocol</a:t>
            </a:r>
          </a:p>
          <a:p>
            <a:pPr marL="0" indent="0">
              <a:buNone/>
            </a:pPr>
            <a:r>
              <a:rPr lang="en-US" b="1" dirty="0" smtClean="0">
                <a:solidFill>
                  <a:srgbClr val="7030A0"/>
                </a:solidFill>
                <a:latin typeface="NikoshBAN" panose="02000000000000000000" pitchFamily="2" charset="0"/>
                <a:cs typeface="NikoshBAN" panose="02000000000000000000" pitchFamily="2" charset="0"/>
              </a:rPr>
              <a:t>৪). </a:t>
            </a:r>
            <a:r>
              <a:rPr lang="as-IN" b="1" dirty="0">
                <a:solidFill>
                  <a:srgbClr val="7030A0"/>
                </a:solidFill>
                <a:latin typeface="NikoshBAN" panose="02000000000000000000" pitchFamily="2" charset="0"/>
                <a:cs typeface="NikoshBAN" panose="02000000000000000000" pitchFamily="2" charset="0"/>
              </a:rPr>
              <a:t>গ্লোবাল হাইপারটেক্স প্রজেক্ট এর প্রস্তাবনা দেন কে?</a:t>
            </a:r>
          </a:p>
          <a:p>
            <a:pPr marL="0" indent="0">
              <a:buNone/>
            </a:pPr>
            <a:r>
              <a:rPr lang="en-US" b="1" dirty="0" smtClean="0">
                <a:latin typeface="NikoshBAN" panose="02000000000000000000" pitchFamily="2" charset="0"/>
                <a:cs typeface="NikoshBAN" panose="02000000000000000000" pitchFamily="2" charset="0"/>
              </a:rPr>
              <a:t>ক ) </a:t>
            </a:r>
            <a:r>
              <a:rPr lang="as-IN" b="1" dirty="0" smtClean="0">
                <a:latin typeface="NikoshBAN" panose="02000000000000000000" pitchFamily="2" charset="0"/>
                <a:cs typeface="NikoshBAN" panose="02000000000000000000" pitchFamily="2" charset="0"/>
              </a:rPr>
              <a:t>এরিক বিনা</a:t>
            </a:r>
            <a:r>
              <a:rPr lang="en-US" b="1" dirty="0" smtClean="0">
                <a:latin typeface="NikoshBAN" panose="02000000000000000000" pitchFamily="2" charset="0"/>
                <a:cs typeface="NikoshBAN" panose="02000000000000000000" pitchFamily="2" charset="0"/>
              </a:rPr>
              <a:t>     খ) </a:t>
            </a:r>
            <a:r>
              <a:rPr lang="as-IN" b="1" dirty="0" smtClean="0">
                <a:latin typeface="NikoshBAN" panose="02000000000000000000" pitchFamily="2" charset="0"/>
                <a:cs typeface="NikoshBAN" panose="02000000000000000000" pitchFamily="2" charset="0"/>
              </a:rPr>
              <a:t>টিম </a:t>
            </a:r>
            <a:r>
              <a:rPr lang="as-IN" b="1" dirty="0">
                <a:latin typeface="NikoshBAN" panose="02000000000000000000" pitchFamily="2" charset="0"/>
                <a:cs typeface="NikoshBAN" panose="02000000000000000000" pitchFamily="2" charset="0"/>
              </a:rPr>
              <a:t>বার্নাস লি</a:t>
            </a:r>
          </a:p>
          <a:p>
            <a:pPr marL="0" indent="0">
              <a:buNone/>
            </a:pPr>
            <a:r>
              <a:rPr lang="en-US" b="1" dirty="0" smtClean="0">
                <a:latin typeface="NikoshBAN" panose="02000000000000000000" pitchFamily="2" charset="0"/>
                <a:cs typeface="NikoshBAN" panose="02000000000000000000" pitchFamily="2" charset="0"/>
              </a:rPr>
              <a:t>গ) </a:t>
            </a:r>
            <a:r>
              <a:rPr lang="as-IN" b="1" dirty="0" smtClean="0">
                <a:latin typeface="NikoshBAN" panose="02000000000000000000" pitchFamily="2" charset="0"/>
                <a:cs typeface="NikoshBAN" panose="02000000000000000000" pitchFamily="2" charset="0"/>
              </a:rPr>
              <a:t>মার্ক অ্যান্ডারসে</a:t>
            </a:r>
            <a:r>
              <a:rPr lang="en-US" b="1" dirty="0" smtClean="0">
                <a:latin typeface="NikoshBAN" panose="02000000000000000000" pitchFamily="2" charset="0"/>
                <a:cs typeface="NikoshBAN" panose="02000000000000000000" pitchFamily="2" charset="0"/>
              </a:rPr>
              <a:t>   ঘ) </a:t>
            </a:r>
            <a:r>
              <a:rPr lang="as-IN" b="1" dirty="0" smtClean="0">
                <a:latin typeface="NikoshBAN" panose="02000000000000000000" pitchFamily="2" charset="0"/>
                <a:cs typeface="NikoshBAN" panose="02000000000000000000" pitchFamily="2" charset="0"/>
              </a:rPr>
              <a:t>বিল </a:t>
            </a:r>
            <a:r>
              <a:rPr lang="as-IN" b="1" dirty="0">
                <a:latin typeface="NikoshBAN" panose="02000000000000000000" pitchFamily="2" charset="0"/>
                <a:cs typeface="NikoshBAN" panose="02000000000000000000" pitchFamily="2" charset="0"/>
              </a:rPr>
              <a:t>গেটস</a:t>
            </a:r>
          </a:p>
          <a:p>
            <a:pPr marL="0" indent="0">
              <a:buNone/>
            </a:pPr>
            <a:r>
              <a:rPr lang="as-IN" b="1" dirty="0">
                <a:latin typeface="NikoshBAN" panose="02000000000000000000" pitchFamily="2" charset="0"/>
                <a:cs typeface="NikoshBAN" panose="02000000000000000000" pitchFamily="2" charset="0"/>
              </a:rPr>
              <a:t>সঠিক উত্তর: </a:t>
            </a:r>
            <a:r>
              <a:rPr lang="as-IN" b="1" dirty="0">
                <a:solidFill>
                  <a:srgbClr val="C00000"/>
                </a:solidFill>
                <a:latin typeface="NikoshBAN" panose="02000000000000000000" pitchFamily="2" charset="0"/>
                <a:cs typeface="NikoshBAN" panose="02000000000000000000" pitchFamily="2" charset="0"/>
              </a:rPr>
              <a:t>টিম বার্নাস লি</a:t>
            </a:r>
            <a:endParaRPr lang="en-US"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98525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2809"/>
            <a:ext cx="12191999" cy="1325563"/>
          </a:xfrm>
          <a:blipFill>
            <a:blip r:embed="rId2"/>
            <a:tile tx="0" ty="0" sx="100000" sy="100000" flip="none" algn="tl"/>
          </a:blipFill>
        </p:spPr>
        <p:txBody>
          <a:bodyPr>
            <a:normAutofit/>
          </a:bodyPr>
          <a:lstStyle/>
          <a:p>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পরিচিতি</a:t>
            </a:r>
            <a:r>
              <a:rPr lang="en-US" sz="4800" b="1" dirty="0" smtClean="0">
                <a:latin typeface="NikoshBAN" panose="02000000000000000000" pitchFamily="2" charset="0"/>
                <a:cs typeface="NikoshBAN" panose="02000000000000000000" pitchFamily="2" charset="0"/>
              </a:rPr>
              <a:t> </a:t>
            </a:r>
            <a:endParaRPr lang="en-US" sz="4800" b="1" dirty="0">
              <a:latin typeface="NikoshBAN" panose="02000000000000000000" pitchFamily="2" charset="0"/>
              <a:cs typeface="NikoshBAN" panose="02000000000000000000" pitchFamily="2" charset="0"/>
            </a:endParaRPr>
          </a:p>
        </p:txBody>
      </p:sp>
      <p:sp>
        <p:nvSpPr>
          <p:cNvPr id="5" name="Text Placeholder 4"/>
          <p:cNvSpPr>
            <a:spLocks noGrp="1"/>
          </p:cNvSpPr>
          <p:nvPr>
            <p:ph type="body" idx="1"/>
          </p:nvPr>
        </p:nvSpPr>
        <p:spPr/>
        <p:txBody>
          <a:bodyPr>
            <a:normAutofit/>
          </a:bodyPr>
          <a:lstStyle/>
          <a:p>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শিক্ষক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পরিচিতি</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6" name="Content Placeholder 5"/>
          <p:cNvSpPr>
            <a:spLocks noGrp="1"/>
          </p:cNvSpPr>
          <p:nvPr>
            <p:ph sz="half" idx="2"/>
          </p:nvPr>
        </p:nvSpPr>
        <p:spPr>
          <a:xfrm>
            <a:off x="0" y="2505074"/>
            <a:ext cx="5997575" cy="4352925"/>
          </a:xfrm>
          <a:blipFill>
            <a:blip r:embed="rId3"/>
            <a:tile tx="0" ty="0" sx="100000" sy="100000" flip="none" algn="tl"/>
          </a:blipFill>
        </p:spPr>
        <p:txBody>
          <a:bodyPr>
            <a:normAutofit/>
          </a:bodyPr>
          <a:lstStyle/>
          <a:p>
            <a:pPr marL="0" indent="0">
              <a:buNone/>
            </a:pPr>
            <a:r>
              <a:rPr lang="en-US" sz="3200" b="1" dirty="0" err="1" smtClean="0">
                <a:latin typeface="NikoshBAN" panose="02000000000000000000" pitchFamily="2" charset="0"/>
                <a:cs typeface="NikoshBAN" panose="02000000000000000000" pitchFamily="2" charset="0"/>
              </a:rPr>
              <a:t>মুহাম্মদ</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লোকমান</a:t>
            </a:r>
            <a:r>
              <a:rPr lang="en-US" sz="3200" b="1" dirty="0" smtClean="0">
                <a:latin typeface="NikoshBAN" panose="02000000000000000000" pitchFamily="2" charset="0"/>
                <a:cs typeface="NikoshBAN" panose="02000000000000000000" pitchFamily="2" charset="0"/>
              </a:rPr>
              <a:t> সিকদার </a:t>
            </a:r>
          </a:p>
          <a:p>
            <a:pPr marL="0" indent="0">
              <a:buNone/>
            </a:pPr>
            <a:r>
              <a:rPr lang="en-US" sz="3200" b="1" dirty="0" err="1" smtClean="0">
                <a:latin typeface="NikoshBAN" panose="02000000000000000000" pitchFamily="2" charset="0"/>
                <a:cs typeface="NikoshBAN" panose="02000000000000000000" pitchFamily="2" charset="0"/>
              </a:rPr>
              <a:t>সিনিয়র</a:t>
            </a:r>
            <a:r>
              <a:rPr lang="en-US" sz="3200" b="1" dirty="0" smtClean="0">
                <a:latin typeface="NikoshBAN" panose="02000000000000000000" pitchFamily="2" charset="0"/>
                <a:cs typeface="NikoshBAN" panose="02000000000000000000" pitchFamily="2" charset="0"/>
              </a:rPr>
              <a:t> প্রভাষক</a:t>
            </a:r>
          </a:p>
          <a:p>
            <a:pPr marL="0" indent="0">
              <a:buNone/>
            </a:pPr>
            <a:r>
              <a:rPr lang="en-US" sz="3200" b="1" dirty="0" smtClean="0">
                <a:latin typeface="NikoshBAN" panose="02000000000000000000" pitchFamily="2" charset="0"/>
                <a:cs typeface="NikoshBAN" panose="02000000000000000000" pitchFamily="2" charset="0"/>
              </a:rPr>
              <a:t>তথ্য ও </a:t>
            </a:r>
            <a:r>
              <a:rPr lang="en-US" sz="3200" b="1" dirty="0" err="1" smtClean="0">
                <a:latin typeface="NikoshBAN" panose="02000000000000000000" pitchFamily="2" charset="0"/>
                <a:cs typeface="NikoshBAN" panose="02000000000000000000" pitchFamily="2" charset="0"/>
              </a:rPr>
              <a:t>যোগাযোগ</a:t>
            </a:r>
            <a:r>
              <a:rPr lang="en-US" sz="3200" b="1" dirty="0" smtClean="0">
                <a:latin typeface="NikoshBAN" panose="02000000000000000000" pitchFamily="2" charset="0"/>
                <a:cs typeface="NikoshBAN" panose="02000000000000000000" pitchFamily="2" charset="0"/>
              </a:rPr>
              <a:t> প্রযুক্তি</a:t>
            </a:r>
          </a:p>
          <a:p>
            <a:pPr marL="0" indent="0">
              <a:buNone/>
            </a:pPr>
            <a:r>
              <a:rPr lang="en-US" sz="3200" b="1" dirty="0" err="1" smtClean="0">
                <a:latin typeface="NikoshBAN" panose="02000000000000000000" pitchFamily="2" charset="0"/>
                <a:cs typeface="NikoshBAN" panose="02000000000000000000" pitchFamily="2" charset="0"/>
              </a:rPr>
              <a:t>হযরত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এয়াছিন</a:t>
            </a:r>
            <a:r>
              <a:rPr lang="en-US" sz="3200" b="1" dirty="0" smtClean="0">
                <a:latin typeface="NikoshBAN" panose="02000000000000000000" pitchFamily="2" charset="0"/>
                <a:cs typeface="NikoshBAN" panose="02000000000000000000" pitchFamily="2" charset="0"/>
              </a:rPr>
              <a:t> শাহ </a:t>
            </a:r>
            <a:r>
              <a:rPr lang="en-US" sz="3200" b="1" dirty="0" err="1" smtClean="0">
                <a:latin typeface="NikoshBAN" panose="02000000000000000000" pitchFamily="2" charset="0"/>
                <a:cs typeface="NikoshBAN" panose="02000000000000000000" pitchFamily="2" charset="0"/>
              </a:rPr>
              <a:t>পাবলিক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কলেজ</a:t>
            </a:r>
            <a:r>
              <a:rPr lang="en-US" sz="3200" b="1" dirty="0" smtClean="0">
                <a:latin typeface="NikoshBAN" panose="02000000000000000000" pitchFamily="2" charset="0"/>
                <a:cs typeface="NikoshBAN" panose="02000000000000000000" pitchFamily="2" charset="0"/>
              </a:rPr>
              <a:t>।</a:t>
            </a:r>
          </a:p>
          <a:p>
            <a:pPr marL="0" indent="0">
              <a:buNone/>
            </a:pPr>
            <a:r>
              <a:rPr lang="en-US" sz="3200" b="1" dirty="0" err="1" smtClean="0">
                <a:latin typeface="NikoshBAN" panose="02000000000000000000" pitchFamily="2" charset="0"/>
                <a:cs typeface="NikoshBAN" panose="02000000000000000000" pitchFamily="2" charset="0"/>
              </a:rPr>
              <a:t>রাউজান,চট্টগ্রাম</a:t>
            </a: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7" name="Text Placeholder 6"/>
          <p:cNvSpPr>
            <a:spLocks noGrp="1"/>
          </p:cNvSpPr>
          <p:nvPr>
            <p:ph type="body" sz="quarter" idx="3"/>
          </p:nvPr>
        </p:nvSpPr>
        <p:spPr>
          <a:xfrm>
            <a:off x="6684134" y="1681163"/>
            <a:ext cx="4671253" cy="823912"/>
          </a:xfrm>
        </p:spPr>
        <p:txBody>
          <a:bodyPr>
            <a:normAutofit/>
          </a:bodyPr>
          <a:lstStyle/>
          <a:p>
            <a:r>
              <a:rPr lang="en-US" sz="4000" dirty="0" smtClean="0">
                <a:latin typeface="NikoshBAN" panose="02000000000000000000" pitchFamily="2" charset="0"/>
                <a:cs typeface="NikoshBAN" panose="02000000000000000000" pitchFamily="2" charset="0"/>
              </a:rPr>
              <a:t>  পাঠ </a:t>
            </a:r>
            <a:r>
              <a:rPr lang="en-US" sz="4000" dirty="0" err="1" smtClean="0">
                <a:latin typeface="NikoshBAN" panose="02000000000000000000" pitchFamily="2" charset="0"/>
                <a:cs typeface="NikoshBAN" panose="02000000000000000000" pitchFamily="2" charset="0"/>
              </a:rPr>
              <a:t>পরিচিতি</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8" name="Content Placeholder 7"/>
          <p:cNvSpPr>
            <a:spLocks noGrp="1"/>
          </p:cNvSpPr>
          <p:nvPr>
            <p:ph sz="quarter" idx="4"/>
          </p:nvPr>
        </p:nvSpPr>
        <p:spPr>
          <a:xfrm>
            <a:off x="6555347" y="2505075"/>
            <a:ext cx="5353318" cy="4352924"/>
          </a:xfrm>
          <a:blipFill>
            <a:blip r:embed="rId4"/>
            <a:tile tx="0" ty="0" sx="100000" sy="100000" flip="none" algn="tl"/>
          </a:blipFill>
        </p:spPr>
        <p:txBody>
          <a:bodyPr>
            <a:normAutofit/>
          </a:bodyPr>
          <a:lstStyle/>
          <a:p>
            <a:pPr marL="0" indent="0">
              <a:buNone/>
            </a:pPr>
            <a:r>
              <a:rPr lang="en-US" sz="3600" b="1" dirty="0" err="1" smtClean="0">
                <a:latin typeface="NikoshBAN" panose="02000000000000000000" pitchFamily="2" charset="0"/>
                <a:cs typeface="NikoshBAN" panose="02000000000000000000" pitchFamily="2" charset="0"/>
              </a:rPr>
              <a:t>শ্রেণিঃ-একাদশ</a:t>
            </a:r>
            <a:endParaRPr lang="en-US" sz="3600" b="1" dirty="0" smtClean="0">
              <a:latin typeface="NikoshBAN" panose="02000000000000000000" pitchFamily="2" charset="0"/>
              <a:cs typeface="NikoshBAN" panose="02000000000000000000" pitchFamily="2" charset="0"/>
            </a:endParaRPr>
          </a:p>
          <a:p>
            <a:pPr marL="0" indent="0">
              <a:buNone/>
            </a:pPr>
            <a:r>
              <a:rPr lang="en-US" sz="3600" b="1" dirty="0" err="1" smtClean="0">
                <a:latin typeface="NikoshBAN" panose="02000000000000000000" pitchFamily="2" charset="0"/>
                <a:cs typeface="NikoshBAN" panose="02000000000000000000" pitchFamily="2" charset="0"/>
              </a:rPr>
              <a:t>বিষয়ঃ-আইসিটি</a:t>
            </a:r>
            <a:r>
              <a:rPr lang="en-US" sz="3600" b="1" dirty="0" smtClean="0">
                <a:latin typeface="NikoshBAN" panose="02000000000000000000" pitchFamily="2" charset="0"/>
                <a:cs typeface="NikoshBAN" panose="02000000000000000000" pitchFamily="2" charset="0"/>
              </a:rPr>
              <a:t> </a:t>
            </a:r>
          </a:p>
          <a:p>
            <a:pPr marL="0" indent="0">
              <a:buNone/>
            </a:pPr>
            <a:r>
              <a:rPr lang="en-US" sz="3600" b="1" dirty="0" smtClean="0">
                <a:latin typeface="NikoshBAN" panose="02000000000000000000" pitchFamily="2" charset="0"/>
                <a:cs typeface="NikoshBAN" panose="02000000000000000000" pitchFamily="2" charset="0"/>
              </a:rPr>
              <a:t>অধ্যায়ঃ-৪র্থ</a:t>
            </a:r>
          </a:p>
          <a:p>
            <a:pPr marL="0" indent="0">
              <a:buNone/>
            </a:pPr>
            <a:r>
              <a:rPr lang="en-US" sz="3600" b="1" dirty="0" smtClean="0">
                <a:latin typeface="NikoshBAN" panose="02000000000000000000" pitchFamily="2" charset="0"/>
                <a:cs typeface="NikoshBAN" panose="02000000000000000000" pitchFamily="2" charset="0"/>
              </a:rPr>
              <a:t>সময়ঃ-৪৫মিঃ</a:t>
            </a:r>
          </a:p>
          <a:p>
            <a:pPr marL="0" indent="0">
              <a:buNone/>
            </a:pPr>
            <a:r>
              <a:rPr lang="en-US" sz="3600" b="1" dirty="0" smtClean="0">
                <a:latin typeface="NikoshBAN" panose="02000000000000000000" pitchFamily="2" charset="0"/>
                <a:cs typeface="NikoshBAN" panose="02000000000000000000" pitchFamily="2" charset="0"/>
              </a:rPr>
              <a:t>তারিখঃ-২০/০৩/২০২১ </a:t>
            </a:r>
            <a:r>
              <a:rPr lang="en-US" sz="3600" b="1" dirty="0" err="1" smtClean="0">
                <a:latin typeface="NikoshBAN" panose="02000000000000000000" pitchFamily="2" charset="0"/>
                <a:cs typeface="NikoshBAN" panose="02000000000000000000" pitchFamily="2" charset="0"/>
              </a:rPr>
              <a:t>ইং</a:t>
            </a:r>
            <a:r>
              <a:rPr lang="en-US"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5357" y="1983649"/>
            <a:ext cx="1485498" cy="1479484"/>
          </a:xfrm>
          <a:prstGeom prst="rect">
            <a:avLst/>
          </a:prstGeom>
        </p:spPr>
      </p:pic>
    </p:spTree>
    <p:extLst>
      <p:ext uri="{BB962C8B-B14F-4D97-AF65-F5344CB8AC3E}">
        <p14:creationId xmlns:p14="http://schemas.microsoft.com/office/powerpoint/2010/main" val="2257569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blipFill>
            <a:blip r:embed="rId2"/>
            <a:tile tx="0" ty="0" sx="100000" sy="100000" flip="none" algn="tl"/>
          </a:blipFill>
        </p:spPr>
        <p:txBody>
          <a:bodyPr/>
          <a:lstStyle/>
          <a:p>
            <a:r>
              <a:rPr lang="en-US" dirty="0" smtClean="0"/>
              <a:t>       </a:t>
            </a:r>
            <a:r>
              <a:rPr lang="en-US" b="1" dirty="0" err="1" smtClean="0">
                <a:solidFill>
                  <a:srgbClr val="00B0F0"/>
                </a:solidFill>
                <a:latin typeface="NikoshBAN" panose="02000000000000000000" pitchFamily="2" charset="0"/>
                <a:cs typeface="NikoshBAN" panose="02000000000000000000" pitchFamily="2" charset="0"/>
              </a:rPr>
              <a:t>বাড়ীর</a:t>
            </a:r>
            <a:r>
              <a:rPr lang="en-US" b="1" dirty="0" smtClean="0">
                <a:solidFill>
                  <a:srgbClr val="00B0F0"/>
                </a:solidFill>
                <a:latin typeface="NikoshBAN" panose="02000000000000000000" pitchFamily="2" charset="0"/>
                <a:cs typeface="NikoshBAN" panose="02000000000000000000" pitchFamily="2" charset="0"/>
              </a:rPr>
              <a:t> কাজ </a:t>
            </a:r>
            <a:endParaRPr lang="en-US" b="1" dirty="0">
              <a:solidFill>
                <a:srgbClr val="00B0F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25624"/>
            <a:ext cx="10515600" cy="5032375"/>
          </a:xfrm>
        </p:spPr>
        <p:txBody>
          <a:bodyPr/>
          <a:lstStyle/>
          <a:p>
            <a:pPr marL="0" indent="0">
              <a:buNone/>
            </a:pPr>
            <a:r>
              <a:rPr lang="en-US" dirty="0"/>
              <a:t> </a:t>
            </a:r>
            <a:r>
              <a:rPr lang="en-US" sz="4400" b="1" dirty="0" err="1" smtClean="0">
                <a:solidFill>
                  <a:srgbClr val="7030A0"/>
                </a:solidFill>
                <a:latin typeface="NikoshBAN" panose="02000000000000000000" pitchFamily="2" charset="0"/>
                <a:cs typeface="NikoshBAN" panose="02000000000000000000" pitchFamily="2" charset="0"/>
              </a:rPr>
              <a:t>নিচের</a:t>
            </a:r>
            <a:r>
              <a:rPr lang="en-US" sz="4400" b="1" dirty="0" smtClean="0">
                <a:solidFill>
                  <a:srgbClr val="7030A0"/>
                </a:solidFill>
                <a:latin typeface="NikoshBAN" panose="02000000000000000000" pitchFamily="2" charset="0"/>
                <a:cs typeface="NikoshBAN" panose="02000000000000000000" pitchFamily="2" charset="0"/>
              </a:rPr>
              <a:t> </a:t>
            </a:r>
            <a:r>
              <a:rPr lang="en-US" sz="4400" b="1" dirty="0" err="1" smtClean="0">
                <a:solidFill>
                  <a:srgbClr val="7030A0"/>
                </a:solidFill>
                <a:latin typeface="NikoshBAN" panose="02000000000000000000" pitchFamily="2" charset="0"/>
                <a:cs typeface="NikoshBAN" panose="02000000000000000000" pitchFamily="2" charset="0"/>
              </a:rPr>
              <a:t>টেবিল</a:t>
            </a:r>
            <a:r>
              <a:rPr lang="en-US" sz="4400" b="1" dirty="0" smtClean="0">
                <a:solidFill>
                  <a:srgbClr val="7030A0"/>
                </a:solidFill>
                <a:latin typeface="NikoshBAN" panose="02000000000000000000" pitchFamily="2" charset="0"/>
                <a:cs typeface="NikoshBAN" panose="02000000000000000000" pitchFamily="2" charset="0"/>
              </a:rPr>
              <a:t> </a:t>
            </a:r>
            <a:r>
              <a:rPr lang="en-US" sz="4400" b="1" dirty="0" err="1" smtClean="0">
                <a:solidFill>
                  <a:srgbClr val="7030A0"/>
                </a:solidFill>
                <a:latin typeface="NikoshBAN" panose="02000000000000000000" pitchFamily="2" charset="0"/>
                <a:cs typeface="NikoshBAN" panose="02000000000000000000" pitchFamily="2" charset="0"/>
              </a:rPr>
              <a:t>তৈরির</a:t>
            </a:r>
            <a:r>
              <a:rPr lang="en-US" sz="4400" b="1" dirty="0" smtClean="0">
                <a:solidFill>
                  <a:srgbClr val="7030A0"/>
                </a:solidFill>
                <a:latin typeface="NikoshBAN" panose="02000000000000000000" pitchFamily="2" charset="0"/>
                <a:cs typeface="NikoshBAN" panose="02000000000000000000" pitchFamily="2" charset="0"/>
              </a:rPr>
              <a:t> HTML CODE খাতায় </a:t>
            </a:r>
            <a:r>
              <a:rPr lang="en-US" sz="4400" b="1" dirty="0" err="1" smtClean="0">
                <a:solidFill>
                  <a:srgbClr val="7030A0"/>
                </a:solidFill>
                <a:latin typeface="NikoshBAN" panose="02000000000000000000" pitchFamily="2" charset="0"/>
                <a:cs typeface="NikoshBAN" panose="02000000000000000000" pitchFamily="2" charset="0"/>
              </a:rPr>
              <a:t>লিখবে</a:t>
            </a:r>
            <a:r>
              <a:rPr lang="en-US" sz="4400" b="1" dirty="0" smtClean="0">
                <a:solidFill>
                  <a:srgbClr val="7030A0"/>
                </a:solidFill>
                <a:latin typeface="NikoshBAN" panose="02000000000000000000" pitchFamily="2" charset="0"/>
                <a:cs typeface="NikoshBAN" panose="02000000000000000000" pitchFamily="2" charset="0"/>
              </a:rPr>
              <a:t>।</a:t>
            </a:r>
            <a:endParaRPr lang="en-US" sz="4400" b="1" dirty="0">
              <a:solidFill>
                <a:srgbClr val="7030A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stretch>
            <a:fillRect/>
          </a:stretch>
        </p:blipFill>
        <p:spPr>
          <a:xfrm>
            <a:off x="1700011" y="3438660"/>
            <a:ext cx="8113691" cy="2512631"/>
          </a:xfrm>
          <a:prstGeom prst="rect">
            <a:avLst/>
          </a:prstGeom>
        </p:spPr>
      </p:pic>
    </p:spTree>
    <p:extLst>
      <p:ext uri="{BB962C8B-B14F-4D97-AF65-F5344CB8AC3E}">
        <p14:creationId xmlns:p14="http://schemas.microsoft.com/office/powerpoint/2010/main" val="3224277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2246"/>
            <a:ext cx="12192000" cy="1325563"/>
          </a:xfrm>
          <a:blipFill>
            <a:blip r:embed="rId2"/>
            <a:tile tx="0" ty="0" sx="100000" sy="100000" flip="none" algn="tl"/>
          </a:blipFill>
          <a:ln>
            <a:solidFill>
              <a:srgbClr val="0070C0"/>
            </a:solidFill>
          </a:ln>
        </p:spPr>
        <p:txBody>
          <a:bodyPr/>
          <a:lstStyle/>
          <a:p>
            <a:r>
              <a:rPr lang="en-US" b="1" dirty="0" smtClean="0">
                <a:latin typeface="NikoshBAN" panose="02000000000000000000" pitchFamily="2" charset="0"/>
                <a:cs typeface="NikoshBAN" panose="02000000000000000000" pitchFamily="2" charset="0"/>
              </a:rPr>
              <a:t>            </a:t>
            </a:r>
            <a:r>
              <a:rPr lang="en-US" sz="6600" b="1" dirty="0" err="1" smtClean="0">
                <a:latin typeface="NikoshBAN" panose="02000000000000000000" pitchFamily="2" charset="0"/>
                <a:cs typeface="NikoshBAN" panose="02000000000000000000" pitchFamily="2" charset="0"/>
              </a:rPr>
              <a:t>ধন্যবাদ</a:t>
            </a:r>
            <a:r>
              <a:rPr lang="en-US" sz="6600" b="1" dirty="0" smtClean="0">
                <a:latin typeface="NikoshBAN" panose="02000000000000000000" pitchFamily="2" charset="0"/>
                <a:cs typeface="NikoshBAN" panose="02000000000000000000" pitchFamily="2" charset="0"/>
              </a:rPr>
              <a:t> </a:t>
            </a:r>
            <a:endParaRPr lang="en-US" sz="6600" b="1"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3"/>
          <a:stretch>
            <a:fillRect/>
          </a:stretch>
        </p:blipFill>
        <p:spPr>
          <a:xfrm>
            <a:off x="0" y="2263507"/>
            <a:ext cx="12191999" cy="4351338"/>
          </a:xfrm>
          <a:prstGeom prst="rect">
            <a:avLst/>
          </a:prstGeom>
        </p:spPr>
      </p:pic>
    </p:spTree>
    <p:extLst>
      <p:ext uri="{BB962C8B-B14F-4D97-AF65-F5344CB8AC3E}">
        <p14:creationId xmlns:p14="http://schemas.microsoft.com/office/powerpoint/2010/main" val="1481322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004"/>
            <a:ext cx="12192000" cy="1325563"/>
          </a:xfrm>
          <a:blipFill>
            <a:blip r:embed="rId2"/>
            <a:tile tx="0" ty="0" sx="100000" sy="100000" flip="none" algn="tl"/>
          </a:blipFill>
        </p:spPr>
        <p:txBody>
          <a:bodyPr>
            <a:normAutofit/>
          </a:bodyPr>
          <a:lstStyle/>
          <a:p>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প্রেষনা</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দান</a:t>
            </a:r>
            <a:r>
              <a:rPr lang="en-US" sz="5400" b="1" dirty="0" smtClean="0">
                <a:latin typeface="NikoshBAN" panose="02000000000000000000" pitchFamily="2" charset="0"/>
                <a:cs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3"/>
          <a:stretch>
            <a:fillRect/>
          </a:stretch>
        </p:blipFill>
        <p:spPr>
          <a:xfrm>
            <a:off x="0" y="2134394"/>
            <a:ext cx="12192000" cy="4723606"/>
          </a:xfrm>
          <a:prstGeom prst="rect">
            <a:avLst/>
          </a:prstGeom>
        </p:spPr>
      </p:pic>
    </p:spTree>
    <p:extLst>
      <p:ext uri="{BB962C8B-B14F-4D97-AF65-F5344CB8AC3E}">
        <p14:creationId xmlns:p14="http://schemas.microsoft.com/office/powerpoint/2010/main" val="34873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blipFill>
            <a:blip r:embed="rId2"/>
            <a:tile tx="0" ty="0" sx="100000" sy="100000" flip="none" algn="tl"/>
          </a:blipFill>
        </p:spPr>
        <p:txBody>
          <a:bodyPr/>
          <a:lstStyle/>
          <a:p>
            <a:r>
              <a:rPr lang="en-US" dirty="0" smtClean="0"/>
              <a:t>      </a:t>
            </a:r>
            <a:r>
              <a:rPr lang="en-US" b="1" dirty="0" smtClean="0">
                <a:latin typeface="NikoshBAN" panose="02000000000000000000" pitchFamily="2" charset="0"/>
                <a:cs typeface="NikoshBAN" panose="02000000000000000000" pitchFamily="2" charset="0"/>
              </a:rPr>
              <a:t>পাঠ </a:t>
            </a:r>
            <a:r>
              <a:rPr lang="en-US" b="1" dirty="0" err="1" smtClean="0">
                <a:latin typeface="NikoshBAN" panose="02000000000000000000" pitchFamily="2" charset="0"/>
                <a:cs typeface="NikoshBAN" panose="02000000000000000000" pitchFamily="2" charset="0"/>
              </a:rPr>
              <a:t>ঘোষনা</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0" y="1825624"/>
            <a:ext cx="12192000" cy="5032375"/>
          </a:xfrm>
          <a:blipFill>
            <a:blip r:embed="rId3"/>
            <a:tile tx="0" ty="0" sx="100000" sy="100000" flip="none" algn="tl"/>
          </a:blipFill>
        </p:spPr>
        <p:txBody>
          <a:bodyPr/>
          <a:lstStyle/>
          <a:p>
            <a:pPr marL="0" indent="0">
              <a:buNone/>
            </a:pPr>
            <a:r>
              <a:rPr lang="en-US" dirty="0" smtClean="0"/>
              <a:t> </a:t>
            </a:r>
            <a:r>
              <a:rPr lang="en-US" sz="6000" b="1" dirty="0" err="1" smtClean="0">
                <a:latin typeface="NikoshBAN" panose="02000000000000000000" pitchFamily="2" charset="0"/>
                <a:cs typeface="NikoshBAN" panose="02000000000000000000" pitchFamily="2" charset="0"/>
              </a:rPr>
              <a:t>আমাদের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আজকের</a:t>
            </a:r>
            <a:r>
              <a:rPr lang="en-US" sz="6000" b="1" dirty="0" smtClean="0">
                <a:latin typeface="NikoshBAN" panose="02000000000000000000" pitchFamily="2" charset="0"/>
                <a:cs typeface="NikoshBAN" panose="02000000000000000000" pitchFamily="2" charset="0"/>
              </a:rPr>
              <a:t> পাঠ---</a:t>
            </a:r>
          </a:p>
          <a:p>
            <a:pPr marL="0" indent="0">
              <a:buNone/>
            </a:pPr>
            <a:r>
              <a:rPr lang="en-US" sz="6000" b="1" dirty="0">
                <a:latin typeface="NikoshBAN" panose="02000000000000000000" pitchFamily="2" charset="0"/>
                <a:cs typeface="NikoshBAN" panose="02000000000000000000" pitchFamily="2" charset="0"/>
              </a:rPr>
              <a:t> </a:t>
            </a:r>
            <a:r>
              <a:rPr lang="en-US" sz="6000" b="1" dirty="0" smtClean="0">
                <a:latin typeface="NikoshBAN" panose="02000000000000000000" pitchFamily="2" charset="0"/>
                <a:cs typeface="NikoshBAN" panose="02000000000000000000" pitchFamily="2" charset="0"/>
              </a:rPr>
              <a:t>  HTML TABLE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16547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r>
              <a:rPr lang="en-US" sz="4800" b="1" dirty="0" smtClean="0">
                <a:solidFill>
                  <a:srgbClr val="00B050"/>
                </a:solidFill>
                <a:latin typeface="NikoshBAN" panose="02000000000000000000" pitchFamily="2" charset="0"/>
                <a:cs typeface="NikoshBAN" panose="02000000000000000000" pitchFamily="2" charset="0"/>
              </a:rPr>
              <a:t>               </a:t>
            </a:r>
            <a:r>
              <a:rPr lang="en-US" sz="4800" b="1" dirty="0" err="1" smtClean="0">
                <a:solidFill>
                  <a:srgbClr val="7030A0"/>
                </a:solidFill>
                <a:latin typeface="NikoshBAN" panose="02000000000000000000" pitchFamily="2" charset="0"/>
                <a:cs typeface="NikoshBAN" panose="02000000000000000000" pitchFamily="2" charset="0"/>
              </a:rPr>
              <a:t>শিখন</a:t>
            </a:r>
            <a:r>
              <a:rPr lang="en-US" sz="4800" b="1" dirty="0" smtClean="0">
                <a:solidFill>
                  <a:srgbClr val="7030A0"/>
                </a:solidFill>
                <a:latin typeface="NikoshBAN" panose="02000000000000000000" pitchFamily="2" charset="0"/>
                <a:cs typeface="NikoshBAN" panose="02000000000000000000" pitchFamily="2" charset="0"/>
              </a:rPr>
              <a:t> </a:t>
            </a:r>
            <a:r>
              <a:rPr lang="en-US" sz="4800" b="1" dirty="0" err="1" smtClean="0">
                <a:solidFill>
                  <a:srgbClr val="7030A0"/>
                </a:solidFill>
                <a:latin typeface="NikoshBAN" panose="02000000000000000000" pitchFamily="2" charset="0"/>
                <a:cs typeface="NikoshBAN" panose="02000000000000000000" pitchFamily="2" charset="0"/>
              </a:rPr>
              <a:t>ফল</a:t>
            </a:r>
            <a:r>
              <a:rPr lang="en-US" sz="4800" b="1" dirty="0" smtClean="0">
                <a:solidFill>
                  <a:srgbClr val="7030A0"/>
                </a:solidFill>
                <a:latin typeface="NikoshBAN" panose="02000000000000000000" pitchFamily="2" charset="0"/>
                <a:cs typeface="NikoshBAN" panose="02000000000000000000" pitchFamily="2" charset="0"/>
              </a:rPr>
              <a:t> </a:t>
            </a:r>
            <a:endParaRPr lang="en-US" sz="4800" b="1"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blipFill>
            <a:blip r:embed="rId3"/>
            <a:tile tx="0" ty="0" sx="100000" sy="100000" flip="none" algn="tl"/>
          </a:blipFill>
        </p:spPr>
        <p:txBody>
          <a:bodyPr>
            <a:normAutofit/>
          </a:bodyPr>
          <a:lstStyle/>
          <a:p>
            <a:pPr>
              <a:buFont typeface="Wingdings" panose="05000000000000000000" pitchFamily="2" charset="2"/>
              <a:buChar char="q"/>
            </a:pPr>
            <a:r>
              <a:rPr lang="en-US" sz="4000" b="1" dirty="0" smtClean="0">
                <a:solidFill>
                  <a:srgbClr val="7030A0"/>
                </a:solidFill>
                <a:latin typeface="NikoshBAN" panose="02000000000000000000" pitchFamily="2" charset="0"/>
                <a:cs typeface="NikoshBAN" panose="02000000000000000000" pitchFamily="2" charset="0"/>
              </a:rPr>
              <a:t>    </a:t>
            </a:r>
            <a:r>
              <a:rPr lang="as-IN" sz="4000" b="1" dirty="0" smtClean="0">
                <a:solidFill>
                  <a:srgbClr val="7030A0"/>
                </a:solidFill>
                <a:latin typeface="NikoshBAN" panose="02000000000000000000" pitchFamily="2" charset="0"/>
                <a:cs typeface="NikoshBAN" panose="02000000000000000000" pitchFamily="2" charset="0"/>
              </a:rPr>
              <a:t>এই </a:t>
            </a:r>
            <a:r>
              <a:rPr lang="as-IN" sz="4000" b="1" dirty="0">
                <a:solidFill>
                  <a:srgbClr val="7030A0"/>
                </a:solidFill>
                <a:latin typeface="NikoshBAN" panose="02000000000000000000" pitchFamily="2" charset="0"/>
                <a:cs typeface="NikoshBAN" panose="02000000000000000000" pitchFamily="2" charset="0"/>
              </a:rPr>
              <a:t>পাঠ শেষে যা যা শিখতে </a:t>
            </a:r>
            <a:r>
              <a:rPr lang="as-IN" sz="4000" b="1" dirty="0" smtClean="0">
                <a:solidFill>
                  <a:srgbClr val="7030A0"/>
                </a:solidFill>
                <a:latin typeface="NikoshBAN" panose="02000000000000000000" pitchFamily="2" charset="0"/>
                <a:cs typeface="NikoshBAN" panose="02000000000000000000" pitchFamily="2" charset="0"/>
              </a:rPr>
              <a:t>পারবে-</a:t>
            </a:r>
            <a:r>
              <a:rPr lang="en-US" sz="4000" b="1" dirty="0" smtClean="0">
                <a:solidFill>
                  <a:srgbClr val="7030A0"/>
                </a:solidFill>
                <a:latin typeface="NikoshBAN" panose="02000000000000000000" pitchFamily="2" charset="0"/>
                <a:cs typeface="NikoshBAN" panose="02000000000000000000" pitchFamily="2" charset="0"/>
              </a:rPr>
              <a:t>--</a:t>
            </a:r>
            <a:endParaRPr lang="as-IN" sz="4000" b="1" dirty="0">
              <a:solidFill>
                <a:srgbClr val="7030A0"/>
              </a:solidFill>
              <a:latin typeface="NikoshBAN" panose="02000000000000000000" pitchFamily="2" charset="0"/>
              <a:cs typeface="NikoshBAN" panose="02000000000000000000" pitchFamily="2" charset="0"/>
            </a:endParaRPr>
          </a:p>
          <a:p>
            <a:pPr>
              <a:buFont typeface="Wingdings" panose="05000000000000000000" pitchFamily="2" charset="2"/>
              <a:buChar char="Ø"/>
            </a:pPr>
            <a:r>
              <a:rPr lang="en-US" sz="4000" b="1" dirty="0" smtClean="0">
                <a:solidFill>
                  <a:srgbClr val="00B050"/>
                </a:solidFill>
                <a:latin typeface="NikoshBAN" panose="02000000000000000000" pitchFamily="2" charset="0"/>
                <a:cs typeface="NikoshBAN" panose="02000000000000000000" pitchFamily="2" charset="0"/>
              </a:rPr>
              <a:t>  </a:t>
            </a:r>
            <a:r>
              <a:rPr lang="as-IN" sz="4000" b="1" dirty="0" smtClean="0">
                <a:solidFill>
                  <a:srgbClr val="00B050"/>
                </a:solidFill>
                <a:latin typeface="NikoshBAN" panose="02000000000000000000" pitchFamily="2" charset="0"/>
                <a:cs typeface="NikoshBAN" panose="02000000000000000000" pitchFamily="2" charset="0"/>
              </a:rPr>
              <a:t>১</a:t>
            </a:r>
            <a:r>
              <a:rPr lang="as-IN" sz="4000" b="1" dirty="0">
                <a:solidFill>
                  <a:srgbClr val="00B050"/>
                </a:solidFill>
                <a:latin typeface="NikoshBAN" panose="02000000000000000000" pitchFamily="2" charset="0"/>
                <a:cs typeface="NikoshBAN" panose="02000000000000000000" pitchFamily="2" charset="0"/>
              </a:rPr>
              <a:t>। ওয়েবপেইজে টেবিল তৈরি করতে পারবে।</a:t>
            </a:r>
          </a:p>
          <a:p>
            <a:pPr>
              <a:buFont typeface="Wingdings" panose="05000000000000000000" pitchFamily="2" charset="2"/>
              <a:buChar char="Ø"/>
            </a:pPr>
            <a:r>
              <a:rPr lang="en-US" sz="4000" b="1" dirty="0">
                <a:solidFill>
                  <a:srgbClr val="00B0F0"/>
                </a:solidFill>
                <a:latin typeface="NikoshBAN" panose="02000000000000000000" pitchFamily="2" charset="0"/>
                <a:cs typeface="NikoshBAN" panose="02000000000000000000" pitchFamily="2" charset="0"/>
              </a:rPr>
              <a:t> </a:t>
            </a:r>
            <a:r>
              <a:rPr lang="as-IN" sz="4000" b="1" dirty="0" smtClean="0">
                <a:solidFill>
                  <a:srgbClr val="00B0F0"/>
                </a:solidFill>
                <a:latin typeface="NikoshBAN" panose="02000000000000000000" pitchFamily="2" charset="0"/>
                <a:cs typeface="NikoshBAN" panose="02000000000000000000" pitchFamily="2" charset="0"/>
              </a:rPr>
              <a:t>২</a:t>
            </a:r>
            <a:r>
              <a:rPr lang="as-IN" sz="4000" b="1" dirty="0">
                <a:solidFill>
                  <a:srgbClr val="00B0F0"/>
                </a:solidFill>
                <a:latin typeface="NikoshBAN" panose="02000000000000000000" pitchFamily="2" charset="0"/>
                <a:cs typeface="NikoshBAN" panose="02000000000000000000" pitchFamily="2" charset="0"/>
              </a:rPr>
              <a:t>। টেবিলের রো মার্জ করতে পারবে।</a:t>
            </a:r>
          </a:p>
          <a:p>
            <a:pPr>
              <a:buFont typeface="Wingdings" panose="05000000000000000000" pitchFamily="2" charset="2"/>
              <a:buChar char="Ø"/>
            </a:pPr>
            <a:r>
              <a:rPr lang="en-US" sz="4000" b="1" dirty="0">
                <a:latin typeface="NikoshBAN" panose="02000000000000000000" pitchFamily="2" charset="0"/>
                <a:cs typeface="NikoshBAN" panose="02000000000000000000" pitchFamily="2" charset="0"/>
              </a:rPr>
              <a:t> </a:t>
            </a:r>
            <a:r>
              <a:rPr lang="as-IN" sz="4000" b="1" dirty="0" smtClean="0">
                <a:solidFill>
                  <a:srgbClr val="002060"/>
                </a:solidFill>
                <a:latin typeface="NikoshBAN" panose="02000000000000000000" pitchFamily="2" charset="0"/>
                <a:cs typeface="NikoshBAN" panose="02000000000000000000" pitchFamily="2" charset="0"/>
              </a:rPr>
              <a:t>৩</a:t>
            </a:r>
            <a:r>
              <a:rPr lang="as-IN" sz="4000" b="1" dirty="0">
                <a:solidFill>
                  <a:srgbClr val="002060"/>
                </a:solidFill>
                <a:latin typeface="NikoshBAN" panose="02000000000000000000" pitchFamily="2" charset="0"/>
                <a:cs typeface="NikoshBAN" panose="02000000000000000000" pitchFamily="2" charset="0"/>
              </a:rPr>
              <a:t>। টেবিলের কলাম মার্জ করতে পারবে।</a:t>
            </a:r>
            <a:endParaRPr lang="en-US" sz="4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1752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a:blipFill>
            <a:blip r:embed="rId2"/>
            <a:tile tx="0" ty="0" sx="100000" sy="100000" flip="none" algn="tl"/>
          </a:blipFill>
        </p:spPr>
        <p:txBody>
          <a:bodyPr/>
          <a:lstStyle/>
          <a:p>
            <a:r>
              <a:rPr lang="en-US" b="1" dirty="0" smtClean="0"/>
              <a:t>      HTML</a:t>
            </a:r>
            <a:endParaRPr lang="en-US" b="1" dirty="0"/>
          </a:p>
        </p:txBody>
      </p:sp>
      <p:sp>
        <p:nvSpPr>
          <p:cNvPr id="3" name="Content Placeholder 2"/>
          <p:cNvSpPr>
            <a:spLocks noGrp="1"/>
          </p:cNvSpPr>
          <p:nvPr>
            <p:ph idx="1"/>
          </p:nvPr>
        </p:nvSpPr>
        <p:spPr>
          <a:xfrm>
            <a:off x="838200" y="1825624"/>
            <a:ext cx="11353800" cy="5032375"/>
          </a:xfrm>
          <a:blipFill>
            <a:blip r:embed="rId3"/>
            <a:tile tx="0" ty="0" sx="100000" sy="100000" flip="none" algn="tl"/>
          </a:blipFill>
        </p:spPr>
        <p:txBody>
          <a:bodyPr>
            <a:normAutofit/>
          </a:bodyPr>
          <a:lstStyle/>
          <a:p>
            <a:pPr marL="0" indent="0">
              <a:buNone/>
            </a:pPr>
            <a:r>
              <a:rPr lang="as-IN" sz="3200" b="1" dirty="0" smtClean="0">
                <a:solidFill>
                  <a:srgbClr val="7030A0"/>
                </a:solidFill>
                <a:latin typeface="NikoshBAN" panose="02000000000000000000" pitchFamily="2" charset="0"/>
                <a:cs typeface="NikoshBAN" panose="02000000000000000000" pitchFamily="2" charset="0"/>
              </a:rPr>
              <a:t>হাইপার টেক্সট মার্কআপ ল্যাঙ্গুয়েজ ( </a:t>
            </a:r>
            <a:r>
              <a:rPr lang="en-US" sz="3200" b="1" dirty="0" smtClean="0">
                <a:solidFill>
                  <a:srgbClr val="7030A0"/>
                </a:solidFill>
                <a:latin typeface="NikoshBAN" panose="02000000000000000000" pitchFamily="2" charset="0"/>
                <a:cs typeface="NikoshBAN" panose="02000000000000000000" pitchFamily="2" charset="0"/>
              </a:rPr>
              <a:t>Hyper Text Markup Language) </a:t>
            </a:r>
            <a:r>
              <a:rPr lang="as-IN" sz="3200" b="1" dirty="0" smtClean="0">
                <a:solidFill>
                  <a:srgbClr val="7030A0"/>
                </a:solidFill>
                <a:latin typeface="NikoshBAN" panose="02000000000000000000" pitchFamily="2" charset="0"/>
                <a:cs typeface="NikoshBAN" panose="02000000000000000000" pitchFamily="2" charset="0"/>
              </a:rPr>
              <a:t>হলো একটি মার্ক আপ ল্যাঙ্গুয়েজ। এইচটিএমএল এর মার্ক আপ ট্যাগ সমূহ ব্যবহার করে ওয়েবপেজ এর বেসিক কাঠামো তৈরি করা হয়।</a:t>
            </a:r>
          </a:p>
          <a:p>
            <a:pPr marL="0" indent="0">
              <a:buNone/>
            </a:pPr>
            <a:r>
              <a:rPr lang="as-IN" sz="3200" b="1" dirty="0" smtClean="0">
                <a:solidFill>
                  <a:srgbClr val="002060"/>
                </a:solidFill>
                <a:latin typeface="NikoshBAN" panose="02000000000000000000" pitchFamily="2" charset="0"/>
                <a:cs typeface="NikoshBAN" panose="02000000000000000000" pitchFamily="2" charset="0"/>
              </a:rPr>
              <a:t>প্রকৃত অর্থে এটি কোনো প্রোগ্রামিং ল্যাংগুয়েজ নয় বরং একটি মার্কআপ ল্যাংগুয়েজ যা একসারি মার্কআপ ট্যাগ এর সমন্বয় গঠিত। ইন্টারনেটে তথা ওয়েবসাইটে ওয়েবপেজ তৈরিতে এইচ টি এম এল সবচেয়ে বেশি ব্যবহৃত হয়। এই ফাইলের এক্সটেনশন .</a:t>
            </a:r>
            <a:r>
              <a:rPr lang="en-US" sz="3200" b="1" dirty="0" smtClean="0">
                <a:solidFill>
                  <a:srgbClr val="002060"/>
                </a:solidFill>
                <a:latin typeface="NikoshBAN" panose="02000000000000000000" pitchFamily="2" charset="0"/>
                <a:cs typeface="NikoshBAN" panose="02000000000000000000" pitchFamily="2" charset="0"/>
              </a:rPr>
              <a:t>html </a:t>
            </a:r>
            <a:r>
              <a:rPr lang="as-IN" sz="3200" b="1" dirty="0" smtClean="0">
                <a:solidFill>
                  <a:srgbClr val="002060"/>
                </a:solidFill>
                <a:latin typeface="NikoshBAN" panose="02000000000000000000" pitchFamily="2" charset="0"/>
                <a:cs typeface="NikoshBAN" panose="02000000000000000000" pitchFamily="2" charset="0"/>
              </a:rPr>
              <a:t>অথবা .</a:t>
            </a:r>
            <a:r>
              <a:rPr lang="en-US" sz="3200" b="1" dirty="0" err="1" smtClean="0">
                <a:solidFill>
                  <a:srgbClr val="002060"/>
                </a:solidFill>
                <a:latin typeface="NikoshBAN" panose="02000000000000000000" pitchFamily="2" charset="0"/>
                <a:cs typeface="NikoshBAN" panose="02000000000000000000" pitchFamily="2" charset="0"/>
              </a:rPr>
              <a:t>htm</a:t>
            </a:r>
            <a:r>
              <a:rPr lang="en-US" sz="3200" b="1" dirty="0" smtClean="0">
                <a:solidFill>
                  <a:srgbClr val="002060"/>
                </a:solidFill>
                <a:latin typeface="NikoshBAN" panose="02000000000000000000" pitchFamily="2" charset="0"/>
                <a:cs typeface="NikoshBAN" panose="02000000000000000000" pitchFamily="2" charset="0"/>
              </a:rPr>
              <a:t> </a:t>
            </a:r>
            <a:r>
              <a:rPr lang="as-IN" sz="3200" b="1" dirty="0" smtClean="0">
                <a:solidFill>
                  <a:srgbClr val="002060"/>
                </a:solidFill>
                <a:latin typeface="NikoshBAN" panose="02000000000000000000" pitchFamily="2" charset="0"/>
                <a:cs typeface="NikoshBAN" panose="02000000000000000000" pitchFamily="2" charset="0"/>
              </a:rPr>
              <a:t>উভয়ই হতে পারে। </a:t>
            </a:r>
            <a:r>
              <a:rPr lang="en-US" sz="3200" b="1"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endParaRPr>
          </a:p>
        </p:txBody>
      </p:sp>
    </p:spTree>
    <p:extLst>
      <p:ext uri="{BB962C8B-B14F-4D97-AF65-F5344CB8AC3E}">
        <p14:creationId xmlns:p14="http://schemas.microsoft.com/office/powerpoint/2010/main" val="1549966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a:solidFill>
            <a:schemeClr val="accent4">
              <a:lumMod val="20000"/>
              <a:lumOff val="80000"/>
            </a:schemeClr>
          </a:solidFill>
        </p:spPr>
        <p:txBody>
          <a:bodyPr/>
          <a:lstStyle/>
          <a:p>
            <a:r>
              <a:rPr lang="en-US" dirty="0" smtClean="0"/>
              <a:t>          </a:t>
            </a:r>
            <a:r>
              <a:rPr lang="en-US" dirty="0" smtClean="0">
                <a:latin typeface="NikoshBAN" panose="02000000000000000000" pitchFamily="2" charset="0"/>
                <a:cs typeface="NikoshBAN" panose="02000000000000000000" pitchFamily="2" charset="0"/>
              </a:rPr>
              <a:t>HTML TABLE</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25625"/>
            <a:ext cx="11353800" cy="4351338"/>
          </a:xfrm>
        </p:spPr>
        <p:txBody>
          <a:bodyPr/>
          <a:lstStyle/>
          <a:p>
            <a:pPr marL="0" indent="0">
              <a:buNone/>
            </a:pPr>
            <a:r>
              <a:rPr lang="en-US" dirty="0" smtClean="0">
                <a:solidFill>
                  <a:srgbClr val="0070C0"/>
                </a:solidFill>
              </a:rPr>
              <a:t>         </a:t>
            </a:r>
            <a:r>
              <a:rPr lang="en-US" sz="3600" b="1" dirty="0" smtClean="0">
                <a:solidFill>
                  <a:srgbClr val="0070C0"/>
                </a:solidFill>
                <a:latin typeface="NikoshBAN" panose="02000000000000000000" pitchFamily="2" charset="0"/>
                <a:cs typeface="NikoshBAN" panose="02000000000000000000" pitchFamily="2" charset="0"/>
              </a:rPr>
              <a:t>TABLE </a:t>
            </a:r>
            <a:r>
              <a:rPr lang="as-IN" sz="3600" b="1" dirty="0">
                <a:solidFill>
                  <a:srgbClr val="0070C0"/>
                </a:solidFill>
                <a:latin typeface="NikoshBAN" panose="02000000000000000000" pitchFamily="2" charset="0"/>
                <a:cs typeface="NikoshBAN" panose="02000000000000000000" pitchFamily="2" charset="0"/>
              </a:rPr>
              <a:t>	ট্যাগের </a:t>
            </a:r>
            <a:r>
              <a:rPr lang="as-IN" sz="3600" b="1" dirty="0" smtClean="0">
                <a:solidFill>
                  <a:srgbClr val="0070C0"/>
                </a:solidFill>
                <a:latin typeface="NikoshBAN" panose="02000000000000000000" pitchFamily="2" charset="0"/>
                <a:cs typeface="NikoshBAN" panose="02000000000000000000" pitchFamily="2" charset="0"/>
              </a:rPr>
              <a:t>বিবরণ</a:t>
            </a:r>
            <a:r>
              <a:rPr lang="en-US" sz="3600" b="1" dirty="0" smtClean="0">
                <a:solidFill>
                  <a:srgbClr val="0070C0"/>
                </a:solidFill>
                <a:latin typeface="NikoshBAN" panose="02000000000000000000" pitchFamily="2" charset="0"/>
                <a:cs typeface="NikoshBAN" panose="02000000000000000000" pitchFamily="2" charset="0"/>
              </a:rPr>
              <a:t>:-</a:t>
            </a:r>
            <a:endParaRPr lang="as-IN" sz="3600" b="1" dirty="0">
              <a:solidFill>
                <a:srgbClr val="0070C0"/>
              </a:solidFill>
              <a:latin typeface="NikoshBAN" panose="02000000000000000000" pitchFamily="2" charset="0"/>
              <a:cs typeface="NikoshBAN" panose="02000000000000000000" pitchFamily="2" charset="0"/>
            </a:endParaRPr>
          </a:p>
          <a:p>
            <a:pPr marL="0" indent="0">
              <a:buNone/>
            </a:pPr>
            <a:r>
              <a:rPr lang="as-IN" sz="3600" b="1" dirty="0">
                <a:solidFill>
                  <a:srgbClr val="0070C0"/>
                </a:solidFill>
                <a:latin typeface="NikoshBAN" panose="02000000000000000000" pitchFamily="2" charset="0"/>
                <a:cs typeface="NikoshBAN" panose="02000000000000000000" pitchFamily="2" charset="0"/>
              </a:rPr>
              <a:t>&lt;</a:t>
            </a:r>
            <a:r>
              <a:rPr lang="en-US" sz="3600" b="1" dirty="0">
                <a:solidFill>
                  <a:srgbClr val="0070C0"/>
                </a:solidFill>
                <a:latin typeface="NikoshBAN" panose="02000000000000000000" pitchFamily="2" charset="0"/>
                <a:cs typeface="NikoshBAN" panose="02000000000000000000" pitchFamily="2" charset="0"/>
              </a:rPr>
              <a:t>table&gt;	</a:t>
            </a:r>
            <a:r>
              <a:rPr lang="as-IN" sz="3600" b="1" dirty="0">
                <a:solidFill>
                  <a:srgbClr val="0070C0"/>
                </a:solidFill>
                <a:latin typeface="NikoshBAN" panose="02000000000000000000" pitchFamily="2" charset="0"/>
                <a:cs typeface="NikoshBAN" panose="02000000000000000000" pitchFamily="2" charset="0"/>
              </a:rPr>
              <a:t>টেবিল তৈরি করার জন্য ব্যবহার করা হয়।</a:t>
            </a:r>
          </a:p>
          <a:p>
            <a:pPr marL="0" indent="0">
              <a:buNone/>
            </a:pPr>
            <a:r>
              <a:rPr lang="as-IN" sz="3600" b="1" dirty="0">
                <a:solidFill>
                  <a:srgbClr val="002060"/>
                </a:solidFill>
                <a:latin typeface="NikoshBAN" panose="02000000000000000000" pitchFamily="2" charset="0"/>
                <a:cs typeface="NikoshBAN" panose="02000000000000000000" pitchFamily="2" charset="0"/>
              </a:rPr>
              <a:t>&lt;</a:t>
            </a:r>
            <a:r>
              <a:rPr lang="en-US" sz="3600" b="1" dirty="0" err="1">
                <a:solidFill>
                  <a:srgbClr val="002060"/>
                </a:solidFill>
                <a:latin typeface="NikoshBAN" panose="02000000000000000000" pitchFamily="2" charset="0"/>
                <a:cs typeface="NikoshBAN" panose="02000000000000000000" pitchFamily="2" charset="0"/>
              </a:rPr>
              <a:t>th</a:t>
            </a:r>
            <a:r>
              <a:rPr lang="en-US" sz="3600" b="1" dirty="0">
                <a:solidFill>
                  <a:srgbClr val="002060"/>
                </a:solidFill>
                <a:latin typeface="NikoshBAN" panose="02000000000000000000" pitchFamily="2" charset="0"/>
                <a:cs typeface="NikoshBAN" panose="02000000000000000000" pitchFamily="2" charset="0"/>
              </a:rPr>
              <a:t>&gt;	</a:t>
            </a:r>
            <a:r>
              <a:rPr lang="as-IN" sz="3600" b="1" dirty="0">
                <a:solidFill>
                  <a:srgbClr val="002060"/>
                </a:solidFill>
                <a:latin typeface="NikoshBAN" panose="02000000000000000000" pitchFamily="2" charset="0"/>
                <a:cs typeface="NikoshBAN" panose="02000000000000000000" pitchFamily="2" charset="0"/>
              </a:rPr>
              <a:t>টেবিলের হেডার তৈরি করার জন্য ব্যবহার করা হয়।</a:t>
            </a:r>
          </a:p>
          <a:p>
            <a:pPr marL="0" indent="0">
              <a:buNone/>
            </a:pPr>
            <a:r>
              <a:rPr lang="en-US" sz="3600" b="1" dirty="0" smtClean="0">
                <a:solidFill>
                  <a:srgbClr val="7030A0"/>
                </a:solidFill>
                <a:latin typeface="NikoshBAN" panose="02000000000000000000" pitchFamily="2" charset="0"/>
                <a:cs typeface="NikoshBAN" panose="02000000000000000000" pitchFamily="2" charset="0"/>
              </a:rPr>
              <a:t> </a:t>
            </a:r>
            <a:r>
              <a:rPr lang="as-IN" sz="3600" b="1" dirty="0" smtClean="0">
                <a:solidFill>
                  <a:srgbClr val="7030A0"/>
                </a:solidFill>
                <a:latin typeface="NikoshBAN" panose="02000000000000000000" pitchFamily="2" charset="0"/>
                <a:cs typeface="NikoshBAN" panose="02000000000000000000" pitchFamily="2" charset="0"/>
              </a:rPr>
              <a:t>&lt;</a:t>
            </a:r>
            <a:r>
              <a:rPr lang="en-US" sz="3600" b="1" dirty="0" err="1">
                <a:solidFill>
                  <a:srgbClr val="7030A0"/>
                </a:solidFill>
                <a:latin typeface="NikoshBAN" panose="02000000000000000000" pitchFamily="2" charset="0"/>
                <a:cs typeface="NikoshBAN" panose="02000000000000000000" pitchFamily="2" charset="0"/>
              </a:rPr>
              <a:t>tr</a:t>
            </a:r>
            <a:r>
              <a:rPr lang="en-US" sz="3600" b="1" dirty="0">
                <a:solidFill>
                  <a:srgbClr val="7030A0"/>
                </a:solidFill>
                <a:latin typeface="NikoshBAN" panose="02000000000000000000" pitchFamily="2" charset="0"/>
                <a:cs typeface="NikoshBAN" panose="02000000000000000000" pitchFamily="2" charset="0"/>
              </a:rPr>
              <a:t>&gt;	</a:t>
            </a:r>
            <a:r>
              <a:rPr lang="as-IN" sz="3600" b="1" dirty="0">
                <a:solidFill>
                  <a:srgbClr val="7030A0"/>
                </a:solidFill>
                <a:latin typeface="NikoshBAN" panose="02000000000000000000" pitchFamily="2" charset="0"/>
                <a:cs typeface="NikoshBAN" panose="02000000000000000000" pitchFamily="2" charset="0"/>
              </a:rPr>
              <a:t>টেবিলের সারি(</a:t>
            </a:r>
            <a:r>
              <a:rPr lang="en-US" sz="3600" b="1" dirty="0">
                <a:solidFill>
                  <a:srgbClr val="7030A0"/>
                </a:solidFill>
                <a:latin typeface="NikoshBAN" panose="02000000000000000000" pitchFamily="2" charset="0"/>
                <a:cs typeface="NikoshBAN" panose="02000000000000000000" pitchFamily="2" charset="0"/>
              </a:rPr>
              <a:t>row) </a:t>
            </a:r>
            <a:r>
              <a:rPr lang="as-IN" sz="3600" b="1" dirty="0">
                <a:solidFill>
                  <a:srgbClr val="7030A0"/>
                </a:solidFill>
                <a:latin typeface="NikoshBAN" panose="02000000000000000000" pitchFamily="2" charset="0"/>
                <a:cs typeface="NikoshBAN" panose="02000000000000000000" pitchFamily="2" charset="0"/>
              </a:rPr>
              <a:t>তৈরি করার জন্য ব্যবহার করা হয়।</a:t>
            </a:r>
          </a:p>
          <a:p>
            <a:pPr marL="0" indent="0">
              <a:buNone/>
            </a:pPr>
            <a:r>
              <a:rPr lang="en-US" sz="3600" b="1" dirty="0" smtClean="0">
                <a:latin typeface="NikoshBAN" panose="02000000000000000000" pitchFamily="2" charset="0"/>
                <a:cs typeface="NikoshBAN" panose="02000000000000000000" pitchFamily="2" charset="0"/>
              </a:rPr>
              <a:t> </a:t>
            </a:r>
            <a:r>
              <a:rPr lang="as-IN" sz="3600" b="1" dirty="0" smtClean="0">
                <a:latin typeface="NikoshBAN" panose="02000000000000000000" pitchFamily="2" charset="0"/>
                <a:cs typeface="NikoshBAN" panose="02000000000000000000" pitchFamily="2" charset="0"/>
              </a:rPr>
              <a:t>&lt;</a:t>
            </a:r>
            <a:r>
              <a:rPr lang="en-US" sz="3600" b="1" dirty="0">
                <a:latin typeface="NikoshBAN" panose="02000000000000000000" pitchFamily="2" charset="0"/>
                <a:cs typeface="NikoshBAN" panose="02000000000000000000" pitchFamily="2" charset="0"/>
              </a:rPr>
              <a:t>td&gt;	</a:t>
            </a:r>
            <a:r>
              <a:rPr lang="as-IN" sz="3600" b="1" dirty="0">
                <a:latin typeface="NikoshBAN" panose="02000000000000000000" pitchFamily="2" charset="0"/>
                <a:cs typeface="NikoshBAN" panose="02000000000000000000" pitchFamily="2" charset="0"/>
              </a:rPr>
              <a:t>টেবিলের সেল বা ডেটা তৈরি করার জন্য ব্যবহার করা হয়।</a:t>
            </a:r>
          </a:p>
          <a:p>
            <a:pPr marL="0" indent="0">
              <a:buNone/>
            </a:pPr>
            <a:r>
              <a:rPr lang="en-US" sz="3600" b="1" dirty="0" smtClean="0">
                <a:latin typeface="NikoshBAN" panose="02000000000000000000" pitchFamily="2" charset="0"/>
                <a:cs typeface="NikoshBAN" panose="02000000000000000000" pitchFamily="2" charset="0"/>
              </a:rPr>
              <a:t> </a:t>
            </a:r>
            <a:r>
              <a:rPr lang="as-IN" sz="3600" b="1" dirty="0" smtClean="0">
                <a:solidFill>
                  <a:srgbClr val="00B050"/>
                </a:solidFill>
                <a:latin typeface="NikoshBAN" panose="02000000000000000000" pitchFamily="2" charset="0"/>
                <a:cs typeface="NikoshBAN" panose="02000000000000000000" pitchFamily="2" charset="0"/>
              </a:rPr>
              <a:t>&lt;</a:t>
            </a:r>
            <a:r>
              <a:rPr lang="en-US" sz="3600" b="1" dirty="0">
                <a:solidFill>
                  <a:srgbClr val="00B050"/>
                </a:solidFill>
                <a:latin typeface="NikoshBAN" panose="02000000000000000000" pitchFamily="2" charset="0"/>
                <a:cs typeface="NikoshBAN" panose="02000000000000000000" pitchFamily="2" charset="0"/>
              </a:rPr>
              <a:t>caption&gt;	</a:t>
            </a:r>
            <a:r>
              <a:rPr lang="as-IN" sz="3600" b="1" dirty="0">
                <a:solidFill>
                  <a:srgbClr val="00B050"/>
                </a:solidFill>
                <a:latin typeface="NikoshBAN" panose="02000000000000000000" pitchFamily="2" charset="0"/>
                <a:cs typeface="NikoshBAN" panose="02000000000000000000" pitchFamily="2" charset="0"/>
              </a:rPr>
              <a:t>টেবিলের ক্যাপশন সেট করার জন্য ব্যবহার করা হয়।</a:t>
            </a:r>
            <a:endParaRPr lang="en-US" sz="3600"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523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blipFill>
            <a:blip r:embed="rId2"/>
            <a:tile tx="0" ty="0" sx="100000" sy="100000" flip="none" algn="tl"/>
          </a:blipFill>
        </p:spPr>
        <p:txBody>
          <a:bodyPr/>
          <a:lstStyle/>
          <a:p>
            <a:r>
              <a:rPr lang="en-US" b="1" dirty="0" smtClean="0">
                <a:latin typeface="NikoshBAN" panose="02000000000000000000" pitchFamily="2" charset="0"/>
                <a:cs typeface="NikoshBAN" panose="02000000000000000000" pitchFamily="2" charset="0"/>
              </a:rPr>
              <a:t>     HTML TABLE</a:t>
            </a:r>
            <a:endParaRPr lang="en-US" b="1"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3"/>
          <a:stretch>
            <a:fillRect/>
          </a:stretch>
        </p:blipFill>
        <p:spPr>
          <a:xfrm>
            <a:off x="180305" y="2009104"/>
            <a:ext cx="11306062" cy="4692319"/>
          </a:xfrm>
          <a:prstGeom prst="rect">
            <a:avLst/>
          </a:prstGeom>
          <a:blipFill>
            <a:blip r:embed="rId4"/>
            <a:tile tx="0" ty="0" sx="100000" sy="100000" flip="none" algn="tl"/>
          </a:blipFill>
        </p:spPr>
      </p:pic>
    </p:spTree>
    <p:extLst>
      <p:ext uri="{BB962C8B-B14F-4D97-AF65-F5344CB8AC3E}">
        <p14:creationId xmlns:p14="http://schemas.microsoft.com/office/powerpoint/2010/main" val="2786156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blipFill>
            <a:blip r:embed="rId2"/>
            <a:tile tx="0" ty="0" sx="100000" sy="100000" flip="none" algn="tl"/>
          </a:blipFill>
        </p:spPr>
        <p:txBody>
          <a:bodyPr/>
          <a:lstStyle/>
          <a:p>
            <a:r>
              <a:rPr lang="en-US" dirty="0" smtClean="0"/>
              <a:t>     </a:t>
            </a:r>
            <a:r>
              <a:rPr lang="en-US" b="1" dirty="0" err="1" smtClean="0">
                <a:latin typeface="NikoshBAN" panose="02000000000000000000" pitchFamily="2" charset="0"/>
                <a:cs typeface="NikoshBAN" panose="02000000000000000000" pitchFamily="2" charset="0"/>
              </a:rPr>
              <a:t>একক</a:t>
            </a:r>
            <a:r>
              <a:rPr lang="en-US" b="1" dirty="0" smtClean="0">
                <a:latin typeface="NikoshBAN" panose="02000000000000000000" pitchFamily="2" charset="0"/>
                <a:cs typeface="NikoshBAN" panose="02000000000000000000" pitchFamily="2" charset="0"/>
              </a:rPr>
              <a:t> কাজ </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310166" y="1864260"/>
            <a:ext cx="11881834" cy="4993739"/>
          </a:xfrm>
        </p:spPr>
        <p:txBody>
          <a:bodyPr>
            <a:normAutofit/>
          </a:bodyPr>
          <a:lstStyle/>
          <a:p>
            <a:pPr marL="0" indent="0">
              <a:buNone/>
            </a:pPr>
            <a:r>
              <a:rPr lang="en-US" sz="4000" b="1" dirty="0" smtClean="0">
                <a:latin typeface="NikoshBAN" panose="02000000000000000000" pitchFamily="2" charset="0"/>
                <a:cs typeface="NikoshBAN" panose="02000000000000000000" pitchFamily="2" charset="0"/>
              </a:rPr>
              <a:t> Table Header Tag কী? </a:t>
            </a:r>
            <a:endParaRPr lang="en-US" sz="40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stretch>
            <a:fillRect/>
          </a:stretch>
        </p:blipFill>
        <p:spPr>
          <a:xfrm>
            <a:off x="141666" y="3348507"/>
            <a:ext cx="12050333" cy="3509492"/>
          </a:xfrm>
          <a:prstGeom prst="rect">
            <a:avLst/>
          </a:prstGeom>
        </p:spPr>
      </p:pic>
    </p:spTree>
    <p:extLst>
      <p:ext uri="{BB962C8B-B14F-4D97-AF65-F5344CB8AC3E}">
        <p14:creationId xmlns:p14="http://schemas.microsoft.com/office/powerpoint/2010/main" val="3706949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456</TotalTime>
  <Words>642</Words>
  <Application>Microsoft Office PowerPoint</Application>
  <PresentationFormat>Widescreen</PresentationFormat>
  <Paragraphs>117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NikoshBAN</vt:lpstr>
      <vt:lpstr>Wingdings</vt:lpstr>
      <vt:lpstr>Office Theme</vt:lpstr>
      <vt:lpstr>        সবাইকে  স্বাগত </vt:lpstr>
      <vt:lpstr>     পরিচিতি </vt:lpstr>
      <vt:lpstr>     প্রেষনা দান </vt:lpstr>
      <vt:lpstr>      পাঠ ঘোষনা </vt:lpstr>
      <vt:lpstr>               শিখন ফল </vt:lpstr>
      <vt:lpstr>      HTML</vt:lpstr>
      <vt:lpstr>          HTML TABLE</vt:lpstr>
      <vt:lpstr>     HTML TABLE</vt:lpstr>
      <vt:lpstr>     একক কাজ </vt:lpstr>
      <vt:lpstr>           HTML TABLE</vt:lpstr>
      <vt:lpstr>    HTML TABLE</vt:lpstr>
      <vt:lpstr>     HTML TABLE</vt:lpstr>
      <vt:lpstr>       HTML TABLE</vt:lpstr>
      <vt:lpstr>     HTML TABLE</vt:lpstr>
      <vt:lpstr>       HTML TABLE</vt:lpstr>
      <vt:lpstr> HTML TABLE</vt:lpstr>
      <vt:lpstr>               দলীয় কাজ </vt:lpstr>
      <vt:lpstr>            পাঠ মূল্যায়ন </vt:lpstr>
      <vt:lpstr>    পাঠ মূল্যায়ন </vt:lpstr>
      <vt:lpstr>       বাড়ীর কাজ </vt:lpstr>
      <vt:lpstr>            ধন্যবাদ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48</cp:revision>
  <dcterms:created xsi:type="dcterms:W3CDTF">2020-09-09T00:50:44Z</dcterms:created>
  <dcterms:modified xsi:type="dcterms:W3CDTF">2021-04-15T08:47:38Z</dcterms:modified>
</cp:coreProperties>
</file>