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76" r:id="rId2"/>
    <p:sldId id="275" r:id="rId3"/>
    <p:sldId id="261" r:id="rId4"/>
    <p:sldId id="258" r:id="rId5"/>
    <p:sldId id="262" r:id="rId6"/>
    <p:sldId id="264" r:id="rId7"/>
    <p:sldId id="263" r:id="rId8"/>
    <p:sldId id="266" r:id="rId9"/>
    <p:sldId id="267" r:id="rId10"/>
    <p:sldId id="268" r:id="rId11"/>
    <p:sldId id="270" r:id="rId12"/>
    <p:sldId id="269" r:id="rId13"/>
    <p:sldId id="271" r:id="rId14"/>
    <p:sldId id="272" r:id="rId15"/>
    <p:sldId id="273"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11-Apr-21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2541156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11-Apr-21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3207768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11-Apr-21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2868669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11-Apr-21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3915202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11-Apr-21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1573550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11-Apr-21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676393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11-Apr-21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100298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11-Apr-21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749349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11-Apr-21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4074141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11-Apr-21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2763515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11-Apr-21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3326208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11-Apr-21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621438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11-Apr-21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181044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11-Apr-21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2690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D8BD707-D9CF-40AE-B4C6-C98DA3205C09}" type="datetimeFigureOut">
              <a:rPr lang="en-US" smtClean="0"/>
              <a:pPr/>
              <a:t>11-Apr-21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762842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11-Apr-21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1254726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11-Apr-21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3266602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1D8BD707-D9CF-40AE-B4C6-C98DA3205C09}" type="datetimeFigureOut">
              <a:rPr lang="en-US" smtClean="0"/>
              <a:pPr/>
              <a:t>11-Apr-21</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72874860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EACHER\AppData\Local\Microsoft\Windows\Temporary Internet Files\Content.IE5\EHOUJ5VS\37283-7-flowers-transparent[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6858000" y="4825497"/>
            <a:ext cx="2010780" cy="1791784"/>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C:\Users\TEACHER\AppData\Local\Microsoft\Windows\Temporary Internet Files\Content.IE5\EHOUJ5VS\37283-7-flowers-transparent[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flipH="1" flipV="1">
            <a:off x="155575" y="124742"/>
            <a:ext cx="1984375" cy="1768255"/>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C:\Users\TEACHER\AppData\Local\Microsoft\Windows\Temporary Internet Files\Content.IE5\EHOUJ5VS\37283-7-flowers-transparent[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6200000">
            <a:off x="137131" y="4861531"/>
            <a:ext cx="1869683" cy="1666054"/>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C:\Users\TEACHER\AppData\Local\Microsoft\Windows\Temporary Internet Files\Content.IE5\EHOUJ5VS\37283-7-flowers-transparent[1].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16200000" flipH="1" flipV="1">
            <a:off x="7145866" y="281181"/>
            <a:ext cx="1710267" cy="1524000"/>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2" descr="PPT - স্বাগতম PowerPoint Presentation, free download - ID:3183519"/>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147762" y="1047750"/>
            <a:ext cx="6477000" cy="48577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0170506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p:cNvSpPr/>
          <p:nvPr/>
        </p:nvSpPr>
        <p:spPr>
          <a:xfrm>
            <a:off x="1905000" y="228600"/>
            <a:ext cx="5029200" cy="1066800"/>
          </a:xfrm>
          <a:prstGeom prst="flowChartTermina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5400" b="1" dirty="0"/>
              <a:t>সার্ভার</a:t>
            </a:r>
          </a:p>
        </p:txBody>
      </p:sp>
      <p:pic>
        <p:nvPicPr>
          <p:cNvPr id="1028" name="Picture 4" descr="ওয়েব সার্ভার কিভাবে কাজ করে? – Best &amp; Cheap RDP"/>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743199" y="1414210"/>
            <a:ext cx="3905587" cy="292919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304800" y="4343400"/>
            <a:ext cx="8458200" cy="2062103"/>
          </a:xfrm>
          <a:prstGeom prst="rect">
            <a:avLst/>
          </a:prstGeom>
          <a:noFill/>
        </p:spPr>
        <p:txBody>
          <a:bodyPr wrap="square" rtlCol="0">
            <a:spAutoFit/>
          </a:bodyPr>
          <a:lstStyle/>
          <a:p>
            <a:pPr algn="just">
              <a:buFont typeface="Wingdings" pitchFamily="2" charset="2"/>
              <a:buChar char="Ø"/>
            </a:pPr>
            <a:r>
              <a:rPr lang="en-US" sz="3200" dirty="0" err="1" smtClean="0">
                <a:latin typeface="NikoshBAN" pitchFamily="2" charset="0"/>
                <a:cs typeface="NikoshBAN" pitchFamily="2" charset="0"/>
              </a:rPr>
              <a:t>সা্র্ভার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শুনেই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বুঝতে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এটা</a:t>
            </a:r>
            <a:r>
              <a:rPr lang="en-US" sz="3200" dirty="0" smtClean="0">
                <a:latin typeface="NikoshBAN" pitchFamily="2" charset="0"/>
                <a:cs typeface="NikoshBAN" pitchFamily="2" charset="0"/>
              </a:rPr>
              <a:t> serve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অর্থা</a:t>
            </a:r>
            <a:r>
              <a:rPr lang="en-US" sz="3200" dirty="0" smtClean="0">
                <a:latin typeface="NikoshBAN" pitchFamily="2" charset="0"/>
                <a:cs typeface="NikoshBAN" pitchFamily="2" charset="0"/>
              </a:rPr>
              <a:t>ৎ সার্ভার </a:t>
            </a:r>
            <a:r>
              <a:rPr lang="en-US" sz="3200" dirty="0" err="1" smtClean="0">
                <a:latin typeface="NikoshBAN" pitchFamily="2" charset="0"/>
                <a:cs typeface="NikoshBAN" pitchFamily="2" charset="0"/>
              </a:rPr>
              <a:t>হচ্ছে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শক্তিশালী</a:t>
            </a:r>
            <a:r>
              <a:rPr lang="en-US" sz="3200" dirty="0" smtClean="0">
                <a:latin typeface="NikoshBAN" pitchFamily="2" charset="0"/>
                <a:cs typeface="NikoshBAN" pitchFamily="2" charset="0"/>
              </a:rPr>
              <a:t> কম্পিউটার </a:t>
            </a:r>
            <a:r>
              <a:rPr lang="en-US" sz="3200" dirty="0" err="1" smtClean="0">
                <a:latin typeface="NikoshBAN" pitchFamily="2" charset="0"/>
                <a:cs typeface="NikoshBAN" pitchFamily="2" charset="0"/>
              </a:rPr>
              <a:t>যেটি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নেটওয়ার্কের</a:t>
            </a:r>
            <a:r>
              <a:rPr lang="en-US" sz="3200" dirty="0" smtClean="0">
                <a:latin typeface="NikoshBAN" pitchFamily="2" charset="0"/>
                <a:cs typeface="NikoshBAN" pitchFamily="2" charset="0"/>
              </a:rPr>
              <a:t> </a:t>
            </a:r>
            <a:r>
              <a:rPr lang="en-US" sz="3200" dirty="0" err="1">
                <a:latin typeface="NikoshBAN" pitchFamily="2" charset="0"/>
                <a:cs typeface="NikoshBAN" pitchFamily="2" charset="0"/>
              </a:rPr>
              <a:t>অ</a:t>
            </a:r>
            <a:r>
              <a:rPr lang="en-US" sz="3200" dirty="0" err="1" smtClean="0">
                <a:latin typeface="NikoshBAN" pitchFamily="2" charset="0"/>
                <a:cs typeface="NikoshBAN" pitchFamily="2" charset="0"/>
              </a:rPr>
              <a:t>ন্য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কম্পিউটারকে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রকম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থাকে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একটি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নেটওয়ার্কে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কিন্তু</a:t>
            </a:r>
            <a:r>
              <a:rPr lang="en-US" sz="3200" dirty="0">
                <a:latin typeface="NikoshBAN" pitchFamily="2" charset="0"/>
                <a:cs typeface="NikoshBAN" pitchFamily="2" charset="0"/>
              </a:rPr>
              <a:t> </a:t>
            </a:r>
            <a:r>
              <a:rPr lang="en-US" sz="3200" dirty="0" err="1" smtClean="0">
                <a:latin typeface="NikoshBAN" pitchFamily="2" charset="0"/>
                <a:cs typeface="NikoshBAN" pitchFamily="2" charset="0"/>
              </a:rPr>
              <a:t>একটি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অনেকগুলো</a:t>
            </a:r>
            <a:r>
              <a:rPr lang="en-US" sz="3200" dirty="0" smtClean="0">
                <a:latin typeface="NikoshBAN" pitchFamily="2" charset="0"/>
                <a:cs typeface="NikoshBAN" pitchFamily="2" charset="0"/>
              </a:rPr>
              <a:t> সার্ভার </a:t>
            </a:r>
            <a:r>
              <a:rPr lang="en-US" sz="3200" dirty="0" err="1" smtClean="0">
                <a:latin typeface="NikoshBAN" pitchFamily="2" charset="0"/>
                <a:cs typeface="NikoshBAN" pitchFamily="2" charset="0"/>
              </a:rPr>
              <a:t>থাকতে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Tree>
    <p:extLst>
      <p:ext uri="{BB962C8B-B14F-4D97-AF65-F5344CB8AC3E}">
        <p14:creationId xmlns="" xmlns:p14="http://schemas.microsoft.com/office/powerpoint/2010/main" val="3360453808"/>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edge">
                                      <p:cBhvr>
                                        <p:cTn id="1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p:cNvSpPr/>
          <p:nvPr/>
        </p:nvSpPr>
        <p:spPr>
          <a:xfrm>
            <a:off x="685800" y="304800"/>
            <a:ext cx="7924800" cy="1066800"/>
          </a:xfrm>
          <a:prstGeom prst="flowChartTermina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5400" b="1" dirty="0" smtClean="0"/>
              <a:t>কম্পিউটার/ক্লায়েন্ট</a:t>
            </a:r>
            <a:endParaRPr lang="en-US" sz="5400" b="1" dirty="0"/>
          </a:p>
        </p:txBody>
      </p:sp>
      <p:sp>
        <p:nvSpPr>
          <p:cNvPr id="2" name="TextBox 1"/>
          <p:cNvSpPr txBox="1"/>
          <p:nvPr/>
        </p:nvSpPr>
        <p:spPr>
          <a:xfrm>
            <a:off x="228600" y="3840816"/>
            <a:ext cx="8382000" cy="3108543"/>
          </a:xfrm>
          <a:prstGeom prst="rect">
            <a:avLst/>
          </a:prstGeom>
          <a:noFill/>
        </p:spPr>
        <p:txBody>
          <a:bodyPr wrap="square" rtlCol="0">
            <a:spAutoFit/>
          </a:bodyPr>
          <a:lstStyle/>
          <a:p>
            <a:pPr marL="342900" indent="-342900" algn="just">
              <a:buFont typeface="Wingdings" panose="05000000000000000000" pitchFamily="2" charset="2"/>
              <a:buChar char="Ø"/>
            </a:pPr>
            <a:r>
              <a:rPr lang="as-IN" sz="2800" dirty="0">
                <a:latin typeface="NikoshBAN" pitchFamily="2" charset="0"/>
                <a:cs typeface="NikoshBAN" pitchFamily="2" charset="0"/>
              </a:rPr>
              <a:t>কম্পিউটার মানে গণনাযন্ত্র। এটা মূলত বার বার কাজ করার জন্য বা কাজের পুনরাবৃত্তির জন্য বেশি জনপ্রিয়। তাছাড়া, বর্তমান যুগে কম্পিউটার এর ব্যবহার বলে শেষ করা যাবে না। এটি ছোট শব্দ, তার ব্যবপকতা অনেক অনেক বেশি। একটি সিপিইউ, মনিটর, কী-বোর্ড, মাউস দিয়ে কম্পিউটার গঠিত। এটা এমনি এমনি পরিচালিত হয় না, তা পরিচালনার জন্য আপনাকে কিছু সফটওয়ার লাগে,যা আপনার প্রয়োজন মতে ইন্সটল করে নিতে হবে।</a:t>
            </a:r>
            <a:endParaRPr lang="en-US" sz="2800" dirty="0">
              <a:latin typeface="NikoshBAN" pitchFamily="2" charset="0"/>
              <a:cs typeface="NikoshBAN" pitchFamily="2" charset="0"/>
            </a:endParaRPr>
          </a:p>
        </p:txBody>
      </p:sp>
      <p:pic>
        <p:nvPicPr>
          <p:cNvPr id="7" name="Picture 10" descr="Kinds of Computer- কম্পিউটারের প্রকারভেদ ও প্রয়োগ - Study Poin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00400" y="1447800"/>
            <a:ext cx="2671763" cy="23669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7595677"/>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p:cNvSpPr/>
          <p:nvPr/>
        </p:nvSpPr>
        <p:spPr>
          <a:xfrm>
            <a:off x="1905000" y="228600"/>
            <a:ext cx="5029200" cy="1066800"/>
          </a:xfrm>
          <a:prstGeom prst="flowChartTermina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5400" b="1" dirty="0" smtClean="0"/>
              <a:t>সুইচ</a:t>
            </a:r>
            <a:endParaRPr lang="en-US" sz="5400" b="1" dirty="0"/>
          </a:p>
        </p:txBody>
      </p:sp>
      <p:sp>
        <p:nvSpPr>
          <p:cNvPr id="2" name="TextBox 1"/>
          <p:cNvSpPr txBox="1"/>
          <p:nvPr/>
        </p:nvSpPr>
        <p:spPr>
          <a:xfrm>
            <a:off x="304800" y="4970905"/>
            <a:ext cx="8458200" cy="1754326"/>
          </a:xfrm>
          <a:prstGeom prst="rect">
            <a:avLst/>
          </a:prstGeom>
          <a:noFill/>
        </p:spPr>
        <p:txBody>
          <a:bodyPr wrap="square" rtlCol="0">
            <a:spAutoFit/>
          </a:bodyPr>
          <a:lstStyle/>
          <a:p>
            <a:pPr marL="457200" indent="-457200" algn="just">
              <a:buFont typeface="Wingdings" panose="05000000000000000000" pitchFamily="2" charset="2"/>
              <a:buChar char="Ø"/>
            </a:pPr>
            <a:r>
              <a:rPr lang="as-IN" sz="3600" dirty="0">
                <a:latin typeface="NikoshBAN" pitchFamily="2" charset="0"/>
                <a:cs typeface="NikoshBAN" pitchFamily="2" charset="0"/>
              </a:rPr>
              <a:t>সুইচ </a:t>
            </a:r>
            <a:r>
              <a:rPr lang="bn-BD" sz="3600" dirty="0" smtClean="0">
                <a:latin typeface="NikoshBAN" pitchFamily="2" charset="0"/>
                <a:cs typeface="NikoshBAN" pitchFamily="2" charset="0"/>
              </a:rPr>
              <a:t>এক </a:t>
            </a:r>
            <a:r>
              <a:rPr lang="as-IN" sz="3600" dirty="0" smtClean="0">
                <a:latin typeface="NikoshBAN" pitchFamily="2" charset="0"/>
                <a:cs typeface="NikoshBAN" pitchFamily="2" charset="0"/>
              </a:rPr>
              <a:t>ধরনের </a:t>
            </a:r>
            <a:r>
              <a:rPr lang="as-IN" sz="3600" dirty="0">
                <a:latin typeface="NikoshBAN" pitchFamily="2" charset="0"/>
                <a:cs typeface="NikoshBAN" pitchFamily="2" charset="0"/>
              </a:rPr>
              <a:t>কানেকটিভিটি ডিভাইস, যা সিগনাল রিসিভ করার পর তা সরাসরি টার্গেট পোর্ট বা নোডসমুহে পৌছায়।</a:t>
            </a:r>
            <a:endParaRPr lang="en-US" sz="3600" dirty="0">
              <a:latin typeface="NikoshBAN" pitchFamily="2" charset="0"/>
              <a:cs typeface="NikoshBAN" pitchFamily="2" charset="0"/>
            </a:endParaRPr>
          </a:p>
        </p:txBody>
      </p:sp>
      <p:pic>
        <p:nvPicPr>
          <p:cNvPr id="5" name="Picture 8" descr="D-Link 8 Port Router Switch, Rs 4000 /piece Om Technology | ID: 1420989937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093704" y="1529669"/>
            <a:ext cx="4651791" cy="31011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26464789"/>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p:cNvSpPr/>
          <p:nvPr/>
        </p:nvSpPr>
        <p:spPr>
          <a:xfrm>
            <a:off x="1905000" y="200890"/>
            <a:ext cx="5029200" cy="1066800"/>
          </a:xfrm>
          <a:prstGeom prst="flowChartTermina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5400" b="1" dirty="0" smtClean="0"/>
              <a:t>প্রিন্টার</a:t>
            </a:r>
            <a:endParaRPr lang="en-US" sz="5400" b="1" dirty="0"/>
          </a:p>
        </p:txBody>
      </p:sp>
      <p:sp>
        <p:nvSpPr>
          <p:cNvPr id="2" name="TextBox 1"/>
          <p:cNvSpPr txBox="1"/>
          <p:nvPr/>
        </p:nvSpPr>
        <p:spPr>
          <a:xfrm>
            <a:off x="460075" y="3810000"/>
            <a:ext cx="8458200" cy="3046988"/>
          </a:xfrm>
          <a:prstGeom prst="rect">
            <a:avLst/>
          </a:prstGeom>
          <a:noFill/>
        </p:spPr>
        <p:txBody>
          <a:bodyPr wrap="square" rtlCol="0">
            <a:spAutoFit/>
          </a:bodyPr>
          <a:lstStyle/>
          <a:p>
            <a:pPr marL="457200" indent="-457200" algn="just">
              <a:buFont typeface="Wingdings" panose="05000000000000000000" pitchFamily="2" charset="2"/>
              <a:buChar char="Ø"/>
            </a:pPr>
            <a:r>
              <a:rPr lang="bn-BD" sz="3200" dirty="0" smtClean="0">
                <a:latin typeface="NikoshBAN" pitchFamily="2" charset="0"/>
                <a:cs typeface="NikoshBAN" pitchFamily="2" charset="0"/>
              </a:rPr>
              <a:t>প্রিন্টার </a:t>
            </a:r>
            <a:r>
              <a:rPr lang="as-IN" sz="3200" dirty="0" smtClean="0">
                <a:latin typeface="NikoshBAN" pitchFamily="2" charset="0"/>
                <a:cs typeface="NikoshBAN" pitchFamily="2" charset="0"/>
              </a:rPr>
              <a:t>হল </a:t>
            </a:r>
            <a:r>
              <a:rPr lang="as-IN" sz="3200" dirty="0">
                <a:latin typeface="NikoshBAN" pitchFamily="2" charset="0"/>
                <a:cs typeface="NikoshBAN" pitchFamily="2" charset="0"/>
              </a:rPr>
              <a:t>একটি পেরিফেরাল যন্ত্র। যা মানুষের বোধগম্য গ্রাফ, ছবি, শব্দ, লেখা কাগজে (সাধারণত) </a:t>
            </a:r>
            <a:r>
              <a:rPr lang="as-IN" sz="3200" dirty="0" smtClean="0">
                <a:latin typeface="NikoshBAN" pitchFamily="2" charset="0"/>
                <a:cs typeface="NikoshBAN" pitchFamily="2" charset="0"/>
              </a:rPr>
              <a:t>ছাপা</a:t>
            </a:r>
            <a:r>
              <a:rPr lang="bn-BD" sz="3200" dirty="0" smtClean="0">
                <a:latin typeface="NikoshBAN" pitchFamily="2" charset="0"/>
                <a:cs typeface="NikoshBAN" pitchFamily="2" charset="0"/>
              </a:rPr>
              <a:t>য়</a:t>
            </a:r>
            <a:r>
              <a:rPr lang="as-IN" sz="3200" dirty="0" smtClean="0">
                <a:latin typeface="NikoshBAN" pitchFamily="2" charset="0"/>
                <a:cs typeface="NikoshBAN" pitchFamily="2" charset="0"/>
              </a:rPr>
              <a:t>। সবচে</a:t>
            </a:r>
            <a:r>
              <a:rPr lang="bn-BD" sz="3200" dirty="0" smtClean="0">
                <a:latin typeface="NikoshBAN" pitchFamily="2" charset="0"/>
                <a:cs typeface="NikoshBAN" pitchFamily="2" charset="0"/>
              </a:rPr>
              <a:t>য়ে</a:t>
            </a:r>
            <a:r>
              <a:rPr lang="as-IN" sz="3200" dirty="0" smtClean="0">
                <a:latin typeface="NikoshBAN" pitchFamily="2" charset="0"/>
                <a:cs typeface="NikoshBAN" pitchFamily="2" charset="0"/>
              </a:rPr>
              <a:t> </a:t>
            </a:r>
            <a:r>
              <a:rPr lang="as-IN" sz="3200" dirty="0">
                <a:latin typeface="NikoshBAN" pitchFamily="2" charset="0"/>
                <a:cs typeface="NikoshBAN" pitchFamily="2" charset="0"/>
              </a:rPr>
              <a:t>সাধারণ প্রিন্টার দুটি হল সাদা-কালো এবং রঙিন। সাদা কালো লেজার প্রিন্টারগুলো </a:t>
            </a:r>
            <a:r>
              <a:rPr lang="as-IN" sz="3200" dirty="0" smtClean="0">
                <a:latin typeface="NikoshBAN" pitchFamily="2" charset="0"/>
                <a:cs typeface="NikoshBAN" pitchFamily="2" charset="0"/>
              </a:rPr>
              <a:t>দি</a:t>
            </a:r>
            <a:r>
              <a:rPr lang="bn-BD" sz="3200" dirty="0" smtClean="0">
                <a:latin typeface="NikoshBAN" pitchFamily="2" charset="0"/>
                <a:cs typeface="NikoshBAN" pitchFamily="2" charset="0"/>
              </a:rPr>
              <a:t>য়ে</a:t>
            </a:r>
            <a:r>
              <a:rPr lang="as-IN" sz="3200" dirty="0" smtClean="0">
                <a:latin typeface="NikoshBAN" pitchFamily="2" charset="0"/>
                <a:cs typeface="NikoshBAN" pitchFamily="2" charset="0"/>
              </a:rPr>
              <a:t> </a:t>
            </a:r>
            <a:r>
              <a:rPr lang="as-IN" sz="3200" dirty="0">
                <a:latin typeface="NikoshBAN" pitchFamily="2" charset="0"/>
                <a:cs typeface="NikoshBAN" pitchFamily="2" charset="0"/>
              </a:rPr>
              <a:t>কাগজপত্রাদি, দলিলাদি প্রিন্ট করা </a:t>
            </a:r>
            <a:r>
              <a:rPr lang="as-IN" sz="3200" dirty="0" smtClean="0">
                <a:latin typeface="NikoshBAN" pitchFamily="2" charset="0"/>
                <a:cs typeface="NikoshBAN" pitchFamily="2" charset="0"/>
              </a:rPr>
              <a:t>হ</a:t>
            </a:r>
            <a:r>
              <a:rPr lang="bn-BD" sz="3200" dirty="0" smtClean="0">
                <a:latin typeface="NikoshBAN" pitchFamily="2" charset="0"/>
                <a:cs typeface="NikoshBAN" pitchFamily="2" charset="0"/>
              </a:rPr>
              <a:t>য়</a:t>
            </a:r>
            <a:r>
              <a:rPr lang="as-IN" sz="3200" dirty="0" smtClean="0">
                <a:latin typeface="NikoshBAN" pitchFamily="2" charset="0"/>
                <a:cs typeface="NikoshBAN" pitchFamily="2" charset="0"/>
              </a:rPr>
              <a:t>। </a:t>
            </a:r>
            <a:r>
              <a:rPr lang="as-IN" sz="3200" dirty="0">
                <a:latin typeface="NikoshBAN" pitchFamily="2" charset="0"/>
                <a:cs typeface="NikoshBAN" pitchFamily="2" charset="0"/>
              </a:rPr>
              <a:t>আর রঙিন </a:t>
            </a:r>
            <a:r>
              <a:rPr lang="as-IN" sz="3200" dirty="0" smtClean="0">
                <a:latin typeface="NikoshBAN" pitchFamily="2" charset="0"/>
                <a:cs typeface="NikoshBAN" pitchFamily="2" charset="0"/>
              </a:rPr>
              <a:t>ইন্কজেট </a:t>
            </a:r>
            <a:r>
              <a:rPr lang="as-IN" sz="3200" dirty="0">
                <a:latin typeface="NikoshBAN" pitchFamily="2" charset="0"/>
                <a:cs typeface="NikoshBAN" pitchFamily="2" charset="0"/>
              </a:rPr>
              <a:t>প্রিন্টার </a:t>
            </a:r>
            <a:r>
              <a:rPr lang="as-IN" sz="3200" dirty="0" smtClean="0">
                <a:latin typeface="NikoshBAN" pitchFamily="2" charset="0"/>
                <a:cs typeface="NikoshBAN" pitchFamily="2" charset="0"/>
              </a:rPr>
              <a:t>দি</a:t>
            </a:r>
            <a:r>
              <a:rPr lang="bn-BD" sz="3200" dirty="0" smtClean="0">
                <a:latin typeface="NikoshBAN" pitchFamily="2" charset="0"/>
                <a:cs typeface="NikoshBAN" pitchFamily="2" charset="0"/>
              </a:rPr>
              <a:t>য়ে</a:t>
            </a:r>
            <a:r>
              <a:rPr lang="as-IN" sz="3200" dirty="0" smtClean="0">
                <a:latin typeface="NikoshBAN" pitchFamily="2" charset="0"/>
                <a:cs typeface="NikoshBAN" pitchFamily="2" charset="0"/>
              </a:rPr>
              <a:t> </a:t>
            </a:r>
            <a:r>
              <a:rPr lang="as-IN" sz="3200" dirty="0">
                <a:latin typeface="NikoshBAN" pitchFamily="2" charset="0"/>
                <a:cs typeface="NikoshBAN" pitchFamily="2" charset="0"/>
              </a:rPr>
              <a:t>উচ্চ ও ছবির সমমানের ফলাফল </a:t>
            </a:r>
            <a:r>
              <a:rPr lang="as-IN" sz="3200" dirty="0" smtClean="0">
                <a:latin typeface="NikoshBAN" pitchFamily="2" charset="0"/>
                <a:cs typeface="NikoshBAN" pitchFamily="2" charset="0"/>
              </a:rPr>
              <a:t>পাও</a:t>
            </a:r>
            <a:r>
              <a:rPr lang="bn-BD" sz="3200" dirty="0" smtClean="0">
                <a:latin typeface="NikoshBAN" pitchFamily="2" charset="0"/>
                <a:cs typeface="NikoshBAN" pitchFamily="2" charset="0"/>
              </a:rPr>
              <a:t>য়া</a:t>
            </a:r>
            <a:r>
              <a:rPr lang="as-IN" sz="3200" dirty="0" smtClean="0">
                <a:latin typeface="NikoshBAN" pitchFamily="2" charset="0"/>
                <a:cs typeface="NikoshBAN" pitchFamily="2" charset="0"/>
              </a:rPr>
              <a:t> যা</a:t>
            </a:r>
            <a:r>
              <a:rPr lang="bn-BD" sz="3200" dirty="0" smtClean="0">
                <a:latin typeface="NikoshBAN" pitchFamily="2" charset="0"/>
                <a:cs typeface="NikoshBAN" pitchFamily="2" charset="0"/>
              </a:rPr>
              <a:t>য়</a:t>
            </a:r>
            <a:r>
              <a:rPr lang="as-IN"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pic>
        <p:nvPicPr>
          <p:cNvPr id="7" name="Picture 6" descr="প্রিন্টার ভালো রাখার সেরা ১০ টি টিপস- Printer | কম্পিউটার জগৎ । কম্পিউটার ও  ব্লগিং টিপস"/>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124200" y="1219199"/>
            <a:ext cx="2819400" cy="28194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13555603"/>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p:cNvSpPr/>
          <p:nvPr/>
        </p:nvSpPr>
        <p:spPr>
          <a:xfrm>
            <a:off x="1905000" y="228600"/>
            <a:ext cx="5029200" cy="1066800"/>
          </a:xfrm>
          <a:prstGeom prst="flowChartTermina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5400" b="1" dirty="0" err="1" smtClean="0"/>
              <a:t>দলগত</a:t>
            </a:r>
            <a:r>
              <a:rPr lang="en-US" sz="5400" b="1" dirty="0" smtClean="0"/>
              <a:t> </a:t>
            </a:r>
            <a:r>
              <a:rPr lang="en-US" sz="5400" b="1" dirty="0" err="1" smtClean="0"/>
              <a:t>কাজ</a:t>
            </a:r>
            <a:endParaRPr lang="en-US" sz="5400" b="1" dirty="0"/>
          </a:p>
        </p:txBody>
      </p:sp>
      <p:sp>
        <p:nvSpPr>
          <p:cNvPr id="2" name="TextBox 1"/>
          <p:cNvSpPr txBox="1"/>
          <p:nvPr/>
        </p:nvSpPr>
        <p:spPr>
          <a:xfrm>
            <a:off x="318655" y="5257800"/>
            <a:ext cx="8458200" cy="1754326"/>
          </a:xfrm>
          <a:prstGeom prst="rect">
            <a:avLst/>
          </a:prstGeom>
          <a:noFill/>
        </p:spPr>
        <p:txBody>
          <a:bodyPr wrap="square" rtlCol="0">
            <a:spAutoFit/>
          </a:bodyPr>
          <a:lstStyle/>
          <a:p>
            <a:pPr marL="457200" indent="-457200" algn="just">
              <a:buFont typeface="Wingdings" panose="05000000000000000000" pitchFamily="2" charset="2"/>
              <a:buChar char="Ø"/>
            </a:pPr>
            <a:r>
              <a:rPr lang="en-US" sz="3600" dirty="0" err="1" smtClean="0">
                <a:latin typeface="NikoshBAN" pitchFamily="2" charset="0"/>
                <a:cs typeface="NikoshBAN" pitchFamily="2" charset="0"/>
              </a:rPr>
              <a:t>তোমাদের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স্কুলের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কম্পিউটারগুলোকে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নেটওয়ার্কিং-এর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আওতায়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আনার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জন্য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রিসোর্সের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প্রয়োজন</a:t>
            </a:r>
            <a:r>
              <a:rPr lang="bn-BD" sz="3600" dirty="0" smtClean="0">
                <a:latin typeface="NikoshBAN" pitchFamily="2" charset="0"/>
                <a:cs typeface="NikoshBAN" pitchFamily="2" charset="0"/>
              </a:rPr>
              <a:t> তার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একটি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তালিকা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তৈরি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pic>
        <p:nvPicPr>
          <p:cNvPr id="1026" name="Picture 2" descr="Group Work That Works - Quiet Revolution"/>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33391" y="1676400"/>
            <a:ext cx="6305589" cy="35468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88860350"/>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edge">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p:cNvSpPr/>
          <p:nvPr/>
        </p:nvSpPr>
        <p:spPr>
          <a:xfrm>
            <a:off x="1905000" y="228600"/>
            <a:ext cx="5029200" cy="1066800"/>
          </a:xfrm>
          <a:prstGeom prst="flowChartTermina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5400" b="1" dirty="0" err="1" smtClean="0"/>
              <a:t>বাড়ির</a:t>
            </a:r>
            <a:r>
              <a:rPr lang="en-US" sz="5400" b="1" dirty="0" smtClean="0"/>
              <a:t> </a:t>
            </a:r>
            <a:r>
              <a:rPr lang="en-US" sz="5400" b="1" dirty="0" err="1" smtClean="0"/>
              <a:t>কাজ</a:t>
            </a:r>
            <a:endParaRPr lang="en-US" sz="5400" b="1" dirty="0"/>
          </a:p>
        </p:txBody>
      </p:sp>
      <p:sp>
        <p:nvSpPr>
          <p:cNvPr id="2" name="TextBox 1"/>
          <p:cNvSpPr txBox="1"/>
          <p:nvPr/>
        </p:nvSpPr>
        <p:spPr>
          <a:xfrm>
            <a:off x="304800" y="4572000"/>
            <a:ext cx="8458200" cy="646331"/>
          </a:xfrm>
          <a:prstGeom prst="rect">
            <a:avLst/>
          </a:prstGeom>
          <a:noFill/>
        </p:spPr>
        <p:txBody>
          <a:bodyPr wrap="square" rtlCol="0">
            <a:spAutoFit/>
          </a:bodyPr>
          <a:lstStyle/>
          <a:p>
            <a:pPr marL="457200" indent="-457200" algn="just">
              <a:buFont typeface="Wingdings" panose="05000000000000000000" pitchFamily="2" charset="2"/>
              <a:buChar char="Ø"/>
            </a:pPr>
            <a:r>
              <a:rPr lang="en-US" sz="3600" dirty="0" err="1" smtClean="0">
                <a:latin typeface="NikoshBAN" pitchFamily="2" charset="0"/>
                <a:cs typeface="NikoshBAN" pitchFamily="2" charset="0"/>
              </a:rPr>
              <a:t>নেটওয়ার্কে-সংশ্লিষ্ট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বিভিন্ন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যন্ত্রপাতির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কাজ</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ব্যাখ্যা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114800" y="1676401"/>
            <a:ext cx="3149600" cy="2362200"/>
          </a:xfrm>
          <a:prstGeom prst="rect">
            <a:avLst/>
          </a:prstGeom>
        </p:spPr>
      </p:pic>
      <p:pic>
        <p:nvPicPr>
          <p:cNvPr id="7" name="Picture 2" descr="CSS কি? What is CSS?"/>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371600" y="1600199"/>
            <a:ext cx="2438400" cy="24384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63438534"/>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1981200"/>
            <a:ext cx="4495800" cy="221599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bn-BD" sz="13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ধন্যবাদ</a:t>
            </a:r>
            <a:endParaRPr lang="en-US" sz="20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endParaRPr>
          </a:p>
        </p:txBody>
      </p:sp>
    </p:spTree>
    <p:extLst>
      <p:ext uri="{BB962C8B-B14F-4D97-AF65-F5344CB8AC3E}">
        <p14:creationId xmlns="" xmlns:p14="http://schemas.microsoft.com/office/powerpoint/2010/main" val="833311829"/>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a:xfrm>
            <a:off x="914399" y="2667000"/>
            <a:ext cx="7315200" cy="91440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en-US" sz="6000" b="1" dirty="0">
              <a:solidFill>
                <a:srgbClr val="002060"/>
              </a:solidFill>
              <a:latin typeface="Algerian" pitchFamily="82" charset="0"/>
            </a:endParaRPr>
          </a:p>
        </p:txBody>
      </p:sp>
      <p:sp>
        <p:nvSpPr>
          <p:cNvPr id="6" name="Rectangle 5"/>
          <p:cNvSpPr txBox="1">
            <a:spLocks noChangeArrowheads="1"/>
          </p:cNvSpPr>
          <p:nvPr/>
        </p:nvSpPr>
        <p:spPr bwMode="auto">
          <a:xfrm>
            <a:off x="2133600" y="1905000"/>
            <a:ext cx="5105400" cy="2860283"/>
          </a:xfrm>
          <a:prstGeom prst="rect">
            <a:avLst/>
          </a:prstGeo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marL="0" indent="0" algn="ctr" rtl="0" fontAlgn="base">
              <a:lnSpc>
                <a:spcPct val="80000"/>
              </a:lnSpc>
              <a:spcBef>
                <a:spcPct val="20000"/>
              </a:spcBef>
              <a:spcAft>
                <a:spcPct val="0"/>
              </a:spcAft>
              <a:buClr>
                <a:schemeClr val="accent2"/>
              </a:buClr>
              <a:buSzPct val="75000"/>
              <a:buFont typeface="Wingdings" pitchFamily="2" charset="2"/>
              <a:buNone/>
              <a:defRPr sz="2400">
                <a:solidFill>
                  <a:schemeClr val="tx2"/>
                </a:solidFill>
                <a:latin typeface="+mn-lt"/>
                <a:ea typeface="+mn-ea"/>
                <a:cs typeface="+mn-cs"/>
              </a:defRPr>
            </a:lvl1pPr>
            <a:lvl2pPr marL="742950" indent="-285750" algn="l" rtl="0" fontAlgn="base">
              <a:spcBef>
                <a:spcPct val="20000"/>
              </a:spcBef>
              <a:spcAft>
                <a:spcPct val="0"/>
              </a:spcAft>
              <a:buClr>
                <a:schemeClr val="tx1"/>
              </a:buClr>
              <a:buSzPct val="75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chemeClr val="bg2"/>
              </a:buClr>
              <a:buSzPct val="75000"/>
              <a:buFont typeface="Wingdings" pitchFamily="2" charset="2"/>
              <a:buChar char="n"/>
              <a:defRPr sz="2000">
                <a:solidFill>
                  <a:schemeClr val="tx1"/>
                </a:solidFill>
                <a:latin typeface="+mn-lt"/>
              </a:defRPr>
            </a:lvl3pPr>
            <a:lvl4pPr marL="1600200" indent="-228600" algn="l" rtl="0" fontAlgn="base">
              <a:spcBef>
                <a:spcPct val="20000"/>
              </a:spcBef>
              <a:spcAft>
                <a:spcPct val="0"/>
              </a:spcAft>
              <a:buClr>
                <a:schemeClr val="tx2"/>
              </a:buClr>
              <a:buSzPct val="75000"/>
              <a:buFont typeface="Wingdings" pitchFamily="2" charset="2"/>
              <a:buChar char="n"/>
              <a:defRPr>
                <a:solidFill>
                  <a:schemeClr val="tx1"/>
                </a:solidFill>
                <a:latin typeface="+mn-lt"/>
              </a:defRPr>
            </a:lvl4pPr>
            <a:lvl5pPr marL="2057400"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5pPr>
            <a:lvl6pPr marL="2514600"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6pPr>
            <a:lvl7pPr marL="2971800"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7pPr>
            <a:lvl8pPr marL="3429000"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8pPr>
            <a:lvl9pPr marL="3886200"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9pPr>
          </a:lstStyle>
          <a:p>
            <a:pPr>
              <a:lnSpc>
                <a:spcPct val="100000"/>
              </a:lnSpc>
              <a:spcBef>
                <a:spcPts val="0"/>
              </a:spcBef>
            </a:pPr>
            <a:r>
              <a:rPr lang="en-US" sz="4000" b="1" dirty="0" err="1" smtClean="0">
                <a:solidFill>
                  <a:srgbClr val="002060"/>
                </a:solidFill>
                <a:latin typeface="NikoshBAN" pitchFamily="2" charset="0"/>
                <a:cs typeface="NikoshBAN" pitchFamily="2" charset="0"/>
              </a:rPr>
              <a:t>উজ্জল</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চন্দ্র</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বর্মন</a:t>
            </a:r>
            <a:r>
              <a:rPr lang="en-US" sz="4000" b="1" dirty="0" smtClean="0">
                <a:solidFill>
                  <a:srgbClr val="002060"/>
                </a:solidFill>
                <a:latin typeface="NikoshBAN" pitchFamily="2" charset="0"/>
                <a:cs typeface="NikoshBAN" pitchFamily="2" charset="0"/>
              </a:rPr>
              <a:t> </a:t>
            </a:r>
          </a:p>
          <a:p>
            <a:pPr>
              <a:lnSpc>
                <a:spcPct val="100000"/>
              </a:lnSpc>
              <a:spcBef>
                <a:spcPts val="0"/>
              </a:spcBef>
            </a:pPr>
            <a:r>
              <a:rPr lang="en-US" sz="3600" b="1" dirty="0" err="1" smtClean="0">
                <a:solidFill>
                  <a:srgbClr val="002060"/>
                </a:solidFill>
                <a:latin typeface="NikoshBAN" pitchFamily="2" charset="0"/>
                <a:cs typeface="NikoshBAN" pitchFamily="2" charset="0"/>
              </a:rPr>
              <a:t>সহকারী</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শিক্ষক</a:t>
            </a:r>
            <a:r>
              <a:rPr lang="bn-BD" sz="3600" b="1" dirty="0" smtClean="0">
                <a:solidFill>
                  <a:srgbClr val="002060"/>
                </a:solidFill>
                <a:latin typeface="NikoshBAN" pitchFamily="2" charset="0"/>
                <a:cs typeface="NikoshBAN" pitchFamily="2" charset="0"/>
              </a:rPr>
              <a:t> </a:t>
            </a:r>
            <a:r>
              <a:rPr lang="en-US" sz="3600" b="1" dirty="0" smtClean="0">
                <a:solidFill>
                  <a:srgbClr val="002060"/>
                </a:solidFill>
                <a:latin typeface="NikoshBAN" pitchFamily="2" charset="0"/>
                <a:cs typeface="NikoshBAN" pitchFamily="2" charset="0"/>
              </a:rPr>
              <a:t>(</a:t>
            </a:r>
            <a:r>
              <a:rPr lang="en-US" sz="3600" b="1" dirty="0" err="1" smtClean="0">
                <a:solidFill>
                  <a:srgbClr val="002060"/>
                </a:solidFill>
                <a:latin typeface="NikoshBAN" pitchFamily="2" charset="0"/>
                <a:cs typeface="NikoshBAN" pitchFamily="2" charset="0"/>
              </a:rPr>
              <a:t>আইসিটি</a:t>
            </a:r>
            <a:r>
              <a:rPr lang="en-US" sz="3600" b="1" dirty="0" smtClean="0">
                <a:solidFill>
                  <a:srgbClr val="002060"/>
                </a:solidFill>
                <a:latin typeface="NikoshBAN" pitchFamily="2" charset="0"/>
                <a:cs typeface="NikoshBAN" pitchFamily="2" charset="0"/>
              </a:rPr>
              <a:t>)</a:t>
            </a:r>
          </a:p>
          <a:p>
            <a:pPr>
              <a:lnSpc>
                <a:spcPct val="100000"/>
              </a:lnSpc>
              <a:spcBef>
                <a:spcPts val="0"/>
              </a:spcBef>
            </a:pPr>
            <a:r>
              <a:rPr lang="en-US" sz="3600" b="1" dirty="0" err="1" smtClean="0">
                <a:solidFill>
                  <a:srgbClr val="002060"/>
                </a:solidFill>
                <a:latin typeface="NikoshBAN" pitchFamily="2" charset="0"/>
                <a:cs typeface="NikoshBAN" pitchFamily="2" charset="0"/>
              </a:rPr>
              <a:t>এম.ডি.পি</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আদর্শ</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উচ্চ</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বিদ্যালয়</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পাকুন্দিয়া</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কিশোরগঞ্জ</a:t>
            </a:r>
            <a:r>
              <a:rPr lang="en-US" sz="3600" b="1" dirty="0" smtClean="0">
                <a:solidFill>
                  <a:srgbClr val="002060"/>
                </a:solidFill>
                <a:latin typeface="NikoshBAN" pitchFamily="2" charset="0"/>
                <a:cs typeface="NikoshBAN" pitchFamily="2" charset="0"/>
              </a:rPr>
              <a:t>।</a:t>
            </a:r>
            <a:endParaRPr lang="en-US" sz="3600" b="1" dirty="0">
              <a:solidFill>
                <a:srgbClr val="002060"/>
              </a:solidFill>
              <a:latin typeface="NikoshBAN" pitchFamily="2" charset="0"/>
              <a:cs typeface="NikoshBAN" pitchFamily="2" charset="0"/>
            </a:endParaRPr>
          </a:p>
        </p:txBody>
      </p:sp>
      <p:sp>
        <p:nvSpPr>
          <p:cNvPr id="2" name="Flowchart: Display 1"/>
          <p:cNvSpPr/>
          <p:nvPr/>
        </p:nvSpPr>
        <p:spPr>
          <a:xfrm rot="16200000">
            <a:off x="4000500" y="-1315229"/>
            <a:ext cx="1219200" cy="4648200"/>
          </a:xfrm>
          <a:prstGeom prst="flowChartDisplay">
            <a:avLst/>
          </a:prstGeom>
        </p:spPr>
        <p:style>
          <a:lnRef idx="1">
            <a:schemeClr val="accent5"/>
          </a:lnRef>
          <a:fillRef idx="2">
            <a:schemeClr val="accent5"/>
          </a:fillRef>
          <a:effectRef idx="1">
            <a:schemeClr val="accent5"/>
          </a:effectRef>
          <a:fontRef idx="minor">
            <a:schemeClr val="dk1"/>
          </a:fontRef>
        </p:style>
        <p:txBody>
          <a:bodyPr vert="vert" rtlCol="0" anchor="ctr"/>
          <a:lstStyle/>
          <a:p>
            <a:pPr algn="ctr"/>
            <a:r>
              <a:rPr lang="bn-BD" sz="4000" b="1" dirty="0" smtClean="0">
                <a:solidFill>
                  <a:srgbClr val="002060"/>
                </a:solidFill>
                <a:latin typeface="Algerian" pitchFamily="82" charset="0"/>
              </a:rPr>
              <a:t>শিক্ষক </a:t>
            </a:r>
            <a:r>
              <a:rPr lang="en-US" sz="4000" b="1" dirty="0" err="1" smtClean="0">
                <a:solidFill>
                  <a:srgbClr val="002060"/>
                </a:solidFill>
                <a:latin typeface="Algerian" pitchFamily="82" charset="0"/>
              </a:rPr>
              <a:t>পরিচিতি</a:t>
            </a:r>
            <a:endParaRPr lang="en-US" sz="4000" b="1" dirty="0">
              <a:solidFill>
                <a:srgbClr val="002060"/>
              </a:solidFill>
              <a:latin typeface="Algerian" pitchFamily="82" charset="0"/>
            </a:endParaRPr>
          </a:p>
        </p:txBody>
      </p:sp>
      <p:sp>
        <p:nvSpPr>
          <p:cNvPr id="3" name="AutoShape 2" descr="Flowers Flores Feathers Watercolor - Pastel Watercolor Flower Png Clipart  (#577730) - PikPn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C:\Users\TEACHER\AppData\Local\Microsoft\Windows\Temporary Internet Files\Content.IE5\EHOUJ5VS\37283-7-flowers-transparent[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6858000" y="4825497"/>
            <a:ext cx="2010780" cy="1791784"/>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C:\Users\TEACHER\AppData\Local\Microsoft\Windows\Temporary Internet Files\Content.IE5\EHOUJ5VS\37283-7-flowers-transparent[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flipH="1" flipV="1">
            <a:off x="155575" y="124742"/>
            <a:ext cx="1984375" cy="1768255"/>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C:\Users\TEACHER\AppData\Local\Microsoft\Windows\Temporary Internet Files\Content.IE5\EHOUJ5VS\37283-7-flowers-transparent[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6200000">
            <a:off x="137131" y="4861531"/>
            <a:ext cx="1869683" cy="1666054"/>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2" descr="C:\Users\TEACHER\AppData\Local\Microsoft\Windows\Temporary Internet Files\Content.IE5\EHOUJ5VS\37283-7-flowers-transparent[1].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16200000" flipH="1" flipV="1">
            <a:off x="7145866" y="281181"/>
            <a:ext cx="1710267" cy="152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9344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3045" y="609600"/>
            <a:ext cx="3169155"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atin typeface="NikoshBAN" panose="02000000000000000000"/>
              </a:rPr>
              <a:t>পাঠ পরিচিতি</a:t>
            </a:r>
          </a:p>
        </p:txBody>
      </p:sp>
      <p:sp>
        <p:nvSpPr>
          <p:cNvPr id="5" name="Diamond 4"/>
          <p:cNvSpPr/>
          <p:nvPr/>
        </p:nvSpPr>
        <p:spPr>
          <a:xfrm>
            <a:off x="0" y="1557739"/>
            <a:ext cx="9144000" cy="4538261"/>
          </a:xfrm>
          <a:prstGeom prst="diamon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bn-BD" sz="32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NikoshBAN" panose="02000000000000000000" pitchFamily="2" charset="0"/>
              <a:cs typeface="NikoshBAN" panose="02000000000000000000" pitchFamily="2" charset="0"/>
            </a:endParaRPr>
          </a:p>
          <a:p>
            <a:pPr algn="ctr"/>
            <a:r>
              <a:rPr lang="bn-IN" sz="3200" b="1" spc="300" dirty="0" smtClean="0">
                <a:ln w="11430" cmpd="sng">
                  <a:noFill/>
                  <a:prstDash val="solid"/>
                  <a:miter lim="800000"/>
                </a:ln>
                <a:solidFill>
                  <a:schemeClr val="tx1"/>
                </a:solidFill>
                <a:effectLst>
                  <a:glow rad="45500">
                    <a:schemeClr val="accent1">
                      <a:satMod val="220000"/>
                      <a:alpha val="35000"/>
                    </a:schemeClr>
                  </a:glow>
                </a:effectLst>
                <a:latin typeface="NikoshBAN" panose="02000000000000000000" pitchFamily="2" charset="0"/>
                <a:cs typeface="NikoshBAN" panose="02000000000000000000" pitchFamily="2" charset="0"/>
              </a:rPr>
              <a:t>বিষয়ঃ </a:t>
            </a:r>
            <a:r>
              <a:rPr lang="bn-IN" sz="3200" b="1" spc="300" dirty="0">
                <a:ln w="11430" cmpd="sng">
                  <a:noFill/>
                  <a:prstDash val="solid"/>
                  <a:miter lim="800000"/>
                </a:ln>
                <a:solidFill>
                  <a:schemeClr val="tx1"/>
                </a:solidFill>
                <a:effectLst>
                  <a:glow rad="45500">
                    <a:schemeClr val="accent1">
                      <a:satMod val="220000"/>
                      <a:alpha val="35000"/>
                    </a:schemeClr>
                  </a:glow>
                </a:effectLst>
                <a:latin typeface="NikoshBAN" panose="02000000000000000000" pitchFamily="2" charset="0"/>
                <a:cs typeface="NikoshBAN" panose="02000000000000000000" pitchFamily="2" charset="0"/>
              </a:rPr>
              <a:t>তথ্য ও </a:t>
            </a:r>
            <a:r>
              <a:rPr lang="bn-IN" sz="3200" b="1" spc="300" dirty="0" smtClean="0">
                <a:ln w="11430" cmpd="sng">
                  <a:noFill/>
                  <a:prstDash val="solid"/>
                  <a:miter lim="800000"/>
                </a:ln>
                <a:solidFill>
                  <a:schemeClr val="tx1"/>
                </a:solidFill>
                <a:effectLst>
                  <a:glow rad="45500">
                    <a:schemeClr val="accent1">
                      <a:satMod val="220000"/>
                      <a:alpha val="35000"/>
                    </a:schemeClr>
                  </a:glow>
                </a:effectLst>
                <a:latin typeface="NikoshBAN" panose="02000000000000000000" pitchFamily="2" charset="0"/>
                <a:cs typeface="NikoshBAN" panose="02000000000000000000" pitchFamily="2" charset="0"/>
              </a:rPr>
              <a:t>যোগাযোগ</a:t>
            </a:r>
            <a:r>
              <a:rPr lang="bn-BD" sz="3200" b="1" spc="300" dirty="0" smtClean="0">
                <a:ln w="11430" cmpd="sng">
                  <a:noFill/>
                  <a:prstDash val="solid"/>
                  <a:miter lim="800000"/>
                </a:ln>
                <a:solidFill>
                  <a:schemeClr val="tx1"/>
                </a:solidFill>
                <a:effectLst>
                  <a:glow rad="45500">
                    <a:schemeClr val="accent1">
                      <a:satMod val="220000"/>
                      <a:alpha val="35000"/>
                    </a:schemeClr>
                  </a:glow>
                </a:effectLst>
                <a:latin typeface="NikoshBAN" panose="02000000000000000000" pitchFamily="2" charset="0"/>
                <a:cs typeface="NikoshBAN" panose="02000000000000000000" pitchFamily="2" charset="0"/>
              </a:rPr>
              <a:t> </a:t>
            </a:r>
            <a:r>
              <a:rPr lang="bn-IN" sz="3200" b="1" spc="300" dirty="0" smtClean="0">
                <a:ln w="11430" cmpd="sng">
                  <a:noFill/>
                  <a:prstDash val="solid"/>
                  <a:miter lim="800000"/>
                </a:ln>
                <a:solidFill>
                  <a:schemeClr val="tx1"/>
                </a:solidFill>
                <a:effectLst>
                  <a:glow rad="45500">
                    <a:schemeClr val="accent1">
                      <a:satMod val="220000"/>
                      <a:alpha val="35000"/>
                    </a:schemeClr>
                  </a:glow>
                </a:effectLst>
                <a:latin typeface="NikoshBAN" panose="02000000000000000000" pitchFamily="2" charset="0"/>
                <a:cs typeface="NikoshBAN" panose="02000000000000000000" pitchFamily="2" charset="0"/>
              </a:rPr>
              <a:t>প্রযুক্তি</a:t>
            </a:r>
            <a:endParaRPr lang="bn-IN" sz="3200" b="1" spc="300" dirty="0">
              <a:ln w="11430" cmpd="sng">
                <a:noFill/>
                <a:prstDash val="solid"/>
                <a:miter lim="800000"/>
              </a:ln>
              <a:solidFill>
                <a:schemeClr val="tx1"/>
              </a:solidFill>
              <a:effectLst>
                <a:glow rad="45500">
                  <a:schemeClr val="accent1">
                    <a:satMod val="220000"/>
                    <a:alpha val="35000"/>
                  </a:schemeClr>
                </a:glow>
              </a:effectLst>
              <a:latin typeface="NikoshBAN" panose="02000000000000000000" pitchFamily="2" charset="0"/>
              <a:cs typeface="NikoshBAN" panose="02000000000000000000" pitchFamily="2" charset="0"/>
            </a:endParaRPr>
          </a:p>
          <a:p>
            <a:pPr algn="ctr"/>
            <a:r>
              <a:rPr lang="bn-IN" sz="3200" b="1" spc="300" dirty="0">
                <a:ln w="11430" cmpd="sng">
                  <a:noFill/>
                  <a:prstDash val="solid"/>
                  <a:miter lim="800000"/>
                </a:ln>
                <a:solidFill>
                  <a:schemeClr val="tx1"/>
                </a:solidFill>
                <a:effectLst>
                  <a:glow rad="45500">
                    <a:schemeClr val="accent1">
                      <a:satMod val="220000"/>
                      <a:alpha val="35000"/>
                    </a:schemeClr>
                  </a:glow>
                </a:effectLst>
                <a:latin typeface="NikoshBAN" panose="02000000000000000000" pitchFamily="2" charset="0"/>
                <a:cs typeface="NikoshBAN" panose="02000000000000000000" pitchFamily="2" charset="0"/>
              </a:rPr>
              <a:t>শ্রেণিঃ </a:t>
            </a:r>
            <a:r>
              <a:rPr lang="en-US" sz="3200" b="1" spc="300" dirty="0">
                <a:ln w="11430" cmpd="sng">
                  <a:noFill/>
                  <a:prstDash val="solid"/>
                  <a:miter lim="800000"/>
                </a:ln>
                <a:solidFill>
                  <a:schemeClr val="tx1"/>
                </a:solidFill>
                <a:effectLst>
                  <a:glow rad="45500">
                    <a:schemeClr val="accent1">
                      <a:satMod val="220000"/>
                      <a:alpha val="35000"/>
                    </a:schemeClr>
                  </a:glow>
                </a:effectLst>
                <a:latin typeface="NikoshBAN" panose="02000000000000000000" pitchFamily="2" charset="0"/>
                <a:cs typeface="NikoshBAN" panose="02000000000000000000" pitchFamily="2" charset="0"/>
              </a:rPr>
              <a:t>৮</a:t>
            </a:r>
            <a:r>
              <a:rPr lang="bn-IN" sz="3200" b="1" spc="300" dirty="0">
                <a:ln w="11430" cmpd="sng">
                  <a:noFill/>
                  <a:prstDash val="solid"/>
                  <a:miter lim="800000"/>
                </a:ln>
                <a:solidFill>
                  <a:schemeClr val="tx1"/>
                </a:solidFill>
                <a:effectLst>
                  <a:glow rad="45500">
                    <a:schemeClr val="accent1">
                      <a:satMod val="220000"/>
                      <a:alpha val="35000"/>
                    </a:schemeClr>
                  </a:glow>
                </a:effectLst>
                <a:latin typeface="NikoshBAN" panose="02000000000000000000" pitchFamily="2" charset="0"/>
                <a:cs typeface="NikoshBAN" panose="02000000000000000000" pitchFamily="2" charset="0"/>
              </a:rPr>
              <a:t>ম</a:t>
            </a:r>
          </a:p>
          <a:p>
            <a:pPr algn="ctr"/>
            <a:r>
              <a:rPr lang="bn-IN" sz="3200" b="1" spc="300" dirty="0">
                <a:ln w="11430" cmpd="sng">
                  <a:noFill/>
                  <a:prstDash val="solid"/>
                  <a:miter lim="800000"/>
                </a:ln>
                <a:solidFill>
                  <a:schemeClr val="tx1"/>
                </a:solidFill>
                <a:effectLst>
                  <a:glow rad="45500">
                    <a:schemeClr val="accent1">
                      <a:satMod val="220000"/>
                      <a:alpha val="35000"/>
                    </a:schemeClr>
                  </a:glow>
                </a:effectLst>
                <a:latin typeface="NikoshBAN" panose="02000000000000000000" pitchFamily="2" charset="0"/>
                <a:cs typeface="NikoshBAN" panose="02000000000000000000" pitchFamily="2" charset="0"/>
              </a:rPr>
              <a:t>অধ্যায়ঃ </a:t>
            </a:r>
            <a:r>
              <a:rPr lang="en-US" sz="3200" b="1" spc="300" dirty="0">
                <a:ln w="11430" cmpd="sng">
                  <a:noFill/>
                  <a:prstDash val="solid"/>
                  <a:miter lim="800000"/>
                </a:ln>
                <a:solidFill>
                  <a:schemeClr val="tx1"/>
                </a:solidFill>
                <a:effectLst>
                  <a:glow rad="45500">
                    <a:schemeClr val="accent1">
                      <a:satMod val="220000"/>
                      <a:alpha val="35000"/>
                    </a:schemeClr>
                  </a:glow>
                </a:effectLst>
                <a:latin typeface="NikoshBAN" panose="02000000000000000000" pitchFamily="2" charset="0"/>
                <a:cs typeface="NikoshBAN" panose="02000000000000000000" pitchFamily="2" charset="0"/>
              </a:rPr>
              <a:t>২য়</a:t>
            </a:r>
            <a:r>
              <a:rPr lang="bn-IN" sz="3200" b="1" spc="300" dirty="0">
                <a:ln w="11430" cmpd="sng">
                  <a:noFill/>
                  <a:prstDash val="solid"/>
                  <a:miter lim="800000"/>
                </a:ln>
                <a:solidFill>
                  <a:schemeClr val="tx1"/>
                </a:solidFill>
                <a:effectLst>
                  <a:glow rad="45500">
                    <a:schemeClr val="accent1">
                      <a:satMod val="220000"/>
                      <a:alpha val="35000"/>
                    </a:schemeClr>
                  </a:glow>
                </a:effectLst>
                <a:latin typeface="NikoshBAN" panose="02000000000000000000" pitchFamily="2" charset="0"/>
                <a:cs typeface="NikoshBAN" panose="02000000000000000000" pitchFamily="2" charset="0"/>
              </a:rPr>
              <a:t>।</a:t>
            </a:r>
            <a:endParaRPr lang="en-US" sz="3200" b="1" spc="300" dirty="0">
              <a:ln w="11430" cmpd="sng">
                <a:noFill/>
                <a:prstDash val="solid"/>
                <a:miter lim="800000"/>
              </a:ln>
              <a:solidFill>
                <a:schemeClr val="tx1"/>
              </a:solidFill>
              <a:effectLst>
                <a:glow rad="45500">
                  <a:schemeClr val="accent1">
                    <a:satMod val="220000"/>
                    <a:alpha val="35000"/>
                  </a:schemeClr>
                </a:glow>
              </a:effectLst>
              <a:latin typeface="NikoshBAN" panose="02000000000000000000" pitchFamily="2" charset="0"/>
              <a:cs typeface="NikoshBAN" panose="02000000000000000000" pitchFamily="2" charset="0"/>
            </a:endParaRPr>
          </a:p>
          <a:p>
            <a:pPr algn="ctr"/>
            <a:r>
              <a:rPr lang="en-US" sz="3200" b="1" spc="300" dirty="0" err="1">
                <a:ln w="11430" cmpd="sng">
                  <a:noFill/>
                  <a:prstDash val="solid"/>
                  <a:miter lim="800000"/>
                </a:ln>
                <a:solidFill>
                  <a:schemeClr val="tx1"/>
                </a:solidFill>
                <a:effectLst>
                  <a:glow rad="45500">
                    <a:schemeClr val="accent1">
                      <a:satMod val="220000"/>
                      <a:alpha val="35000"/>
                    </a:schemeClr>
                  </a:glow>
                </a:effectLst>
                <a:latin typeface="NikoshBAN" panose="02000000000000000000" pitchFamily="2" charset="0"/>
                <a:cs typeface="NikoshBAN" panose="02000000000000000000" pitchFamily="2" charset="0"/>
              </a:rPr>
              <a:t>পাঠঃ</a:t>
            </a:r>
            <a:r>
              <a:rPr lang="en-US" sz="3200" b="1" spc="300" dirty="0">
                <a:ln w="11430" cmpd="sng">
                  <a:noFill/>
                  <a:prstDash val="solid"/>
                  <a:miter lim="800000"/>
                </a:ln>
                <a:solidFill>
                  <a:schemeClr val="tx1"/>
                </a:solidFill>
                <a:effectLst>
                  <a:glow rad="45500">
                    <a:schemeClr val="accent1">
                      <a:satMod val="220000"/>
                      <a:alpha val="35000"/>
                    </a:schemeClr>
                  </a:glow>
                </a:effectLst>
                <a:latin typeface="NikoshBAN" panose="02000000000000000000" pitchFamily="2" charset="0"/>
                <a:cs typeface="NikoshBAN" panose="02000000000000000000" pitchFamily="2" charset="0"/>
              </a:rPr>
              <a:t> </a:t>
            </a:r>
            <a:r>
              <a:rPr lang="en-US" sz="3200" b="1" spc="300" dirty="0" smtClean="0">
                <a:ln w="11430" cmpd="sng">
                  <a:noFill/>
                  <a:prstDash val="solid"/>
                  <a:miter lim="800000"/>
                </a:ln>
                <a:solidFill>
                  <a:schemeClr val="tx1"/>
                </a:solidFill>
                <a:effectLst>
                  <a:glow rad="45500">
                    <a:schemeClr val="accent1">
                      <a:satMod val="220000"/>
                      <a:alpha val="35000"/>
                    </a:schemeClr>
                  </a:glow>
                </a:effectLst>
                <a:latin typeface="NikoshBAN" panose="02000000000000000000" pitchFamily="2" charset="0"/>
                <a:cs typeface="NikoshBAN" panose="02000000000000000000" pitchFamily="2" charset="0"/>
              </a:rPr>
              <a:t>০৮</a:t>
            </a:r>
            <a:endParaRPr lang="bn-IN" sz="3200" b="1" spc="300" dirty="0">
              <a:ln w="11430" cmpd="sng">
                <a:noFill/>
                <a:prstDash val="solid"/>
                <a:miter lim="800000"/>
              </a:ln>
              <a:solidFill>
                <a:schemeClr val="tx1"/>
              </a:solidFill>
              <a:effectLst>
                <a:glow rad="45500">
                  <a:schemeClr val="accent1">
                    <a:satMod val="220000"/>
                    <a:alpha val="35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65646483"/>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9170" y="304800"/>
            <a:ext cx="396240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smtClean="0"/>
              <a:t>চিত্রটি  লক্ষ করি</a:t>
            </a:r>
            <a:endParaRPr lang="en-US" sz="2400" dirty="0"/>
          </a:p>
        </p:txBody>
      </p:sp>
      <p:pic>
        <p:nvPicPr>
          <p:cNvPr id="1026" name="Picture 2" descr="কম্পিউটার নেটওয়ার্ক কাকে বলে?"/>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3400" y="1447800"/>
            <a:ext cx="8229600" cy="442019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66995302"/>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2560" y="609600"/>
            <a:ext cx="50292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dirty="0" smtClean="0"/>
              <a:t>আজকের বিষয়</a:t>
            </a:r>
            <a:endParaRPr lang="en-US" sz="3200" dirty="0"/>
          </a:p>
        </p:txBody>
      </p:sp>
      <p:sp>
        <p:nvSpPr>
          <p:cNvPr id="6" name="Snip Same Side Corner Rectangle 5"/>
          <p:cNvSpPr/>
          <p:nvPr/>
        </p:nvSpPr>
        <p:spPr>
          <a:xfrm>
            <a:off x="1130060" y="1676400"/>
            <a:ext cx="6934200" cy="3733800"/>
          </a:xfrm>
          <a:prstGeom prst="snip2Same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800" b="1" cap="all" dirty="0" err="1" smtClean="0">
                <a:ln w="0"/>
                <a:solidFill>
                  <a:srgbClr val="FF0000"/>
                </a:solidFill>
                <a:effectLst>
                  <a:outerShdw blurRad="38100" dist="38100" dir="2700000" algn="tl">
                    <a:srgbClr val="000000">
                      <a:alpha val="43137"/>
                    </a:srgbClr>
                  </a:outerShdw>
                  <a:reflection blurRad="12700" stA="50000" endPos="50000" dist="5000" dir="5400000" sy="-100000" rotWithShape="0"/>
                </a:effectLst>
              </a:rPr>
              <a:t>নেটওয়ার্কের</a:t>
            </a:r>
            <a:r>
              <a:rPr lang="en-US" sz="4800" b="1" cap="all" dirty="0" smtClean="0">
                <a:ln w="0"/>
                <a:solidFill>
                  <a:srgbClr val="FF0000"/>
                </a:solidFill>
                <a:effectLst>
                  <a:outerShdw blurRad="38100" dist="38100" dir="2700000" algn="tl">
                    <a:srgbClr val="000000">
                      <a:alpha val="43137"/>
                    </a:srgbClr>
                  </a:outerShdw>
                  <a:reflection blurRad="12700" stA="50000" endPos="50000" dist="5000" dir="5400000" sy="-100000" rotWithShape="0"/>
                </a:effectLst>
              </a:rPr>
              <a:t> </a:t>
            </a:r>
            <a:r>
              <a:rPr lang="en-US" sz="4800" b="1" cap="all" dirty="0" err="1" smtClean="0">
                <a:ln w="0"/>
                <a:solidFill>
                  <a:srgbClr val="FF0000"/>
                </a:solidFill>
                <a:effectLst>
                  <a:outerShdw blurRad="38100" dist="38100" dir="2700000" algn="tl">
                    <a:srgbClr val="000000">
                      <a:alpha val="43137"/>
                    </a:srgbClr>
                  </a:outerShdw>
                  <a:reflection blurRad="12700" stA="50000" endPos="50000" dist="5000" dir="5400000" sy="-100000" rotWithShape="0"/>
                </a:effectLst>
              </a:rPr>
              <a:t>ধারণা</a:t>
            </a:r>
            <a:endParaRPr lang="en-US" sz="4800" b="1" cap="all" dirty="0">
              <a:ln w="0"/>
              <a:solidFill>
                <a:srgbClr val="FF0000"/>
              </a:solidFill>
              <a:effectLst>
                <a:outerShdw blurRad="38100" dist="38100" dir="2700000" algn="tl">
                  <a:srgbClr val="000000">
                    <a:alpha val="43137"/>
                  </a:srgbClr>
                </a:outerShdw>
                <a:reflection blurRad="12700" stA="50000" endPos="50000" dist="5000" dir="5400000" sy="-100000" rotWithShape="0"/>
              </a:effectLst>
            </a:endParaRPr>
          </a:p>
        </p:txBody>
      </p:sp>
    </p:spTree>
    <p:extLst>
      <p:ext uri="{BB962C8B-B14F-4D97-AF65-F5344CB8AC3E}">
        <p14:creationId xmlns="" xmlns:p14="http://schemas.microsoft.com/office/powerpoint/2010/main" val="3214004355"/>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4800" y="1861870"/>
            <a:ext cx="8534400" cy="838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b="1" dirty="0" smtClean="0">
                <a:ln w="10541" cmpd="sng">
                  <a:solidFill>
                    <a:schemeClr val="accent1">
                      <a:shade val="88000"/>
                      <a:satMod val="110000"/>
                    </a:schemeClr>
                  </a:solidFill>
                  <a:prstDash val="solid"/>
                </a:ln>
                <a:solidFill>
                  <a:schemeClr val="tx1"/>
                </a:solidFill>
              </a:rPr>
              <a:t>১.  কম্পিউটার  </a:t>
            </a:r>
            <a:r>
              <a:rPr lang="en-US" sz="2800" b="1" dirty="0">
                <a:ln w="10541" cmpd="sng">
                  <a:solidFill>
                    <a:schemeClr val="accent1">
                      <a:shade val="88000"/>
                      <a:satMod val="110000"/>
                    </a:schemeClr>
                  </a:solidFill>
                  <a:prstDash val="solid"/>
                </a:ln>
                <a:solidFill>
                  <a:schemeClr val="tx1"/>
                </a:solidFill>
              </a:rPr>
              <a:t>নেটওয়ার্ক </a:t>
            </a:r>
            <a:r>
              <a:rPr lang="en-US" sz="2800" b="1" dirty="0" smtClean="0">
                <a:ln w="10541" cmpd="sng">
                  <a:solidFill>
                    <a:schemeClr val="accent1">
                      <a:shade val="88000"/>
                      <a:satMod val="110000"/>
                    </a:schemeClr>
                  </a:solidFill>
                  <a:prstDash val="solid"/>
                </a:ln>
                <a:solidFill>
                  <a:schemeClr val="tx1"/>
                </a:solidFill>
              </a:rPr>
              <a:t>সম্পর্কে বলতে পারবে।</a:t>
            </a:r>
            <a:endParaRPr lang="en-US" sz="2800" b="1" dirty="0">
              <a:ln w="10541" cmpd="sng">
                <a:solidFill>
                  <a:schemeClr val="accent1">
                    <a:shade val="88000"/>
                    <a:satMod val="110000"/>
                  </a:schemeClr>
                </a:solidFill>
                <a:prstDash val="solid"/>
              </a:ln>
              <a:solidFill>
                <a:schemeClr val="tx1"/>
              </a:solidFill>
            </a:endParaRPr>
          </a:p>
        </p:txBody>
      </p:sp>
      <p:sp>
        <p:nvSpPr>
          <p:cNvPr id="13" name="Rectangle 12"/>
          <p:cNvSpPr/>
          <p:nvPr/>
        </p:nvSpPr>
        <p:spPr>
          <a:xfrm>
            <a:off x="304800" y="2895600"/>
            <a:ext cx="8534400" cy="1066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514350" indent="-514350">
              <a:buAutoNum type="arabicPeriod" startAt="2"/>
            </a:pPr>
            <a:r>
              <a:rPr lang="en-US" sz="2800" b="1" dirty="0" err="1" smtClean="0">
                <a:ln w="10541" cmpd="sng">
                  <a:solidFill>
                    <a:schemeClr val="accent1">
                      <a:shade val="88000"/>
                      <a:satMod val="110000"/>
                    </a:schemeClr>
                  </a:solidFill>
                  <a:prstDash val="solid"/>
                </a:ln>
                <a:solidFill>
                  <a:schemeClr val="tx1"/>
                </a:solidFill>
              </a:rPr>
              <a:t>নেটওয়ার্ক</a:t>
            </a:r>
            <a:r>
              <a:rPr lang="en-US" sz="2800" b="1" dirty="0" smtClean="0">
                <a:ln w="10541" cmpd="sng">
                  <a:solidFill>
                    <a:schemeClr val="accent1">
                      <a:shade val="88000"/>
                      <a:satMod val="110000"/>
                    </a:schemeClr>
                  </a:solidFill>
                  <a:prstDash val="solid"/>
                </a:ln>
                <a:solidFill>
                  <a:schemeClr val="tx1"/>
                </a:solidFill>
              </a:rPr>
              <a:t> -</a:t>
            </a:r>
            <a:r>
              <a:rPr lang="en-US" sz="2800" b="1" dirty="0" err="1" smtClean="0">
                <a:ln w="10541" cmpd="sng">
                  <a:solidFill>
                    <a:schemeClr val="accent1">
                      <a:shade val="88000"/>
                      <a:satMod val="110000"/>
                    </a:schemeClr>
                  </a:solidFill>
                  <a:prstDash val="solid"/>
                </a:ln>
                <a:solidFill>
                  <a:schemeClr val="tx1"/>
                </a:solidFill>
              </a:rPr>
              <a:t>সংশ্লিষ্ট</a:t>
            </a:r>
            <a:r>
              <a:rPr lang="en-US" sz="2800" b="1" dirty="0" smtClean="0">
                <a:ln w="10541" cmpd="sng">
                  <a:solidFill>
                    <a:schemeClr val="accent1">
                      <a:shade val="88000"/>
                      <a:satMod val="110000"/>
                    </a:schemeClr>
                  </a:solidFill>
                  <a:prstDash val="solid"/>
                </a:ln>
                <a:solidFill>
                  <a:schemeClr val="tx1"/>
                </a:solidFill>
              </a:rPr>
              <a:t> বিভন্ন </a:t>
            </a:r>
            <a:r>
              <a:rPr lang="en-US" sz="2800" b="1" dirty="0" err="1" smtClean="0">
                <a:ln w="10541" cmpd="sng">
                  <a:solidFill>
                    <a:schemeClr val="accent1">
                      <a:shade val="88000"/>
                      <a:satMod val="110000"/>
                    </a:schemeClr>
                  </a:solidFill>
                  <a:prstDash val="solid"/>
                </a:ln>
                <a:solidFill>
                  <a:schemeClr val="tx1"/>
                </a:solidFill>
              </a:rPr>
              <a:t>যন্ত্রপাতির</a:t>
            </a:r>
            <a:r>
              <a:rPr lang="en-US" sz="2800" b="1" dirty="0" smtClean="0">
                <a:ln w="10541" cmpd="sng">
                  <a:solidFill>
                    <a:schemeClr val="accent1">
                      <a:shade val="88000"/>
                      <a:satMod val="110000"/>
                    </a:schemeClr>
                  </a:solidFill>
                  <a:prstDash val="solid"/>
                </a:ln>
                <a:solidFill>
                  <a:schemeClr val="tx1"/>
                </a:solidFill>
              </a:rPr>
              <a:t> </a:t>
            </a:r>
            <a:r>
              <a:rPr lang="en-US" sz="2800" b="1" dirty="0" err="1" smtClean="0">
                <a:ln w="10541" cmpd="sng">
                  <a:solidFill>
                    <a:schemeClr val="accent1">
                      <a:shade val="88000"/>
                      <a:satMod val="110000"/>
                    </a:schemeClr>
                  </a:solidFill>
                  <a:prstDash val="solid"/>
                </a:ln>
                <a:solidFill>
                  <a:schemeClr val="tx1"/>
                </a:solidFill>
              </a:rPr>
              <a:t>ধারণা</a:t>
            </a:r>
            <a:r>
              <a:rPr lang="en-US" sz="2800" b="1" dirty="0" smtClean="0">
                <a:ln w="10541" cmpd="sng">
                  <a:solidFill>
                    <a:schemeClr val="accent1">
                      <a:shade val="88000"/>
                      <a:satMod val="110000"/>
                    </a:schemeClr>
                  </a:solidFill>
                  <a:prstDash val="solid"/>
                </a:ln>
                <a:solidFill>
                  <a:schemeClr val="tx1"/>
                </a:solidFill>
              </a:rPr>
              <a:t> </a:t>
            </a:r>
            <a:r>
              <a:rPr lang="en-US" sz="2800" b="1" dirty="0">
                <a:ln w="10541" cmpd="sng">
                  <a:solidFill>
                    <a:schemeClr val="accent1">
                      <a:shade val="88000"/>
                      <a:satMod val="110000"/>
                    </a:schemeClr>
                  </a:solidFill>
                  <a:prstDash val="solid"/>
                </a:ln>
                <a:solidFill>
                  <a:schemeClr val="tx1"/>
                </a:solidFill>
              </a:rPr>
              <a:t>ব্যাখ্যা </a:t>
            </a:r>
            <a:r>
              <a:rPr lang="en-US" sz="2800" b="1" dirty="0" err="1">
                <a:ln w="10541" cmpd="sng">
                  <a:solidFill>
                    <a:schemeClr val="accent1">
                      <a:shade val="88000"/>
                      <a:satMod val="110000"/>
                    </a:schemeClr>
                  </a:solidFill>
                  <a:prstDash val="solid"/>
                </a:ln>
                <a:solidFill>
                  <a:schemeClr val="tx1"/>
                </a:solidFill>
              </a:rPr>
              <a:t>করতে</a:t>
            </a:r>
            <a:r>
              <a:rPr lang="en-US" sz="2800" b="1" dirty="0">
                <a:ln w="10541" cmpd="sng">
                  <a:solidFill>
                    <a:schemeClr val="accent1">
                      <a:shade val="88000"/>
                      <a:satMod val="110000"/>
                    </a:schemeClr>
                  </a:solidFill>
                  <a:prstDash val="solid"/>
                </a:ln>
                <a:solidFill>
                  <a:schemeClr val="tx1"/>
                </a:solidFill>
              </a:rPr>
              <a:t> </a:t>
            </a:r>
            <a:r>
              <a:rPr lang="en-US" sz="2800" b="1" dirty="0" err="1" smtClean="0">
                <a:ln w="10541" cmpd="sng">
                  <a:solidFill>
                    <a:schemeClr val="accent1">
                      <a:shade val="88000"/>
                      <a:satMod val="110000"/>
                    </a:schemeClr>
                  </a:solidFill>
                  <a:prstDash val="solid"/>
                </a:ln>
                <a:solidFill>
                  <a:schemeClr val="tx1"/>
                </a:solidFill>
              </a:rPr>
              <a:t>পারবে</a:t>
            </a:r>
            <a:r>
              <a:rPr lang="en-US" sz="2800" b="1" dirty="0" smtClean="0">
                <a:ln w="10541" cmpd="sng">
                  <a:solidFill>
                    <a:schemeClr val="accent1">
                      <a:shade val="88000"/>
                      <a:satMod val="110000"/>
                    </a:schemeClr>
                  </a:solidFill>
                  <a:prstDash val="solid"/>
                </a:ln>
                <a:solidFill>
                  <a:schemeClr val="tx1"/>
                </a:solidFill>
              </a:rPr>
              <a:t>।</a:t>
            </a:r>
          </a:p>
        </p:txBody>
      </p:sp>
      <p:sp>
        <p:nvSpPr>
          <p:cNvPr id="15" name="TextBox 14"/>
          <p:cNvSpPr txBox="1"/>
          <p:nvPr/>
        </p:nvSpPr>
        <p:spPr>
          <a:xfrm>
            <a:off x="2362200" y="457200"/>
            <a:ext cx="4267200"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400" b="1" dirty="0" smtClean="0">
                <a:effectLst>
                  <a:outerShdw blurRad="38100" dist="38100" dir="2700000" algn="tl">
                    <a:srgbClr val="000000">
                      <a:alpha val="43137"/>
                    </a:srgbClr>
                  </a:outerShdw>
                </a:effectLst>
              </a:rPr>
              <a:t>শিখনফল</a:t>
            </a:r>
            <a:endParaRPr lang="en-US" sz="44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83531687"/>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p:cNvSpPr/>
          <p:nvPr/>
        </p:nvSpPr>
        <p:spPr>
          <a:xfrm>
            <a:off x="1905000" y="228600"/>
            <a:ext cx="5029200" cy="1066800"/>
          </a:xfrm>
          <a:prstGeom prst="flowChartTermina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smtClean="0">
                <a:solidFill>
                  <a:schemeClr val="bg1"/>
                </a:solidFill>
                <a:effectLst>
                  <a:outerShdw blurRad="38100" dist="38100" dir="2700000" algn="tl">
                    <a:srgbClr val="000000">
                      <a:alpha val="43137"/>
                    </a:srgbClr>
                  </a:outerShdw>
                </a:effectLst>
              </a:rPr>
              <a:t>কম্পিউটার নেটওয়ার্ক</a:t>
            </a:r>
            <a:endParaRPr lang="en-US" sz="3200" b="1" dirty="0">
              <a:solidFill>
                <a:schemeClr val="bg1"/>
              </a:solidFill>
              <a:effectLst>
                <a:outerShdw blurRad="38100" dist="38100" dir="2700000" algn="tl">
                  <a:srgbClr val="000000">
                    <a:alpha val="43137"/>
                  </a:srgbClr>
                </a:outerShdw>
              </a:effectLst>
            </a:endParaRPr>
          </a:p>
        </p:txBody>
      </p:sp>
      <p:pic>
        <p:nvPicPr>
          <p:cNvPr id="9" name="Picture 10" descr="http://w3programmers.com/bangla/wp-content/uploads/2019/12/Pear-to-Pear-Network-1024x757.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19399" y="1447800"/>
            <a:ext cx="3401519" cy="25146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228600" y="4007969"/>
            <a:ext cx="8153400" cy="2062103"/>
          </a:xfrm>
          <a:prstGeom prst="rect">
            <a:avLst/>
          </a:prstGeom>
        </p:spPr>
        <p:txBody>
          <a:bodyPr wrap="square">
            <a:spAutoFit/>
          </a:bodyPr>
          <a:lstStyle/>
          <a:p>
            <a:pPr marL="457200" indent="-457200" algn="just">
              <a:buFont typeface="Wingdings" panose="05000000000000000000" pitchFamily="2" charset="2"/>
              <a:buChar char="Ø"/>
            </a:pPr>
            <a:r>
              <a:rPr lang="en-US" sz="3200" dirty="0">
                <a:latin typeface="NikoshBAN" pitchFamily="2" charset="0"/>
                <a:cs typeface="NikoshBAN" pitchFamily="2" charset="0"/>
              </a:rPr>
              <a:t>দুই বা ততোধিক কম্পিউটারকে  যেগাযোগের কোনো মাধ্যম দিয়ে একসাথে জুড়ে দিলে যদি তারা নিজেদের ভেতর তথ্য কিংবা উপাত্ত আদান-প্রদান করতে পারে-তাহলে আমরা সেটাকে কম্পিউটার নেটওয়ার্ক বলতে পারি। </a:t>
            </a:r>
          </a:p>
        </p:txBody>
      </p:sp>
    </p:spTree>
    <p:extLst>
      <p:ext uri="{BB962C8B-B14F-4D97-AF65-F5344CB8AC3E}">
        <p14:creationId xmlns="" xmlns:p14="http://schemas.microsoft.com/office/powerpoint/2010/main" val="13183941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lt">
                                    <p:tmPct val="10000"/>
                                  </p:iterate>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D-Link 8 Port Router Switch, Rs 4000 /piece Om Technology | ID: 1420989937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82665" y="782783"/>
            <a:ext cx="2798617" cy="2798617"/>
          </a:xfrm>
          <a:prstGeom prst="rect">
            <a:avLst/>
          </a:prstGeom>
          <a:noFill/>
          <a:extLst>
            <a:ext uri="{909E8E84-426E-40DD-AFC4-6F175D3DCCD1}">
              <a14:hiddenFill xmlns="" xmlns:a14="http://schemas.microsoft.com/office/drawing/2010/main">
                <a:solidFill>
                  <a:srgbClr val="FFFFFF"/>
                </a:solidFill>
              </a14:hiddenFill>
            </a:ext>
          </a:extLst>
        </p:spPr>
      </p:pic>
      <p:sp>
        <p:nvSpPr>
          <p:cNvPr id="6" name="Flowchart: Terminator 5"/>
          <p:cNvSpPr/>
          <p:nvPr/>
        </p:nvSpPr>
        <p:spPr>
          <a:xfrm>
            <a:off x="1905000" y="228600"/>
            <a:ext cx="5029200" cy="1066800"/>
          </a:xfrm>
          <a:prstGeom prst="flowChartTermina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err="1" smtClean="0">
                <a:solidFill>
                  <a:schemeClr val="bg1"/>
                </a:solidFill>
                <a:effectLst>
                  <a:outerShdw blurRad="38100" dist="38100" dir="2700000" algn="tl">
                    <a:srgbClr val="000000">
                      <a:alpha val="43137"/>
                    </a:srgbClr>
                  </a:outerShdw>
                </a:effectLst>
              </a:rPr>
              <a:t>নেটওয়া</a:t>
            </a:r>
            <a:r>
              <a:rPr lang="bn-BD" sz="3200" b="1" dirty="0" smtClean="0">
                <a:solidFill>
                  <a:schemeClr val="bg1"/>
                </a:solidFill>
                <a:effectLst>
                  <a:outerShdw blurRad="38100" dist="38100" dir="2700000" algn="tl">
                    <a:srgbClr val="000000">
                      <a:alpha val="43137"/>
                    </a:srgbClr>
                  </a:outerShdw>
                </a:effectLst>
              </a:rPr>
              <a:t>র্কে</a:t>
            </a:r>
            <a:r>
              <a:rPr lang="en-US" sz="3200" b="1" dirty="0" smtClean="0">
                <a:solidFill>
                  <a:schemeClr val="bg1"/>
                </a:solidFill>
                <a:effectLst>
                  <a:outerShdw blurRad="38100" dist="38100" dir="2700000" algn="tl">
                    <a:srgbClr val="000000">
                      <a:alpha val="43137"/>
                    </a:srgbClr>
                  </a:outerShdw>
                </a:effectLst>
              </a:rPr>
              <a:t>র </a:t>
            </a:r>
            <a:r>
              <a:rPr lang="en-US" sz="3200" b="1" dirty="0" smtClean="0">
                <a:solidFill>
                  <a:schemeClr val="bg1"/>
                </a:solidFill>
                <a:effectLst>
                  <a:outerShdw blurRad="38100" dist="38100" dir="2700000" algn="tl">
                    <a:srgbClr val="000000">
                      <a:alpha val="43137"/>
                    </a:srgbClr>
                  </a:outerShdw>
                </a:effectLst>
              </a:rPr>
              <a:t>সাথে সম্পর্কিত যন্ত্রপাতি </a:t>
            </a:r>
            <a:endParaRPr lang="en-US" sz="3200" b="1" dirty="0">
              <a:solidFill>
                <a:schemeClr val="bg1"/>
              </a:solidFill>
              <a:effectLst>
                <a:outerShdw blurRad="38100" dist="38100" dir="2700000" algn="tl">
                  <a:srgbClr val="000000">
                    <a:alpha val="43137"/>
                  </a:srgbClr>
                </a:outerShdw>
              </a:effectLst>
            </a:endParaRPr>
          </a:p>
        </p:txBody>
      </p:sp>
      <p:pic>
        <p:nvPicPr>
          <p:cNvPr id="1026" name="Picture 2" descr="কম দামে কোন ওয়াইফাই রাউটারটি কিনবেন? • টেকমাস্টার ব্লগ"/>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80999" y="1447800"/>
            <a:ext cx="2666999" cy="16002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ওয়েব সার্ভার কিভাবে কাজ করে? – Best &amp; Cheap RDP"/>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172690" y="1295400"/>
            <a:ext cx="2895600" cy="21717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প্রিন্টার ভালো রাখার সেরা ১০ টি টিপস- Printer | কম্পিউটার জগৎ । কম্পিউটার ও  ব্লগিং টিপস"/>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221855" y="3581399"/>
            <a:ext cx="2819400" cy="2819401"/>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Kinds of Computer- কম্পিউটারের প্রকারভেদ ও প্রয়োগ - Study Point"/>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043417" y="3867834"/>
            <a:ext cx="2143125" cy="214312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380999" y="3276600"/>
            <a:ext cx="2209798" cy="646331"/>
          </a:xfrm>
          <a:prstGeom prst="rect">
            <a:avLst/>
          </a:prstGeom>
          <a:noFill/>
        </p:spPr>
        <p:txBody>
          <a:bodyPr wrap="square" rtlCol="0">
            <a:spAutoFit/>
          </a:bodyPr>
          <a:lstStyle/>
          <a:p>
            <a:pPr algn="ctr"/>
            <a:r>
              <a:rPr lang="en-US" sz="3600" b="1" dirty="0" smtClean="0">
                <a:latin typeface="NikoshBAN" panose="02000000000000000000" pitchFamily="2" charset="0"/>
                <a:cs typeface="NikoshBAN" panose="02000000000000000000" pitchFamily="2" charset="0"/>
              </a:rPr>
              <a:t>রাউটার</a:t>
            </a:r>
            <a:endParaRPr lang="en-US" sz="3600" b="1" dirty="0">
              <a:latin typeface="NikoshBAN" panose="02000000000000000000" pitchFamily="2" charset="0"/>
              <a:cs typeface="NikoshBAN" panose="02000000000000000000" pitchFamily="2" charset="0"/>
            </a:endParaRPr>
          </a:p>
        </p:txBody>
      </p:sp>
      <p:sp>
        <p:nvSpPr>
          <p:cNvPr id="11" name="TextBox 10"/>
          <p:cNvSpPr txBox="1"/>
          <p:nvPr/>
        </p:nvSpPr>
        <p:spPr>
          <a:xfrm>
            <a:off x="3314701" y="3276600"/>
            <a:ext cx="2209798" cy="646331"/>
          </a:xfrm>
          <a:prstGeom prst="rect">
            <a:avLst/>
          </a:prstGeom>
          <a:noFill/>
        </p:spPr>
        <p:txBody>
          <a:bodyPr wrap="square" rtlCol="0">
            <a:spAutoFit/>
          </a:bodyPr>
          <a:lstStyle/>
          <a:p>
            <a:pPr algn="ctr"/>
            <a:r>
              <a:rPr lang="en-US" sz="3600" b="1" dirty="0" smtClean="0">
                <a:latin typeface="NikoshBAN" panose="02000000000000000000" pitchFamily="2" charset="0"/>
                <a:cs typeface="NikoshBAN" panose="02000000000000000000" pitchFamily="2" charset="0"/>
              </a:rPr>
              <a:t>সার্ভার</a:t>
            </a:r>
            <a:endParaRPr lang="en-US" sz="3600" b="1" dirty="0">
              <a:latin typeface="NikoshBAN" panose="02000000000000000000" pitchFamily="2" charset="0"/>
              <a:cs typeface="NikoshBAN" panose="02000000000000000000" pitchFamily="2" charset="0"/>
            </a:endParaRPr>
          </a:p>
        </p:txBody>
      </p:sp>
      <p:sp>
        <p:nvSpPr>
          <p:cNvPr id="12" name="TextBox 11"/>
          <p:cNvSpPr txBox="1"/>
          <p:nvPr/>
        </p:nvSpPr>
        <p:spPr>
          <a:xfrm>
            <a:off x="6362699" y="3096993"/>
            <a:ext cx="2209798" cy="646331"/>
          </a:xfrm>
          <a:prstGeom prst="rect">
            <a:avLst/>
          </a:prstGeom>
          <a:noFill/>
        </p:spPr>
        <p:txBody>
          <a:bodyPr wrap="square" rtlCol="0">
            <a:spAutoFit/>
          </a:bodyPr>
          <a:lstStyle/>
          <a:p>
            <a:pPr algn="ctr"/>
            <a:r>
              <a:rPr lang="en-US" sz="3600" b="1" dirty="0" smtClean="0">
                <a:latin typeface="NikoshBAN" panose="02000000000000000000" pitchFamily="2" charset="0"/>
                <a:cs typeface="NikoshBAN" panose="02000000000000000000" pitchFamily="2" charset="0"/>
              </a:rPr>
              <a:t>সুইচ</a:t>
            </a:r>
            <a:endParaRPr lang="en-US" sz="3600" b="1" dirty="0">
              <a:latin typeface="NikoshBAN" panose="02000000000000000000" pitchFamily="2" charset="0"/>
              <a:cs typeface="NikoshBAN" panose="02000000000000000000" pitchFamily="2" charset="0"/>
            </a:endParaRPr>
          </a:p>
        </p:txBody>
      </p:sp>
      <p:sp>
        <p:nvSpPr>
          <p:cNvPr id="13" name="TextBox 12"/>
          <p:cNvSpPr txBox="1"/>
          <p:nvPr/>
        </p:nvSpPr>
        <p:spPr>
          <a:xfrm>
            <a:off x="5524499" y="6172200"/>
            <a:ext cx="2209798" cy="646331"/>
          </a:xfrm>
          <a:prstGeom prst="rect">
            <a:avLst/>
          </a:prstGeom>
          <a:noFill/>
        </p:spPr>
        <p:txBody>
          <a:bodyPr wrap="square" rtlCol="0">
            <a:spAutoFit/>
          </a:bodyPr>
          <a:lstStyle/>
          <a:p>
            <a:pPr algn="ctr"/>
            <a:r>
              <a:rPr lang="en-US" sz="3600" b="1" dirty="0" smtClean="0">
                <a:latin typeface="NikoshBAN" panose="02000000000000000000" pitchFamily="2" charset="0"/>
                <a:cs typeface="NikoshBAN" panose="02000000000000000000" pitchFamily="2" charset="0"/>
              </a:rPr>
              <a:t>প্রিন্টার</a:t>
            </a:r>
            <a:endParaRPr lang="en-US" sz="3600" b="1" dirty="0">
              <a:latin typeface="NikoshBAN" panose="02000000000000000000" pitchFamily="2" charset="0"/>
              <a:cs typeface="NikoshBAN" panose="02000000000000000000" pitchFamily="2" charset="0"/>
            </a:endParaRPr>
          </a:p>
        </p:txBody>
      </p:sp>
      <p:sp>
        <p:nvSpPr>
          <p:cNvPr id="14" name="TextBox 13"/>
          <p:cNvSpPr txBox="1"/>
          <p:nvPr/>
        </p:nvSpPr>
        <p:spPr>
          <a:xfrm>
            <a:off x="-533400" y="6019800"/>
            <a:ext cx="5410200" cy="646331"/>
          </a:xfrm>
          <a:prstGeom prst="rect">
            <a:avLst/>
          </a:prstGeom>
          <a:noFill/>
        </p:spPr>
        <p:txBody>
          <a:bodyPr wrap="square" rtlCol="0">
            <a:spAutoFit/>
          </a:bodyPr>
          <a:lstStyle/>
          <a:p>
            <a:pPr algn="ctr"/>
            <a:r>
              <a:rPr lang="en-US" sz="3600" b="1" dirty="0" smtClean="0">
                <a:latin typeface="NikoshBAN" panose="02000000000000000000" pitchFamily="2" charset="0"/>
                <a:cs typeface="NikoshBAN" panose="02000000000000000000" pitchFamily="2" charset="0"/>
              </a:rPr>
              <a:t>কম্পিউটার/ক্লায়েন্ট</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87915543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up)">
                                      <p:cBhvr>
                                        <p:cTn id="12" dur="500"/>
                                        <p:tgtEl>
                                          <p:spTgt spid="1026"/>
                                        </p:tgtEl>
                                      </p:cBhvr>
                                    </p:animEffect>
                                  </p:childTnLst>
                                </p:cTn>
                              </p:par>
                              <p:par>
                                <p:cTn id="13" presetID="22" presetClass="entr" presetSubtype="1"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wipe(up)">
                                      <p:cBhvr>
                                        <p:cTn id="15" dur="500"/>
                                        <p:tgtEl>
                                          <p:spTgt spid="1028"/>
                                        </p:tgtEl>
                                      </p:cBhvr>
                                    </p:animEffect>
                                  </p:childTnLst>
                                </p:cTn>
                              </p:par>
                              <p:par>
                                <p:cTn id="16" presetID="22" presetClass="entr" presetSubtype="1" fill="hold" nodeType="withEffect">
                                  <p:stCondLst>
                                    <p:cond delay="0"/>
                                  </p:stCondLst>
                                  <p:childTnLst>
                                    <p:set>
                                      <p:cBhvr>
                                        <p:cTn id="17" dur="1" fill="hold">
                                          <p:stCondLst>
                                            <p:cond delay="0"/>
                                          </p:stCondLst>
                                        </p:cTn>
                                        <p:tgtEl>
                                          <p:spTgt spid="1032"/>
                                        </p:tgtEl>
                                        <p:attrNameLst>
                                          <p:attrName>style.visibility</p:attrName>
                                        </p:attrNameLst>
                                      </p:cBhvr>
                                      <p:to>
                                        <p:strVal val="visible"/>
                                      </p:to>
                                    </p:set>
                                    <p:animEffect transition="in" filter="wipe(up)">
                                      <p:cBhvr>
                                        <p:cTn id="18" dur="500"/>
                                        <p:tgtEl>
                                          <p:spTgt spid="1032"/>
                                        </p:tgtEl>
                                      </p:cBhvr>
                                    </p:animEffect>
                                  </p:childTnLst>
                                </p:cTn>
                              </p:par>
                              <p:par>
                                <p:cTn id="19" presetID="22" presetClass="entr" presetSubtype="1" fill="hold" nodeType="withEffect">
                                  <p:stCondLst>
                                    <p:cond delay="0"/>
                                  </p:stCondLst>
                                  <p:childTnLst>
                                    <p:set>
                                      <p:cBhvr>
                                        <p:cTn id="20" dur="1" fill="hold">
                                          <p:stCondLst>
                                            <p:cond delay="0"/>
                                          </p:stCondLst>
                                        </p:cTn>
                                        <p:tgtEl>
                                          <p:spTgt spid="1034"/>
                                        </p:tgtEl>
                                        <p:attrNameLst>
                                          <p:attrName>style.visibility</p:attrName>
                                        </p:attrNameLst>
                                      </p:cBhvr>
                                      <p:to>
                                        <p:strVal val="visible"/>
                                      </p:to>
                                    </p:set>
                                    <p:animEffect transition="in" filter="wipe(up)">
                                      <p:cBhvr>
                                        <p:cTn id="21" dur="500"/>
                                        <p:tgtEl>
                                          <p:spTgt spid="1034"/>
                                        </p:tgtEl>
                                      </p:cBhvr>
                                    </p:animEffect>
                                  </p:childTnLst>
                                </p:cTn>
                              </p:par>
                              <p:par>
                                <p:cTn id="22" presetID="22" presetClass="entr" presetSubtype="1" fill="hold" nodeType="with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wipe(up)">
                                      <p:cBhvr>
                                        <p:cTn id="24" dur="500"/>
                                        <p:tgtEl>
                                          <p:spTgt spid="1030"/>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80">
                                          <p:stCondLst>
                                            <p:cond delay="0"/>
                                          </p:stCondLst>
                                        </p:cTn>
                                        <p:tgtEl>
                                          <p:spTgt spid="14"/>
                                        </p:tgtEl>
                                      </p:cBhvr>
                                    </p:animEffect>
                                    <p:anim calcmode="lin" valueType="num">
                                      <p:cBhvr>
                                        <p:cTn id="3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5" dur="26">
                                          <p:stCondLst>
                                            <p:cond delay="650"/>
                                          </p:stCondLst>
                                        </p:cTn>
                                        <p:tgtEl>
                                          <p:spTgt spid="14"/>
                                        </p:tgtEl>
                                      </p:cBhvr>
                                      <p:to x="100000" y="60000"/>
                                    </p:animScale>
                                    <p:animScale>
                                      <p:cBhvr>
                                        <p:cTn id="36" dur="166" decel="50000">
                                          <p:stCondLst>
                                            <p:cond delay="676"/>
                                          </p:stCondLst>
                                        </p:cTn>
                                        <p:tgtEl>
                                          <p:spTgt spid="14"/>
                                        </p:tgtEl>
                                      </p:cBhvr>
                                      <p:to x="100000" y="100000"/>
                                    </p:animScale>
                                    <p:animScale>
                                      <p:cBhvr>
                                        <p:cTn id="37" dur="26">
                                          <p:stCondLst>
                                            <p:cond delay="1312"/>
                                          </p:stCondLst>
                                        </p:cTn>
                                        <p:tgtEl>
                                          <p:spTgt spid="14"/>
                                        </p:tgtEl>
                                      </p:cBhvr>
                                      <p:to x="100000" y="80000"/>
                                    </p:animScale>
                                    <p:animScale>
                                      <p:cBhvr>
                                        <p:cTn id="38" dur="166" decel="50000">
                                          <p:stCondLst>
                                            <p:cond delay="1338"/>
                                          </p:stCondLst>
                                        </p:cTn>
                                        <p:tgtEl>
                                          <p:spTgt spid="14"/>
                                        </p:tgtEl>
                                      </p:cBhvr>
                                      <p:to x="100000" y="100000"/>
                                    </p:animScale>
                                    <p:animScale>
                                      <p:cBhvr>
                                        <p:cTn id="39" dur="26">
                                          <p:stCondLst>
                                            <p:cond delay="1642"/>
                                          </p:stCondLst>
                                        </p:cTn>
                                        <p:tgtEl>
                                          <p:spTgt spid="14"/>
                                        </p:tgtEl>
                                      </p:cBhvr>
                                      <p:to x="100000" y="90000"/>
                                    </p:animScale>
                                    <p:animScale>
                                      <p:cBhvr>
                                        <p:cTn id="40" dur="166" decel="50000">
                                          <p:stCondLst>
                                            <p:cond delay="1668"/>
                                          </p:stCondLst>
                                        </p:cTn>
                                        <p:tgtEl>
                                          <p:spTgt spid="14"/>
                                        </p:tgtEl>
                                      </p:cBhvr>
                                      <p:to x="100000" y="100000"/>
                                    </p:animScale>
                                    <p:animScale>
                                      <p:cBhvr>
                                        <p:cTn id="41" dur="26">
                                          <p:stCondLst>
                                            <p:cond delay="1808"/>
                                          </p:stCondLst>
                                        </p:cTn>
                                        <p:tgtEl>
                                          <p:spTgt spid="14"/>
                                        </p:tgtEl>
                                      </p:cBhvr>
                                      <p:to x="100000" y="95000"/>
                                    </p:animScale>
                                    <p:animScale>
                                      <p:cBhvr>
                                        <p:cTn id="42" dur="166" decel="50000">
                                          <p:stCondLst>
                                            <p:cond delay="1834"/>
                                          </p:stCondLst>
                                        </p:cTn>
                                        <p:tgtEl>
                                          <p:spTgt spid="14"/>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80">
                                          <p:stCondLst>
                                            <p:cond delay="0"/>
                                          </p:stCondLst>
                                        </p:cTn>
                                        <p:tgtEl>
                                          <p:spTgt spid="3"/>
                                        </p:tgtEl>
                                      </p:cBhvr>
                                    </p:animEffect>
                                    <p:anim calcmode="lin" valueType="num">
                                      <p:cBhvr>
                                        <p:cTn id="4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1" dur="26">
                                          <p:stCondLst>
                                            <p:cond delay="650"/>
                                          </p:stCondLst>
                                        </p:cTn>
                                        <p:tgtEl>
                                          <p:spTgt spid="3"/>
                                        </p:tgtEl>
                                      </p:cBhvr>
                                      <p:to x="100000" y="60000"/>
                                    </p:animScale>
                                    <p:animScale>
                                      <p:cBhvr>
                                        <p:cTn id="52" dur="166" decel="50000">
                                          <p:stCondLst>
                                            <p:cond delay="676"/>
                                          </p:stCondLst>
                                        </p:cTn>
                                        <p:tgtEl>
                                          <p:spTgt spid="3"/>
                                        </p:tgtEl>
                                      </p:cBhvr>
                                      <p:to x="100000" y="100000"/>
                                    </p:animScale>
                                    <p:animScale>
                                      <p:cBhvr>
                                        <p:cTn id="53" dur="26">
                                          <p:stCondLst>
                                            <p:cond delay="1312"/>
                                          </p:stCondLst>
                                        </p:cTn>
                                        <p:tgtEl>
                                          <p:spTgt spid="3"/>
                                        </p:tgtEl>
                                      </p:cBhvr>
                                      <p:to x="100000" y="80000"/>
                                    </p:animScale>
                                    <p:animScale>
                                      <p:cBhvr>
                                        <p:cTn id="54" dur="166" decel="50000">
                                          <p:stCondLst>
                                            <p:cond delay="1338"/>
                                          </p:stCondLst>
                                        </p:cTn>
                                        <p:tgtEl>
                                          <p:spTgt spid="3"/>
                                        </p:tgtEl>
                                      </p:cBhvr>
                                      <p:to x="100000" y="100000"/>
                                    </p:animScale>
                                    <p:animScale>
                                      <p:cBhvr>
                                        <p:cTn id="55" dur="26">
                                          <p:stCondLst>
                                            <p:cond delay="1642"/>
                                          </p:stCondLst>
                                        </p:cTn>
                                        <p:tgtEl>
                                          <p:spTgt spid="3"/>
                                        </p:tgtEl>
                                      </p:cBhvr>
                                      <p:to x="100000" y="90000"/>
                                    </p:animScale>
                                    <p:animScale>
                                      <p:cBhvr>
                                        <p:cTn id="56" dur="166" decel="50000">
                                          <p:stCondLst>
                                            <p:cond delay="1668"/>
                                          </p:stCondLst>
                                        </p:cTn>
                                        <p:tgtEl>
                                          <p:spTgt spid="3"/>
                                        </p:tgtEl>
                                      </p:cBhvr>
                                      <p:to x="100000" y="100000"/>
                                    </p:animScale>
                                    <p:animScale>
                                      <p:cBhvr>
                                        <p:cTn id="57" dur="26">
                                          <p:stCondLst>
                                            <p:cond delay="1808"/>
                                          </p:stCondLst>
                                        </p:cTn>
                                        <p:tgtEl>
                                          <p:spTgt spid="3"/>
                                        </p:tgtEl>
                                      </p:cBhvr>
                                      <p:to x="100000" y="95000"/>
                                    </p:animScale>
                                    <p:animScale>
                                      <p:cBhvr>
                                        <p:cTn id="58" dur="166" decel="50000">
                                          <p:stCondLst>
                                            <p:cond delay="1834"/>
                                          </p:stCondLst>
                                        </p:cTn>
                                        <p:tgtEl>
                                          <p:spTgt spid="3"/>
                                        </p:tgtEl>
                                      </p:cBhvr>
                                      <p:to x="100000" y="100000"/>
                                    </p:animScale>
                                  </p:childTnLst>
                                </p:cTn>
                              </p:par>
                              <p:par>
                                <p:cTn id="59" presetID="26"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80">
                                          <p:stCondLst>
                                            <p:cond delay="0"/>
                                          </p:stCondLst>
                                        </p:cTn>
                                        <p:tgtEl>
                                          <p:spTgt spid="11"/>
                                        </p:tgtEl>
                                      </p:cBhvr>
                                    </p:animEffect>
                                    <p:anim calcmode="lin" valueType="num">
                                      <p:cBhvr>
                                        <p:cTn id="6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7" dur="26">
                                          <p:stCondLst>
                                            <p:cond delay="650"/>
                                          </p:stCondLst>
                                        </p:cTn>
                                        <p:tgtEl>
                                          <p:spTgt spid="11"/>
                                        </p:tgtEl>
                                      </p:cBhvr>
                                      <p:to x="100000" y="60000"/>
                                    </p:animScale>
                                    <p:animScale>
                                      <p:cBhvr>
                                        <p:cTn id="68" dur="166" decel="50000">
                                          <p:stCondLst>
                                            <p:cond delay="676"/>
                                          </p:stCondLst>
                                        </p:cTn>
                                        <p:tgtEl>
                                          <p:spTgt spid="11"/>
                                        </p:tgtEl>
                                      </p:cBhvr>
                                      <p:to x="100000" y="100000"/>
                                    </p:animScale>
                                    <p:animScale>
                                      <p:cBhvr>
                                        <p:cTn id="69" dur="26">
                                          <p:stCondLst>
                                            <p:cond delay="1312"/>
                                          </p:stCondLst>
                                        </p:cTn>
                                        <p:tgtEl>
                                          <p:spTgt spid="11"/>
                                        </p:tgtEl>
                                      </p:cBhvr>
                                      <p:to x="100000" y="80000"/>
                                    </p:animScale>
                                    <p:animScale>
                                      <p:cBhvr>
                                        <p:cTn id="70" dur="166" decel="50000">
                                          <p:stCondLst>
                                            <p:cond delay="1338"/>
                                          </p:stCondLst>
                                        </p:cTn>
                                        <p:tgtEl>
                                          <p:spTgt spid="11"/>
                                        </p:tgtEl>
                                      </p:cBhvr>
                                      <p:to x="100000" y="100000"/>
                                    </p:animScale>
                                    <p:animScale>
                                      <p:cBhvr>
                                        <p:cTn id="71" dur="26">
                                          <p:stCondLst>
                                            <p:cond delay="1642"/>
                                          </p:stCondLst>
                                        </p:cTn>
                                        <p:tgtEl>
                                          <p:spTgt spid="11"/>
                                        </p:tgtEl>
                                      </p:cBhvr>
                                      <p:to x="100000" y="90000"/>
                                    </p:animScale>
                                    <p:animScale>
                                      <p:cBhvr>
                                        <p:cTn id="72" dur="166" decel="50000">
                                          <p:stCondLst>
                                            <p:cond delay="1668"/>
                                          </p:stCondLst>
                                        </p:cTn>
                                        <p:tgtEl>
                                          <p:spTgt spid="11"/>
                                        </p:tgtEl>
                                      </p:cBhvr>
                                      <p:to x="100000" y="100000"/>
                                    </p:animScale>
                                    <p:animScale>
                                      <p:cBhvr>
                                        <p:cTn id="73" dur="26">
                                          <p:stCondLst>
                                            <p:cond delay="1808"/>
                                          </p:stCondLst>
                                        </p:cTn>
                                        <p:tgtEl>
                                          <p:spTgt spid="11"/>
                                        </p:tgtEl>
                                      </p:cBhvr>
                                      <p:to x="100000" y="95000"/>
                                    </p:animScale>
                                    <p:animScale>
                                      <p:cBhvr>
                                        <p:cTn id="74" dur="166" decel="50000">
                                          <p:stCondLst>
                                            <p:cond delay="1834"/>
                                          </p:stCondLst>
                                        </p:cTn>
                                        <p:tgtEl>
                                          <p:spTgt spid="11"/>
                                        </p:tgtEl>
                                      </p:cBhvr>
                                      <p:to x="100000" y="100000"/>
                                    </p:animScale>
                                  </p:childTnLst>
                                </p:cTn>
                              </p:par>
                              <p:par>
                                <p:cTn id="75" presetID="26" presetClass="entr" presetSubtype="0"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down)">
                                      <p:cBhvr>
                                        <p:cTn id="77" dur="580">
                                          <p:stCondLst>
                                            <p:cond delay="0"/>
                                          </p:stCondLst>
                                        </p:cTn>
                                        <p:tgtEl>
                                          <p:spTgt spid="12"/>
                                        </p:tgtEl>
                                      </p:cBhvr>
                                    </p:animEffect>
                                    <p:anim calcmode="lin" valueType="num">
                                      <p:cBhvr>
                                        <p:cTn id="7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3" dur="26">
                                          <p:stCondLst>
                                            <p:cond delay="650"/>
                                          </p:stCondLst>
                                        </p:cTn>
                                        <p:tgtEl>
                                          <p:spTgt spid="12"/>
                                        </p:tgtEl>
                                      </p:cBhvr>
                                      <p:to x="100000" y="60000"/>
                                    </p:animScale>
                                    <p:animScale>
                                      <p:cBhvr>
                                        <p:cTn id="84" dur="166" decel="50000">
                                          <p:stCondLst>
                                            <p:cond delay="676"/>
                                          </p:stCondLst>
                                        </p:cTn>
                                        <p:tgtEl>
                                          <p:spTgt spid="12"/>
                                        </p:tgtEl>
                                      </p:cBhvr>
                                      <p:to x="100000" y="100000"/>
                                    </p:animScale>
                                    <p:animScale>
                                      <p:cBhvr>
                                        <p:cTn id="85" dur="26">
                                          <p:stCondLst>
                                            <p:cond delay="1312"/>
                                          </p:stCondLst>
                                        </p:cTn>
                                        <p:tgtEl>
                                          <p:spTgt spid="12"/>
                                        </p:tgtEl>
                                      </p:cBhvr>
                                      <p:to x="100000" y="80000"/>
                                    </p:animScale>
                                    <p:animScale>
                                      <p:cBhvr>
                                        <p:cTn id="86" dur="166" decel="50000">
                                          <p:stCondLst>
                                            <p:cond delay="1338"/>
                                          </p:stCondLst>
                                        </p:cTn>
                                        <p:tgtEl>
                                          <p:spTgt spid="12"/>
                                        </p:tgtEl>
                                      </p:cBhvr>
                                      <p:to x="100000" y="100000"/>
                                    </p:animScale>
                                    <p:animScale>
                                      <p:cBhvr>
                                        <p:cTn id="87" dur="26">
                                          <p:stCondLst>
                                            <p:cond delay="1642"/>
                                          </p:stCondLst>
                                        </p:cTn>
                                        <p:tgtEl>
                                          <p:spTgt spid="12"/>
                                        </p:tgtEl>
                                      </p:cBhvr>
                                      <p:to x="100000" y="90000"/>
                                    </p:animScale>
                                    <p:animScale>
                                      <p:cBhvr>
                                        <p:cTn id="88" dur="166" decel="50000">
                                          <p:stCondLst>
                                            <p:cond delay="1668"/>
                                          </p:stCondLst>
                                        </p:cTn>
                                        <p:tgtEl>
                                          <p:spTgt spid="12"/>
                                        </p:tgtEl>
                                      </p:cBhvr>
                                      <p:to x="100000" y="100000"/>
                                    </p:animScale>
                                    <p:animScale>
                                      <p:cBhvr>
                                        <p:cTn id="89" dur="26">
                                          <p:stCondLst>
                                            <p:cond delay="1808"/>
                                          </p:stCondLst>
                                        </p:cTn>
                                        <p:tgtEl>
                                          <p:spTgt spid="12"/>
                                        </p:tgtEl>
                                      </p:cBhvr>
                                      <p:to x="100000" y="95000"/>
                                    </p:animScale>
                                    <p:animScale>
                                      <p:cBhvr>
                                        <p:cTn id="90" dur="166" decel="50000">
                                          <p:stCondLst>
                                            <p:cond delay="1834"/>
                                          </p:stCondLst>
                                        </p:cTn>
                                        <p:tgtEl>
                                          <p:spTgt spid="12"/>
                                        </p:tgtEl>
                                      </p:cBhvr>
                                      <p:to x="100000" y="100000"/>
                                    </p:animScale>
                                  </p:childTnLst>
                                </p:cTn>
                              </p:par>
                              <p:par>
                                <p:cTn id="91" presetID="26"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down)">
                                      <p:cBhvr>
                                        <p:cTn id="93" dur="580">
                                          <p:stCondLst>
                                            <p:cond delay="0"/>
                                          </p:stCondLst>
                                        </p:cTn>
                                        <p:tgtEl>
                                          <p:spTgt spid="13"/>
                                        </p:tgtEl>
                                      </p:cBhvr>
                                    </p:animEffect>
                                    <p:anim calcmode="lin" valueType="num">
                                      <p:cBhvr>
                                        <p:cTn id="9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99" dur="26">
                                          <p:stCondLst>
                                            <p:cond delay="650"/>
                                          </p:stCondLst>
                                        </p:cTn>
                                        <p:tgtEl>
                                          <p:spTgt spid="13"/>
                                        </p:tgtEl>
                                      </p:cBhvr>
                                      <p:to x="100000" y="60000"/>
                                    </p:animScale>
                                    <p:animScale>
                                      <p:cBhvr>
                                        <p:cTn id="100" dur="166" decel="50000">
                                          <p:stCondLst>
                                            <p:cond delay="676"/>
                                          </p:stCondLst>
                                        </p:cTn>
                                        <p:tgtEl>
                                          <p:spTgt spid="13"/>
                                        </p:tgtEl>
                                      </p:cBhvr>
                                      <p:to x="100000" y="100000"/>
                                    </p:animScale>
                                    <p:animScale>
                                      <p:cBhvr>
                                        <p:cTn id="101" dur="26">
                                          <p:stCondLst>
                                            <p:cond delay="1312"/>
                                          </p:stCondLst>
                                        </p:cTn>
                                        <p:tgtEl>
                                          <p:spTgt spid="13"/>
                                        </p:tgtEl>
                                      </p:cBhvr>
                                      <p:to x="100000" y="80000"/>
                                    </p:animScale>
                                    <p:animScale>
                                      <p:cBhvr>
                                        <p:cTn id="102" dur="166" decel="50000">
                                          <p:stCondLst>
                                            <p:cond delay="1338"/>
                                          </p:stCondLst>
                                        </p:cTn>
                                        <p:tgtEl>
                                          <p:spTgt spid="13"/>
                                        </p:tgtEl>
                                      </p:cBhvr>
                                      <p:to x="100000" y="100000"/>
                                    </p:animScale>
                                    <p:animScale>
                                      <p:cBhvr>
                                        <p:cTn id="103" dur="26">
                                          <p:stCondLst>
                                            <p:cond delay="1642"/>
                                          </p:stCondLst>
                                        </p:cTn>
                                        <p:tgtEl>
                                          <p:spTgt spid="13"/>
                                        </p:tgtEl>
                                      </p:cBhvr>
                                      <p:to x="100000" y="90000"/>
                                    </p:animScale>
                                    <p:animScale>
                                      <p:cBhvr>
                                        <p:cTn id="104" dur="166" decel="50000">
                                          <p:stCondLst>
                                            <p:cond delay="1668"/>
                                          </p:stCondLst>
                                        </p:cTn>
                                        <p:tgtEl>
                                          <p:spTgt spid="13"/>
                                        </p:tgtEl>
                                      </p:cBhvr>
                                      <p:to x="100000" y="100000"/>
                                    </p:animScale>
                                    <p:animScale>
                                      <p:cBhvr>
                                        <p:cTn id="105" dur="26">
                                          <p:stCondLst>
                                            <p:cond delay="1808"/>
                                          </p:stCondLst>
                                        </p:cTn>
                                        <p:tgtEl>
                                          <p:spTgt spid="13"/>
                                        </p:tgtEl>
                                      </p:cBhvr>
                                      <p:to x="100000" y="95000"/>
                                    </p:animScale>
                                    <p:animScale>
                                      <p:cBhvr>
                                        <p:cTn id="106"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p:cNvSpPr/>
          <p:nvPr/>
        </p:nvSpPr>
        <p:spPr>
          <a:xfrm>
            <a:off x="1905000" y="228600"/>
            <a:ext cx="5029200" cy="1066800"/>
          </a:xfrm>
          <a:prstGeom prst="flowChartTermina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a:t>রাউটার</a:t>
            </a:r>
          </a:p>
        </p:txBody>
      </p:sp>
      <p:pic>
        <p:nvPicPr>
          <p:cNvPr id="1026" name="Picture 2" descr="কম দামে কোন ওয়াইফাই রাউটারটি কিনবেন? • টেকমাস্টার ব্লগ"/>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62200" y="1524000"/>
            <a:ext cx="3682999"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152400" y="3886200"/>
            <a:ext cx="8763000" cy="2554545"/>
          </a:xfrm>
          <a:prstGeom prst="rect">
            <a:avLst/>
          </a:prstGeom>
          <a:noFill/>
        </p:spPr>
        <p:txBody>
          <a:bodyPr wrap="square" rtlCol="0">
            <a:spAutoFit/>
          </a:bodyPr>
          <a:lstStyle/>
          <a:p>
            <a:pPr marL="457200" indent="-457200" algn="just">
              <a:buFont typeface="Wingdings" panose="05000000000000000000" pitchFamily="2" charset="2"/>
              <a:buChar char="Ø"/>
            </a:pPr>
            <a:r>
              <a:rPr lang="as-IN" sz="3200" dirty="0">
                <a:latin typeface="NikoshBAN" pitchFamily="2" charset="0"/>
                <a:cs typeface="NikoshBAN" pitchFamily="2" charset="0"/>
              </a:rPr>
              <a:t>রাউটার হল একটি </a:t>
            </a:r>
            <a:r>
              <a:rPr lang="as-IN" sz="3200" dirty="0" smtClean="0">
                <a:latin typeface="NikoshBAN" pitchFamily="2" charset="0"/>
                <a:cs typeface="NikoshBAN" pitchFamily="2" charset="0"/>
              </a:rPr>
              <a:t>নেটও</a:t>
            </a:r>
            <a:r>
              <a:rPr lang="bn-BD" sz="3200" dirty="0" smtClean="0">
                <a:latin typeface="NikoshBAN" pitchFamily="2" charset="0"/>
                <a:cs typeface="NikoshBAN" pitchFamily="2" charset="0"/>
              </a:rPr>
              <a:t>য়া</a:t>
            </a:r>
            <a:r>
              <a:rPr lang="as-IN" sz="3200" dirty="0" smtClean="0">
                <a:latin typeface="NikoshBAN" pitchFamily="2" charset="0"/>
                <a:cs typeface="NikoshBAN" pitchFamily="2" charset="0"/>
              </a:rPr>
              <a:t>র্কিং </a:t>
            </a:r>
            <a:r>
              <a:rPr lang="as-IN" sz="3200" dirty="0">
                <a:latin typeface="NikoshBAN" pitchFamily="2" charset="0"/>
                <a:cs typeface="NikoshBAN" pitchFamily="2" charset="0"/>
              </a:rPr>
              <a:t>ডিভাইস যা কম্পিউটার </a:t>
            </a:r>
            <a:r>
              <a:rPr lang="as-IN" sz="3200" dirty="0" smtClean="0">
                <a:latin typeface="NikoshBAN" pitchFamily="2" charset="0"/>
                <a:cs typeface="NikoshBAN" pitchFamily="2" charset="0"/>
              </a:rPr>
              <a:t>নেটও</a:t>
            </a:r>
            <a:r>
              <a:rPr lang="bn-BD" sz="3200" dirty="0" smtClean="0">
                <a:latin typeface="NikoshBAN" pitchFamily="2" charset="0"/>
                <a:cs typeface="NikoshBAN" pitchFamily="2" charset="0"/>
              </a:rPr>
              <a:t>য়া</a:t>
            </a:r>
            <a:r>
              <a:rPr lang="as-IN" sz="3200" dirty="0" smtClean="0">
                <a:latin typeface="NikoshBAN" pitchFamily="2" charset="0"/>
                <a:cs typeface="NikoshBAN" pitchFamily="2" charset="0"/>
              </a:rPr>
              <a:t>র্কগুলির </a:t>
            </a:r>
            <a:r>
              <a:rPr lang="as-IN" sz="3200" dirty="0">
                <a:latin typeface="NikoshBAN" pitchFamily="2" charset="0"/>
                <a:cs typeface="NikoshBAN" pitchFamily="2" charset="0"/>
              </a:rPr>
              <a:t>মধ্যে ডাটা আদান প্রদান করে। রাউটার বিভিন্ন </a:t>
            </a:r>
            <a:r>
              <a:rPr lang="as-IN" sz="3200" dirty="0" smtClean="0">
                <a:latin typeface="NikoshBAN" pitchFamily="2" charset="0"/>
                <a:cs typeface="NikoshBAN" pitchFamily="2" charset="0"/>
              </a:rPr>
              <a:t>নেটও</a:t>
            </a:r>
            <a:r>
              <a:rPr lang="bn-BD" sz="3200" dirty="0" smtClean="0">
                <a:latin typeface="NikoshBAN" pitchFamily="2" charset="0"/>
                <a:cs typeface="NikoshBAN" pitchFamily="2" charset="0"/>
              </a:rPr>
              <a:t>য়া</a:t>
            </a:r>
            <a:r>
              <a:rPr lang="as-IN" sz="3200" dirty="0" smtClean="0">
                <a:latin typeface="NikoshBAN" pitchFamily="2" charset="0"/>
                <a:cs typeface="NikoshBAN" pitchFamily="2" charset="0"/>
              </a:rPr>
              <a:t>র্কের </a:t>
            </a:r>
            <a:r>
              <a:rPr lang="as-IN" sz="3200" dirty="0">
                <a:latin typeface="NikoshBAN" pitchFamily="2" charset="0"/>
                <a:cs typeface="NikoshBAN" pitchFamily="2" charset="0"/>
              </a:rPr>
              <a:t>দুই বা তার অধিক ডাটা লাইনের সাথে যুক্ত থাকে। (রাউটারের কাজ </a:t>
            </a:r>
            <a:r>
              <a:rPr lang="as-IN" sz="3200" dirty="0" smtClean="0">
                <a:latin typeface="NikoshBAN" pitchFamily="2" charset="0"/>
                <a:cs typeface="NikoshBAN" pitchFamily="2" charset="0"/>
              </a:rPr>
              <a:t>নেটও</a:t>
            </a:r>
            <a:r>
              <a:rPr lang="bn-BD" sz="3200" dirty="0" smtClean="0">
                <a:latin typeface="NikoshBAN" pitchFamily="2" charset="0"/>
                <a:cs typeface="NikoshBAN" pitchFamily="2" charset="0"/>
              </a:rPr>
              <a:t>য়া</a:t>
            </a:r>
            <a:r>
              <a:rPr lang="as-IN" sz="3200" dirty="0" smtClean="0">
                <a:latin typeface="NikoshBAN" pitchFamily="2" charset="0"/>
                <a:cs typeface="NikoshBAN" pitchFamily="2" charset="0"/>
              </a:rPr>
              <a:t>র্ক </a:t>
            </a:r>
            <a:r>
              <a:rPr lang="as-IN" sz="3200" dirty="0">
                <a:latin typeface="NikoshBAN" pitchFamily="2" charset="0"/>
                <a:cs typeface="NikoshBAN" pitchFamily="2" charset="0"/>
              </a:rPr>
              <a:t>সুইচের বিপরীত, সুইচ বিভিন্ন ডাটা লাইনকে একটি </a:t>
            </a:r>
            <a:r>
              <a:rPr lang="as-IN" sz="3200" dirty="0" smtClean="0">
                <a:latin typeface="NikoshBAN" pitchFamily="2" charset="0"/>
                <a:cs typeface="NikoshBAN" pitchFamily="2" charset="0"/>
              </a:rPr>
              <a:t>নেটও</a:t>
            </a:r>
            <a:r>
              <a:rPr lang="bn-BD" sz="3200" dirty="0" smtClean="0">
                <a:latin typeface="NikoshBAN" pitchFamily="2" charset="0"/>
                <a:cs typeface="NikoshBAN" pitchFamily="2" charset="0"/>
              </a:rPr>
              <a:t>য়া</a:t>
            </a:r>
            <a:r>
              <a:rPr lang="as-IN" sz="3200" dirty="0" smtClean="0">
                <a:latin typeface="NikoshBAN" pitchFamily="2" charset="0"/>
                <a:cs typeface="NikoshBAN" pitchFamily="2" charset="0"/>
              </a:rPr>
              <a:t>র্কের </a:t>
            </a:r>
            <a:r>
              <a:rPr lang="as-IN" sz="3200" dirty="0">
                <a:latin typeface="NikoshBAN" pitchFamily="2" charset="0"/>
                <a:cs typeface="NikoshBAN" pitchFamily="2" charset="0"/>
              </a:rPr>
              <a:t>মাধ্যমে যুক্ত করে)। </a:t>
            </a:r>
            <a:endParaRPr lang="en-US" sz="3200" dirty="0">
              <a:latin typeface="NikoshBAN" pitchFamily="2" charset="0"/>
              <a:cs typeface="NikoshBAN" pitchFamily="2" charset="0"/>
            </a:endParaRPr>
          </a:p>
        </p:txBody>
      </p:sp>
    </p:spTree>
    <p:extLst>
      <p:ext uri="{BB962C8B-B14F-4D97-AF65-F5344CB8AC3E}">
        <p14:creationId xmlns="" xmlns:p14="http://schemas.microsoft.com/office/powerpoint/2010/main" val="1267952583"/>
      </p:ext>
    </p:extLst>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edge">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184</TotalTime>
  <Words>380</Words>
  <Application>Microsoft Office PowerPoint</Application>
  <PresentationFormat>On-screen Show (4:3)</PresentationFormat>
  <Paragraphs>39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Droplet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 User</dc:creator>
  <cp:lastModifiedBy>kazal pc</cp:lastModifiedBy>
  <cp:revision>26</cp:revision>
  <dcterms:created xsi:type="dcterms:W3CDTF">2006-08-16T00:00:00Z</dcterms:created>
  <dcterms:modified xsi:type="dcterms:W3CDTF">2021-04-11T17:04:52Z</dcterms:modified>
</cp:coreProperties>
</file>