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81" r:id="rId3"/>
    <p:sldId id="259" r:id="rId4"/>
    <p:sldId id="260" r:id="rId5"/>
    <p:sldId id="261" r:id="rId6"/>
    <p:sldId id="262" r:id="rId7"/>
    <p:sldId id="284" r:id="rId8"/>
    <p:sldId id="263" r:id="rId9"/>
    <p:sldId id="285" r:id="rId10"/>
    <p:sldId id="264" r:id="rId11"/>
    <p:sldId id="265" r:id="rId12"/>
    <p:sldId id="267" r:id="rId13"/>
    <p:sldId id="268" r:id="rId14"/>
    <p:sldId id="286" r:id="rId15"/>
    <p:sldId id="287" r:id="rId16"/>
    <p:sldId id="288" r:id="rId17"/>
    <p:sldId id="289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EF762-364D-47A6-9291-C8D42E6BCC8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E9F7-A619-4D93-90A6-F56B7AC7AF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sz="1200" kern="1200" dirty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3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6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11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8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শিক্ষার্থীদের</a:t>
            </a:r>
            <a:r>
              <a:rPr lang="bn-IN" baseline="0" dirty="0"/>
              <a:t> প্রশ্ন করা হবে – </a:t>
            </a:r>
            <a:r>
              <a:rPr lang="bn-IN" dirty="0"/>
              <a:t>একা</a:t>
            </a:r>
            <a:r>
              <a:rPr lang="bn-IN" baseline="0" dirty="0"/>
              <a:t> একা আত্মরক্ষা করা কি সহজ না কি কষ্টকর? কেন কষ্টকর?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4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5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F3E5315-487D-6F4B-847B-4BC36701D8FA}"/>
              </a:ext>
            </a:extLst>
          </p:cNvPr>
          <p:cNvGrpSpPr/>
          <p:nvPr/>
        </p:nvGrpSpPr>
        <p:grpSpPr>
          <a:xfrm>
            <a:off x="2218125" y="400332"/>
            <a:ext cx="4337727" cy="1624349"/>
            <a:chOff x="448319" y="914400"/>
            <a:chExt cx="4206671" cy="6036507"/>
          </a:xfrm>
        </p:grpSpPr>
        <p:sp>
          <p:nvSpPr>
            <p:cNvPr id="13" name="Content Placeholder 10">
              <a:extLst>
                <a:ext uri="{FF2B5EF4-FFF2-40B4-BE49-F238E27FC236}">
                  <a16:creationId xmlns:a16="http://schemas.microsoft.com/office/drawing/2014/main" id="{EC0B24B3-2DCC-E649-A7C3-E3AF8B54CE2C}"/>
                </a:ext>
              </a:extLst>
            </p:cNvPr>
            <p:cNvSpPr txBox="1">
              <a:spLocks/>
            </p:cNvSpPr>
            <p:nvPr/>
          </p:nvSpPr>
          <p:spPr>
            <a:xfrm>
              <a:off x="618653" y="914400"/>
              <a:ext cx="4036337" cy="5638800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66D784-E603-474A-9739-F3DF2484BA5F}"/>
                </a:ext>
              </a:extLst>
            </p:cNvPr>
            <p:cNvSpPr txBox="1"/>
            <p:nvPr/>
          </p:nvSpPr>
          <p:spPr>
            <a:xfrm>
              <a:off x="448319" y="1575148"/>
              <a:ext cx="4168432" cy="537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b="1">
                  <a:ln w="1905"/>
                  <a:solidFill>
                    <a:srgbClr val="FF0066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8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2" name="Picture 22">
            <a:extLst>
              <a:ext uri="{FF2B5EF4-FFF2-40B4-BE49-F238E27FC236}">
                <a16:creationId xmlns:a16="http://schemas.microsoft.com/office/drawing/2014/main" id="{28A8782A-7512-1C44-B6D3-CD2064B8B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4" y="2216069"/>
            <a:ext cx="7553892" cy="392430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16" y="553724"/>
            <a:ext cx="8655685" cy="8217634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>
                <a:ln/>
                <a:latin typeface="NikoshBAN" pitchFamily="2" charset="0"/>
                <a:cs typeface="NikoshBAN" pitchFamily="2" charset="0"/>
              </a:rPr>
              <a:t>বুদ্ধ বিহারের ভিক্ষুদের ডেকে রোগাক্রান্ত ভিক্ষুকে সেবা না করার কারণ জিজ্ঞাসা করেন।বুদ্ধ তাদের কাছ থেকে সমস্ত ব্যাপার শুনে খুব অসন্তুষ্ট হন।তিনি তাঁদের আচরণকে অনৈতিক ও অমানবিক বলে তিরস্কার করেন এবং হিংসা- বিদ্বেষ পরিত্যাগ করার উপদেশ দেন।অতঃপর তিনি তাঁদের বললেন,দরিদ্রের সহায় হওয়া,অরক্ষিতকে রক্ষা করা,রোগীর সেবা করা,মোহাচ্ছন্নকে মোহমুক্ত করা সকলের নৈতিক কর্তব্য।তিনি আরও বললেন এ জগতে মাতা- পিতা,শ্রমণ- ব্রাম্মণ, আর্তপীড়িত এবং গুরুজনের সেবায় সুখ লাভ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0965" y="4200733"/>
            <a:ext cx="8139822" cy="95410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>
                <a:ln/>
                <a:latin typeface="NikoshBAN" pitchFamily="2" charset="0"/>
                <a:cs typeface="NikoshBAN" pitchFamily="2" charset="0"/>
              </a:rPr>
              <a:t>উপদেশ দানের পর বুদ্ধ ভিক্ষুদের জন্য নিয়ম প্রবর্তন করলেনঃ অসুখের সময় শিষ্য গুরুর,গুরু শিষ্যের, সতীর্থ সতীর্থ্যের সেবা করবে।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E8AC81A-8C81-A344-B089-D85CFEC27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59" y="387831"/>
            <a:ext cx="6428235" cy="32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161" y="220579"/>
            <a:ext cx="8382441" cy="83099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>
                <a:ln/>
                <a:latin typeface="NikoshBAN" pitchFamily="2" charset="0"/>
                <a:cs typeface="NikoshBAN" pitchFamily="2" charset="0"/>
              </a:rPr>
              <a:t>গৌতম বুদ্ধের নৈতিক উপদেশ</a:t>
            </a:r>
            <a:endParaRPr lang="en-US" sz="4800" b="1" dirty="0">
              <a:ln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5F75B9-D436-D34A-8AB2-6B6BBDF55CF5}"/>
              </a:ext>
            </a:extLst>
          </p:cNvPr>
          <p:cNvSpPr/>
          <p:nvPr/>
        </p:nvSpPr>
        <p:spPr>
          <a:xfrm>
            <a:off x="380779" y="1333743"/>
            <a:ext cx="8382441" cy="526297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>
                <a:ln/>
                <a:latin typeface="NikoshBAN" pitchFamily="2" charset="0"/>
              </a:rPr>
              <a:t>১।মৈত্রী দ্বারা ক্রোধকে জয় করবে।অসাধুকে সাধুতা দ্বারা জয় করবে।কৃপনকে দান দ্বারা জয় করবে</a:t>
            </a:r>
          </a:p>
          <a:p>
            <a:pPr algn="ctr"/>
            <a:r>
              <a:rPr lang="en-GB" sz="4800" b="1">
                <a:ln/>
                <a:latin typeface="NikoshBAN" pitchFamily="2" charset="0"/>
              </a:rPr>
              <a:t>আর মিথ্যাবাদীকে সত্য দ্বারা জয় করবে।</a:t>
            </a:r>
          </a:p>
          <a:p>
            <a:pPr algn="ctr"/>
            <a:r>
              <a:rPr lang="en-GB" sz="4800" b="1">
                <a:ln/>
                <a:latin typeface="NikoshBAN" pitchFamily="2" charset="0"/>
              </a:rPr>
              <a:t>২।মা যেমন নিজের পুত্রকে নিজের জীবন দিয়ে রক্ষা করে থাকে, সেরুপ সকল প্রাণীর প্রতি অপ্রমেয় মৈত্রীভাব পোষণ করবে।</a:t>
            </a:r>
            <a:endParaRPr lang="en-US" sz="4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19561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CFF3FF-4360-984F-9143-1664DA019D2F}"/>
              </a:ext>
            </a:extLst>
          </p:cNvPr>
          <p:cNvSpPr/>
          <p:nvPr/>
        </p:nvSpPr>
        <p:spPr>
          <a:xfrm>
            <a:off x="464516" y="352573"/>
            <a:ext cx="8497028" cy="600164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>
                <a:ln/>
                <a:latin typeface="NikoshBAN" pitchFamily="2" charset="0"/>
              </a:rPr>
              <a:t>৩।রাগের সমান অগ্নি নেই।দ্বেষের সমান গ্রাসকারী নেই।মোহের সমান জাল নেই।তৃষ্ণার সমান নদী নেই।তাই রাগ- দ্বেষ – মোহ-তৃষ্ঞা পরিত্যাগ করতে হবে।</a:t>
            </a:r>
          </a:p>
          <a:p>
            <a:pPr algn="ctr"/>
            <a:r>
              <a:rPr lang="en-GB" sz="4800" b="1">
                <a:ln/>
                <a:latin typeface="NikoshBAN" pitchFamily="2" charset="0"/>
              </a:rPr>
              <a:t>৪।দন্ড এবং মৃত্যুকে সকলেই ভয় করে।জীবন সকলেরই প্রিয়। তাই সকলকে নিজের সাথে তুলনা করে আঘাত কিংবা হত্যা করবে না।</a:t>
            </a:r>
          </a:p>
        </p:txBody>
      </p:sp>
    </p:spTree>
    <p:extLst>
      <p:ext uri="{BB962C8B-B14F-4D97-AF65-F5344CB8AC3E}">
        <p14:creationId xmlns:p14="http://schemas.microsoft.com/office/powerpoint/2010/main" val="2590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AED448-3B2F-2A41-8A63-2EF7CC15440F}"/>
              </a:ext>
            </a:extLst>
          </p:cNvPr>
          <p:cNvSpPr/>
          <p:nvPr/>
        </p:nvSpPr>
        <p:spPr>
          <a:xfrm>
            <a:off x="464516" y="352573"/>
            <a:ext cx="8497028" cy="747897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>
                <a:ln/>
                <a:latin typeface="NikoshBAN" pitchFamily="2" charset="0"/>
              </a:rPr>
              <a:t>৫।পাপী মিত্র ও অধম ব্যক্তির সংসর্গ না করা উচিত। কল্যাণমিত্র ও সাধু ব্যক্তির সংসর্গ করবে।</a:t>
            </a:r>
          </a:p>
          <a:p>
            <a:pPr algn="ctr"/>
            <a:r>
              <a:rPr lang="en-GB" sz="4800" b="1">
                <a:ln/>
                <a:latin typeface="NikoshBAN" pitchFamily="2" charset="0"/>
              </a:rPr>
              <a:t>৬।আরোগ্য পরম লাভ,সন্তুষ্টি পরম ধন,বিশ্বাস পরম জ্ঞাতি,নির্বাণ পরম সুখ।</a:t>
            </a:r>
          </a:p>
          <a:p>
            <a:pPr algn="ctr"/>
            <a:r>
              <a:rPr lang="en-GB" sz="4800" b="1">
                <a:ln/>
                <a:latin typeface="NikoshBAN" pitchFamily="2" charset="0"/>
              </a:rPr>
              <a:t>৭।বহু সত্য বিষয়ে লাভ করা,বহু শিল্প শিক্ষা লাভ করা, বিনয়ে সুশিক্ষিত হওয়া,মিথ্যা ও বৃথা বাক্য ত্যাগ করে সুভাষিত বাক্য বলাই উত্তম মংগল।</a:t>
            </a:r>
          </a:p>
          <a:p>
            <a:pPr algn="ctr"/>
            <a:endParaRPr lang="en-GB" sz="4800" b="1">
              <a:ln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3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ABA33D-B76A-304C-AD31-1F47C933453E}"/>
              </a:ext>
            </a:extLst>
          </p:cNvPr>
          <p:cNvSpPr/>
          <p:nvPr/>
        </p:nvSpPr>
        <p:spPr>
          <a:xfrm>
            <a:off x="317316" y="0"/>
            <a:ext cx="8653042" cy="747897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>
                <a:ln/>
                <a:latin typeface="NikoshBAN" pitchFamily="2" charset="0"/>
              </a:rPr>
              <a:t>৮।মাতা- পিতার সেবা করা,স্ত্রী- পুত্রের উপকার সাধন করা এবং নিষ্পাপ ব্যবসা বাণিজ্য দ্বারা জীবিকা নির্বাহ করা উত্তম মংগল।</a:t>
            </a:r>
          </a:p>
          <a:p>
            <a:pPr algn="ctr"/>
            <a:r>
              <a:rPr lang="en-GB" sz="4800" b="1">
                <a:ln/>
                <a:latin typeface="NikoshBAN" pitchFamily="2" charset="0"/>
              </a:rPr>
              <a:t>৯। মূর্খের সেবা না করা,পন্ডিত ব্যক্তির সেবা করা এবং পূজনীয় ব্যক্তির পূজা করা উত্তম মঙ্গল।</a:t>
            </a:r>
          </a:p>
          <a:p>
            <a:pPr algn="ctr"/>
            <a:r>
              <a:rPr lang="en-GB" sz="4800" b="1">
                <a:ln/>
                <a:latin typeface="NikoshBAN" pitchFamily="2" charset="0"/>
              </a:rPr>
              <a:t>১০।দুর্দমনীয়,চঞ্চল,যথেচ্ছ বিচরণশীল চিত্তকে দমন করাই মংগলজনক।সংযত চিত্তই সুখের কারণ।</a:t>
            </a:r>
          </a:p>
        </p:txBody>
      </p:sp>
    </p:spTree>
    <p:extLst>
      <p:ext uri="{BB962C8B-B14F-4D97-AF65-F5344CB8AC3E}">
        <p14:creationId xmlns:p14="http://schemas.microsoft.com/office/powerpoint/2010/main" val="332393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9E75CA-7FC0-BE43-9F9E-9B625E8F014D}"/>
              </a:ext>
            </a:extLst>
          </p:cNvPr>
          <p:cNvSpPr/>
          <p:nvPr/>
        </p:nvSpPr>
        <p:spPr>
          <a:xfrm>
            <a:off x="361388" y="352573"/>
            <a:ext cx="8600156" cy="649408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>
                <a:ln/>
                <a:latin typeface="NikoshBAN" pitchFamily="2" charset="0"/>
              </a:rPr>
              <a:t>১১ ।সঠিক পথে পরিচালিত চিত্ত যতটুকু উপকার করতে পারে মাতা- পিতা বা আত্বীয় স্বজন ও তা করতে পারে না।</a:t>
            </a:r>
          </a:p>
          <a:p>
            <a:pPr algn="ctr"/>
            <a:r>
              <a:rPr lang="en-GB" sz="3200" b="1">
                <a:ln/>
                <a:latin typeface="NikoshBAN" pitchFamily="2" charset="0"/>
              </a:rPr>
              <a:t>১২। জ্ঞানী ব্যক্তির জয়, অজ্ঞানী ব্যক্তির পরাজয় ঘটে।দর্মানুরাগী জয়ী হন কিন্তু দর্ম হিংসাকারীর পরাজয় ঘটে।</a:t>
            </a:r>
          </a:p>
          <a:p>
            <a:pPr algn="ctr"/>
            <a:r>
              <a:rPr lang="en-GB" sz="3200" b="1">
                <a:ln/>
                <a:latin typeface="NikoshBAN" pitchFamily="2" charset="0"/>
              </a:rPr>
              <a:t>১৩।ক্রোধ সংবরণ কর।অহংকার পরিত্যাগ কর। সকল বন্ধন অতিক্রম কর।নাম- রুপে অনাসক্ত ব্যক্তি দুঃখে পতিত হন না।</a:t>
            </a:r>
          </a:p>
          <a:p>
            <a:pPr algn="ctr"/>
            <a:r>
              <a:rPr lang="en-GB" sz="3200" b="1">
                <a:ln/>
                <a:latin typeface="NikoshBAN" pitchFamily="2" charset="0"/>
              </a:rPr>
              <a:t>১৪।নিজেই নিজের ত্রান কর্তা।অন্য কেউ নয়।নিজেকে সুসংযত করতে পারলে মানুষ নিজের মধ্যেই দুর্লভ আশ্রয় লাভ করতে পারে।</a:t>
            </a:r>
          </a:p>
          <a:p>
            <a:pPr algn="ctr"/>
            <a:r>
              <a:rPr lang="en-GB" sz="3200" b="1">
                <a:ln/>
                <a:latin typeface="NikoshBAN" pitchFamily="2" charset="0"/>
              </a:rPr>
              <a:t>১৫।চন্দন,টগর ,পদ্ম অথবা চামেলি ফুলের সুগন্ধ ও চরিত্রবান ব্যক্তির সৌরভকে অতিক্রম করতে পারে না।</a:t>
            </a:r>
          </a:p>
          <a:p>
            <a:pPr algn="ctr"/>
            <a:r>
              <a:rPr lang="en-GB" sz="3200" b="1">
                <a:ln/>
                <a:latin typeface="NikoshBAN" pitchFamily="2" charset="0"/>
              </a:rPr>
              <a:t>১৬।অল্প বুদ্ধিসম্পন্ন মূর্খেরা দুঃখদায়ক পাপ কাজের দ্বারা নিজেকে নিজের শত্রুতে পরিণত করে।</a:t>
            </a:r>
            <a:endParaRPr lang="en-GB" sz="4800" b="1">
              <a:ln/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3A85B8-5301-EC47-ADAE-44FAF90D1BE0}"/>
              </a:ext>
            </a:extLst>
          </p:cNvPr>
          <p:cNvSpPr/>
          <p:nvPr/>
        </p:nvSpPr>
        <p:spPr>
          <a:xfrm>
            <a:off x="1652381" y="214180"/>
            <a:ext cx="6038442" cy="132343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b="1">
                <a:ln/>
                <a:solidFill>
                  <a:srgbClr val="000099"/>
                </a:solidFill>
                <a:latin typeface="NikoshBAN" pitchFamily="2" charset="0"/>
              </a:rPr>
              <a:t>মূল্যায়ন</a:t>
            </a:r>
            <a:endParaRPr lang="en-US" sz="2800" b="1" dirty="0">
              <a:ln/>
              <a:solidFill>
                <a:srgbClr val="00009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900BC2-D5A8-0B41-BD93-7F0060900568}"/>
              </a:ext>
            </a:extLst>
          </p:cNvPr>
          <p:cNvSpPr/>
          <p:nvPr/>
        </p:nvSpPr>
        <p:spPr>
          <a:xfrm>
            <a:off x="467161" y="1969522"/>
            <a:ext cx="8408883" cy="470898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>
                <a:ln/>
                <a:latin typeface="NikoshBAN" pitchFamily="2" charset="0"/>
              </a:rPr>
              <a:t>১।বুদ্ধত্ব লাভের পর গৌতম বুদ্ধ কত বছর পর্যন্ত ধর্ম প্রচার করেন।</a:t>
            </a:r>
          </a:p>
          <a:p>
            <a:pPr algn="ctr"/>
            <a:r>
              <a:rPr lang="en-GB" sz="6000" b="1">
                <a:ln/>
                <a:latin typeface="NikoshBAN" pitchFamily="2" charset="0"/>
              </a:rPr>
              <a:t>২।কিসের অভাবে মানুষ মন্ড কাজ করে।</a:t>
            </a:r>
          </a:p>
          <a:p>
            <a:pPr algn="ctr"/>
            <a:r>
              <a:rPr lang="en-GB" sz="6000" b="1">
                <a:ln/>
                <a:latin typeface="NikoshBAN" pitchFamily="2" charset="0"/>
              </a:rPr>
              <a:t>৩।কে চর্ম রোগে আক্রান্ত হয়।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12103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2779" y="646083"/>
            <a:ext cx="6038442" cy="132343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b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8000" b="1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ln/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975" y="3861136"/>
            <a:ext cx="8408883" cy="1938992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>
                <a:ln/>
                <a:latin typeface="NikoshBAN" pitchFamily="2" charset="0"/>
              </a:rPr>
              <a:t>নৈতিকতা বিষয়ে গৌতম বুদ্ধের দশটি উপদেশ লেখ।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8086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 flipV="1">
            <a:off x="2669808" y="853989"/>
            <a:ext cx="3553118" cy="144655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800" b="1">
                <a:ln/>
                <a:solidFill>
                  <a:srgbClr val="000099"/>
                </a:solidFill>
                <a:latin typeface="NikoshBAN" pitchFamily="2" charset="0"/>
              </a:rPr>
              <a:t>ধন্যবাদ</a:t>
            </a:r>
            <a:endParaRPr lang="en-US" sz="8800" b="1" dirty="0">
              <a:ln/>
              <a:solidFill>
                <a:srgbClr val="000099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19A6391-6213-8340-87DC-D4D9F0682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2" y="2644303"/>
            <a:ext cx="7686108" cy="39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5589" y="2124255"/>
            <a:ext cx="8388618" cy="4512945"/>
            <a:chOff x="448319" y="914400"/>
            <a:chExt cx="8388618" cy="5638800"/>
          </a:xfrm>
        </p:grpSpPr>
        <p:sp>
          <p:nvSpPr>
            <p:cNvPr id="7" name="Content Placeholder 10"/>
            <p:cNvSpPr txBox="1">
              <a:spLocks/>
            </p:cNvSpPr>
            <p:nvPr/>
          </p:nvSpPr>
          <p:spPr>
            <a:xfrm>
              <a:off x="618653" y="914400"/>
              <a:ext cx="4036337" cy="5638800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8319" y="1575146"/>
              <a:ext cx="4168432" cy="334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>
                  <a:latin typeface="NikoshBAN" pitchFamily="2" charset="0"/>
                  <a:cs typeface="NikoshBAN" pitchFamily="2" charset="0"/>
                </a:rPr>
                <a:t>তন্দ্রা চাকমা</a:t>
              </a:r>
            </a:p>
            <a:p>
              <a:pPr algn="ctr"/>
              <a:r>
                <a:rPr lang="en-GB" sz="3200" b="1">
                  <a:latin typeface="NikoshBAN" pitchFamily="2" charset="0"/>
                  <a:cs typeface="NikoshBAN" pitchFamily="2" charset="0"/>
                </a:rPr>
                <a:t>সিনিয়র শিক্ষক(শারীরিক)</a:t>
              </a:r>
            </a:p>
            <a:p>
              <a:pPr algn="ctr"/>
              <a:r>
                <a:rPr lang="en-GB" sz="3200" b="1">
                  <a:latin typeface="NikoshBAN" pitchFamily="2" charset="0"/>
                  <a:cs typeface="NikoshBAN" pitchFamily="2" charset="0"/>
                </a:rPr>
                <a:t>রাণী দয়াময়ী উচ্চ বিদ্যালয়</a:t>
              </a:r>
            </a:p>
            <a:p>
              <a:pPr algn="ctr"/>
              <a:r>
                <a:rPr lang="en-GB" sz="3200" b="1">
                  <a:latin typeface="NikoshBAN" pitchFamily="2" charset="0"/>
                  <a:cs typeface="NikoshBAN" pitchFamily="2" charset="0"/>
                </a:rPr>
                <a:t>রাঙ্গামাটি</a:t>
              </a:r>
              <a:endParaRPr lang="en-GB" sz="240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GB" sz="2400">
                  <a:latin typeface="NikoshBAN" pitchFamily="2" charset="0"/>
                  <a:cs typeface="NikoshBAN" pitchFamily="2" charset="0"/>
                </a:rPr>
                <a:t>০১৫৫৬৬০৩০৭৩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endPara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Content Placeholder 10"/>
            <p:cNvSpPr txBox="1">
              <a:spLocks/>
            </p:cNvSpPr>
            <p:nvPr/>
          </p:nvSpPr>
          <p:spPr>
            <a:xfrm>
              <a:off x="4800600" y="914400"/>
              <a:ext cx="4036337" cy="5638800"/>
            </a:xfrm>
            <a:prstGeom prst="rect">
              <a:avLst/>
            </a:prstGeom>
            <a:ln w="66675"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buFont typeface="Arial" pitchFamily="34" charset="0"/>
                <a:buNone/>
              </a:pPr>
              <a:r>
                <a:rPr lang="bn-BD" sz="3600" u="sng" dirty="0"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29C58514-F1D1-7649-B511-0C78F1FFF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06" y="2326987"/>
            <a:ext cx="3629640" cy="4116297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0E77677B-22F8-B84A-87DC-08F48B8921AC}"/>
              </a:ext>
            </a:extLst>
          </p:cNvPr>
          <p:cNvSpPr txBox="1">
            <a:spLocks/>
          </p:cNvSpPr>
          <p:nvPr/>
        </p:nvSpPr>
        <p:spPr>
          <a:xfrm>
            <a:off x="2579701" y="220800"/>
            <a:ext cx="4036337" cy="13523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DD7283CF-3830-2747-8B74-773AEFE3B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4" y="1004835"/>
            <a:ext cx="3675581" cy="5182833"/>
          </a:xfrm>
          <a:prstGeom prst="rect">
            <a:avLst/>
          </a:prstGeom>
        </p:spPr>
      </p:pic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44D6AE6E-E6D8-994C-B011-936604BBCDE2}"/>
              </a:ext>
            </a:extLst>
          </p:cNvPr>
          <p:cNvSpPr txBox="1">
            <a:spLocks/>
          </p:cNvSpPr>
          <p:nvPr/>
        </p:nvSpPr>
        <p:spPr>
          <a:xfrm>
            <a:off x="5235721" y="1154678"/>
            <a:ext cx="3472850" cy="518283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u="sng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৭ম</a:t>
            </a:r>
          </a:p>
          <a:p>
            <a:pPr algn="ctr">
              <a:buFont typeface="Arial" pitchFamily="34" charset="0"/>
              <a:buNone/>
            </a:pPr>
            <a:r>
              <a:rPr lang="en-GB" sz="3600" u="sng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 বৌদ্ধ ধর্ম ও নৈতিক শিক্ষা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6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522" y="1439354"/>
            <a:ext cx="8452955" cy="550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sz="8800" b="1" cap="none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</a:rPr>
              <a:t>অধ্যায়-১</a:t>
            </a:r>
          </a:p>
          <a:p>
            <a:pPr algn="ctr"/>
            <a:r>
              <a:rPr lang="en-GB" sz="8800" b="1" cap="none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</a:rPr>
              <a:t>পাঠ-২</a:t>
            </a:r>
          </a:p>
          <a:p>
            <a:pPr algn="ctr"/>
            <a:r>
              <a:rPr lang="en-GB" sz="88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</a:rPr>
              <a:t>গৌতম বুদ্ধ ও নৈতিকতা</a:t>
            </a:r>
            <a:endParaRPr lang="en-US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15915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0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78004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547878"/>
            <a:ext cx="7924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cap="none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600" b="1" cap="none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3600" b="1" cap="none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3600" b="1" cap="none" spc="15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cap="none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GB" sz="3600" b="1" cap="none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GB" sz="36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জীবনে গৌতম বুদ্ধের নৈতিক উপদেশ</a:t>
            </a:r>
          </a:p>
          <a:p>
            <a:r>
              <a:rPr lang="en-GB" sz="36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জানতে পারবে।</a:t>
            </a:r>
          </a:p>
          <a:p>
            <a:r>
              <a:rPr lang="en-GB" sz="3600" b="1" cap="none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২।অ</a:t>
            </a:r>
            <a:r>
              <a:rPr lang="en-GB" sz="3600" b="1" spc="15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হিংসা পরম ধর্ম এ সম্পর্কে জানতে পারবে।</a:t>
            </a:r>
            <a:endParaRPr lang="bn-BD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5427E3F-754C-2747-B517-C5F53C724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87" y="475192"/>
            <a:ext cx="4786188" cy="20985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8BF04B-2806-6442-A211-211897ED2A16}"/>
              </a:ext>
            </a:extLst>
          </p:cNvPr>
          <p:cNvSpPr/>
          <p:nvPr/>
        </p:nvSpPr>
        <p:spPr>
          <a:xfrm>
            <a:off x="255615" y="2941496"/>
            <a:ext cx="8347184" cy="403187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>
                <a:ln/>
                <a:latin typeface="NikoshBAN" pitchFamily="2" charset="0"/>
              </a:rPr>
              <a:t>বুদ্ধত্ব লাভের পর গৌতম বুদ্ধ কত বছর সকল প্রাণীর মুক্তির জন্য</a:t>
            </a:r>
          </a:p>
          <a:p>
            <a:pPr algn="ctr"/>
            <a:r>
              <a:rPr lang="en-GB" sz="3200" b="1">
                <a:ln/>
                <a:latin typeface="NikoshBAN" pitchFamily="2" charset="0"/>
              </a:rPr>
              <a:t>ধর্ম প্রচার করেছিলেন।</a:t>
            </a:r>
          </a:p>
          <a:p>
            <a:pPr algn="ctr"/>
            <a:r>
              <a:rPr lang="en-GB" sz="3200" b="1">
                <a:ln/>
                <a:latin typeface="NikoshBAN" pitchFamily="2" charset="0"/>
              </a:rPr>
              <a:t>৪৫ বছর</a:t>
            </a:r>
          </a:p>
          <a:p>
            <a:pPr algn="ctr"/>
            <a:r>
              <a:rPr lang="en-GB" sz="3200" b="1">
                <a:ln/>
                <a:latin typeface="NikoshBAN" pitchFamily="2" charset="0"/>
              </a:rPr>
              <a:t>এসময় তিনি ধর্ম প্রচারের পাশাপাশি সকল প্রাণীর সবা ও কল্যাণে নিজেকে নিয়োজিত রাখতেন।তাঁর শিষ্য- প্রশিষ্য এবং অনুসারীদের নৈতিক ও মানবিক কর্ম সম্পাদনের উপদেশ দিতেন</a:t>
            </a:r>
          </a:p>
          <a:p>
            <a:pPr algn="ctr"/>
            <a:r>
              <a:rPr lang="en-GB" sz="3200" b="1">
                <a:ln/>
                <a:latin typeface="NikoshBAN" pitchFamily="2" charset="0"/>
              </a:rPr>
              <a:t>এখানে আমরা বুদ্ধের জীবনে নৈতিকতা প্রদশর্নের একটি কাহিনী জানব।</a:t>
            </a:r>
          </a:p>
        </p:txBody>
      </p:sp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E925746-AE34-094D-A570-01F824993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6" y="669891"/>
            <a:ext cx="7367028" cy="35698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98E49F-E616-624A-8CD3-51EC224348AA}"/>
              </a:ext>
            </a:extLst>
          </p:cNvPr>
          <p:cNvSpPr/>
          <p:nvPr/>
        </p:nvSpPr>
        <p:spPr>
          <a:xfrm>
            <a:off x="389594" y="4698214"/>
            <a:ext cx="8232598" cy="9233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>
                <a:ln/>
                <a:latin typeface="NikoshBAN" pitchFamily="2" charset="0"/>
              </a:rPr>
              <a:t>গৌতম বুদ্ধ তাঁর শিষ্য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7538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374" y="464666"/>
            <a:ext cx="2201245" cy="9233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>
                <a:ln/>
                <a:latin typeface="NikoshBAN" pitchFamily="2" charset="0"/>
              </a:rPr>
              <a:t>কাহিনী-২</a:t>
            </a:r>
            <a:endParaRPr lang="en-US" sz="2800" b="1" dirty="0">
              <a:ln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7D1F2E-3AFE-0544-8CCA-FAC943C49A17}"/>
              </a:ext>
            </a:extLst>
          </p:cNvPr>
          <p:cNvSpPr/>
          <p:nvPr/>
        </p:nvSpPr>
        <p:spPr>
          <a:xfrm>
            <a:off x="414274" y="1674725"/>
            <a:ext cx="8100382" cy="3046988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>
                <a:ln/>
              </a:rPr>
              <a:t>একটি ছোট বিহারেরে কয়েকজন ভিক্ষু থাকতেন।সেই বিহারে তিষ্য নামে একজন ভিক্ষু ছিলেন,যাঁর সাথে কারও সদ্ভাব ছিল না।সবাই তাকে এড়িয়ে চলতেন।একবার</a:t>
            </a:r>
          </a:p>
          <a:p>
            <a:pPr algn="ctr"/>
            <a:r>
              <a:rPr lang="en-GB" sz="2400" b="1">
                <a:ln/>
              </a:rPr>
              <a:t>তিনি ভীষণ চর্মরোগে আক্রান্ত হন।তাঁর গায়ের ক্ষত থেকে দুর্গন্ধ ছড়াতে লাগল।</a:t>
            </a:r>
          </a:p>
          <a:p>
            <a:pPr algn="ctr"/>
            <a:r>
              <a:rPr lang="en-GB" sz="2400" b="1">
                <a:ln/>
              </a:rPr>
              <a:t>এরকম যন্ত্রণাকাতর অবস্থায় ও তাঁর সেবায় কেউ এগিয়ে এলো না।হঠাৎ  বুদ্ধ এ বিহারে আগমন করলে সেবা  - শুশ্রুষাবিহীন মারাত্মক রোগাক্রান্ত এ ভিক্ষুককে দেখেন।বুদ্ধ নিজেই সঙ্গে সঙ্গে তাঁর সেবায় লেগে যান।তিনি সেবক আনন্দকে নিয়ে নিজ হাতে রোগীর ক্ষতস্থান পরিস্কার করলেন।তাঁকে স্নান করিয়ে দেন।তারপর গা মুছিয়ে পরিস্কার বিছানায় শুইয়ে দেন।</a:t>
            </a:r>
          </a:p>
        </p:txBody>
      </p:sp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FA4AF057-2C8C-6248-B07A-664401632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99" y="1276905"/>
            <a:ext cx="6096000" cy="39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6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70491" tIns="35246" rIns="70491" bIns="35246" rtlCol="0" anchor="ctr"/>
      <a:lstStyle>
        <a:defPPr algn="ctr">
          <a:defRPr sz="3100" b="1" dirty="0" err="1" smtClean="0">
            <a:solidFill>
              <a:srgbClr val="00B050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253</Words>
  <Application>Microsoft Office PowerPoint</Application>
  <PresentationFormat>On-screen Show (4:3)</PresentationFormat>
  <Paragraphs>75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স্বা গ ত ম</dc:title>
  <dc:creator>pc</dc:creator>
  <cp:lastModifiedBy>Unknown User</cp:lastModifiedBy>
  <cp:revision>29</cp:revision>
  <dcterms:created xsi:type="dcterms:W3CDTF">2006-08-16T00:00:00Z</dcterms:created>
  <dcterms:modified xsi:type="dcterms:W3CDTF">2021-04-15T06:06:09Z</dcterms:modified>
</cp:coreProperties>
</file>