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62" r:id="rId4"/>
    <p:sldId id="259" r:id="rId5"/>
    <p:sldId id="256" r:id="rId6"/>
    <p:sldId id="263" r:id="rId7"/>
    <p:sldId id="257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3E4D"/>
    <a:srgbClr val="AD486A"/>
    <a:srgbClr val="A45171"/>
    <a:srgbClr val="BEFCFE"/>
    <a:srgbClr val="99435F"/>
    <a:srgbClr val="8FFC0C"/>
    <a:srgbClr val="A28866"/>
    <a:srgbClr val="F2A728"/>
    <a:srgbClr val="3F7315"/>
    <a:srgbClr val="D484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FC771-663A-4096-B56C-79A746AD2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64C976-FA0A-4353-BDBA-58EFA9B9B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5CDE4-F5DB-4585-98C3-CD8687283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ADF9-16FD-406A-ADCB-7A956CB42BE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54C20-07C5-49B4-96DD-574585BD0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A2958-5540-4B49-9170-B574A723E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74A6-0143-47B0-AAC1-3D608397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7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56D75-FF3E-4B72-A257-9E34E1597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AF173C-3719-472E-84D7-D056A47B3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DDD64-EA7E-46D0-999F-046E964CE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ADF9-16FD-406A-ADCB-7A956CB42BE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49A3D-7C0A-4991-A413-A2A1A91F4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B4892-9F95-419C-9621-9B6BC50A5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74A6-0143-47B0-AAC1-3D608397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9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816E2A-BD33-4F5A-A4D9-CBB6645D7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B90710-1B28-4BD3-975C-FE46CE6E4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22CF6-E898-4C1C-A0C7-2B10D66E5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ADF9-16FD-406A-ADCB-7A956CB42BE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E75C0-B53C-433D-B7FA-1514ADADF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8D10A-97A8-4263-B1E2-20CB8C38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74A6-0143-47B0-AAC1-3D608397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6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BC6E3-2425-4462-8DAF-C3E2F3039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29C45-2A44-455E-81AE-574593C58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DDE60-37F5-4B17-8F1B-A739838EA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ADF9-16FD-406A-ADCB-7A956CB42BE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A5AE3-B67A-4E56-9FAD-33C84A584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82F30-0055-42EB-AD28-3F0373F58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74A6-0143-47B0-AAC1-3D608397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2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2F62-999E-4CAD-B07F-F556ECE72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4B090-1160-49B6-80F3-B94723FDD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B24EC-192F-4409-A966-167B96C7C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ADF9-16FD-406A-ADCB-7A956CB42BE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C7977-462D-4AEE-98F4-01587BF4E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B22F7-B632-4C5F-AB65-215049766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74A6-0143-47B0-AAC1-3D608397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490EA-FE5A-4671-8BA7-677282265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6F55A-3AF9-47FE-8030-815E664230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407C0-F1B7-4D97-9226-5D151DA66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61DB92-CFE5-4DE8-8E1F-F5FD2C63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ADF9-16FD-406A-ADCB-7A956CB42BE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536D3-5ECC-40DB-8DE6-A1450875F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8E0B1-491B-4440-9901-30E38A697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74A6-0143-47B0-AAC1-3D608397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0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15D75-2705-442A-9495-087609C54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2883B-99F6-45A8-B16C-B79E383C6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9EF93A-3682-4B1C-87E0-89D9F6A97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81897-27F5-4342-948E-BCE09B45F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0C5DF4-0887-4928-BAB8-5BE509CC73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E49F3-DB7A-4977-8670-4B1D21056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ADF9-16FD-406A-ADCB-7A956CB42BE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6E578A-6C6B-4F54-9361-11C56E52E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E086E1-F9FE-422F-9289-5FF6CDD53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74A6-0143-47B0-AAC1-3D608397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228F-C179-4167-A37C-E637439A6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F72FE7-B06A-4EF6-A2F0-3DD92FD4A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ADF9-16FD-406A-ADCB-7A956CB42BE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11C03A-E510-451F-B388-080D5FB59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AF77B9-32B4-48CC-8BAC-40EF5215F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74A6-0143-47B0-AAC1-3D608397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7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C9D380-6E66-4532-A878-992298D8D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ADF9-16FD-406A-ADCB-7A956CB42BE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D4226F-AC50-40FB-AEC9-B3D929C5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57BA8-0D47-43CD-A680-F7C0AC7CC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74A6-0143-47B0-AAC1-3D608397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6B658-75CE-434F-B926-A505EF9D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CF39-9D4D-4611-A526-B999D810D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B9B67-7C9C-4386-9F20-85A595E75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19F6B8-8274-4C12-A17C-B3E8DC817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ADF9-16FD-406A-ADCB-7A956CB42BE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313B2-4EDE-496F-9572-B4908615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1A56E-BA6B-47AC-BFC6-73B2BA5FA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74A6-0143-47B0-AAC1-3D608397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5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4B101-D074-4ED7-BAA9-CFE1B478E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9B4688-DD56-42B3-8719-728D84E94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161D8-0DC9-4F14-AAD2-22AF6014B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4EE40-0D8B-48BF-9F00-D8F624719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ADF9-16FD-406A-ADCB-7A956CB42BE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E6CAA-6702-4728-92F7-48ADA37A8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C81E3-E7F6-4993-9F2C-421B028E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74A6-0143-47B0-AAC1-3D608397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0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45CF5F-F960-4226-A473-4A53CE1EF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DC10D-332F-4291-A6EA-5AEA97461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9A7BF-9750-4BBE-95CB-4437141956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0ADF9-16FD-406A-ADCB-7A956CB42BE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6F1CE-E140-40DD-8E08-0FEAA27687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98FA1-7D69-4DD3-A13A-069622F6D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674A6-0143-47B0-AAC1-3D608397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0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90C2A7A-EE73-4B43-83CE-41E00363E3F6}"/>
              </a:ext>
            </a:extLst>
          </p:cNvPr>
          <p:cNvSpPr/>
          <p:nvPr/>
        </p:nvSpPr>
        <p:spPr>
          <a:xfrm>
            <a:off x="0" y="-160020"/>
            <a:ext cx="12192000" cy="7040880"/>
          </a:xfrm>
          <a:prstGeom prst="rect">
            <a:avLst/>
          </a:prstGeom>
          <a:solidFill>
            <a:srgbClr val="C73E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9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206"/>
    </mc:Choice>
    <mc:Fallback xmlns="">
      <p:transition spd="slow" advTm="4120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FCC03F-7C94-4594-AAE5-BAD8A7DFE7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0010"/>
            <a:ext cx="12039600" cy="66573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F86080-104F-4EF9-90FE-E91A4B47221B}"/>
              </a:ext>
            </a:extLst>
          </p:cNvPr>
          <p:cNvSpPr txBox="1"/>
          <p:nvPr/>
        </p:nvSpPr>
        <p:spPr>
          <a:xfrm>
            <a:off x="1845860" y="272533"/>
            <a:ext cx="850028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as-IN" sz="6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াঠে সবাইকে স্বাগতম </a:t>
            </a:r>
          </a:p>
        </p:txBody>
      </p:sp>
    </p:spTree>
    <p:extLst>
      <p:ext uri="{BB962C8B-B14F-4D97-AF65-F5344CB8AC3E}">
        <p14:creationId xmlns:p14="http://schemas.microsoft.com/office/powerpoint/2010/main" val="343371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95"/>
    </mc:Choice>
    <mc:Fallback xmlns="">
      <p:transition spd="slow" advTm="739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1D1968C-0E8B-429F-8FD5-A85330ACFDCE}"/>
              </a:ext>
            </a:extLst>
          </p:cNvPr>
          <p:cNvGrpSpPr/>
          <p:nvPr/>
        </p:nvGrpSpPr>
        <p:grpSpPr>
          <a:xfrm>
            <a:off x="0" y="13648"/>
            <a:ext cx="12192000" cy="6858000"/>
            <a:chOff x="26463" y="-2732"/>
            <a:chExt cx="12192000" cy="6858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81F0E12-5787-4E05-A0BD-59C6BB57A1A5}"/>
                </a:ext>
              </a:extLst>
            </p:cNvPr>
            <p:cNvSpPr/>
            <p:nvPr/>
          </p:nvSpPr>
          <p:spPr>
            <a:xfrm>
              <a:off x="26463" y="-2732"/>
              <a:ext cx="12192000" cy="6858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E6E84A0C-FBD0-4C16-A835-F5FE3EAF2BAF}"/>
                </a:ext>
              </a:extLst>
            </p:cNvPr>
            <p:cNvSpPr/>
            <p:nvPr/>
          </p:nvSpPr>
          <p:spPr>
            <a:xfrm>
              <a:off x="6368536" y="3150769"/>
              <a:ext cx="5617504" cy="2836095"/>
            </a:xfrm>
            <a:prstGeom prst="roundRect">
              <a:avLst>
                <a:gd name="adj" fmla="val 27801"/>
              </a:avLst>
            </a:prstGeom>
            <a:solidFill>
              <a:srgbClr val="78B2F2"/>
            </a:solidFill>
            <a:ln w="5715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200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as-IN" sz="3200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3200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ঠ পরিচিতি</a:t>
              </a:r>
            </a:p>
            <a:p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 দ্বাদশ </a:t>
              </a:r>
            </a:p>
            <a:p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ব্যবসায় সংগ</a:t>
              </a:r>
              <a:r>
                <a:rPr lang="as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ঠ</a:t>
              </a:r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 </a:t>
              </a:r>
              <a:r>
                <a:rPr lang="as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ও</a:t>
              </a:r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as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</a:t>
              </a:r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as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্থাপনা-</a:t>
              </a:r>
              <a:r>
                <a:rPr lang="as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endPara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 প</a:t>
              </a:r>
              <a:r>
                <a:rPr lang="as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ঞ</a:t>
              </a:r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as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</a:t>
              </a:r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</a:p>
            <a:p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 </a:t>
              </a:r>
              <a:r>
                <a:rPr lang="as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</a:t>
              </a:r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as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ো</a:t>
              </a:r>
              <a:r>
                <a:rPr lang="as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ঃ কর্মীস</a:t>
              </a:r>
              <a:r>
                <a:rPr lang="as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ং</a:t>
              </a:r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as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থান  </a:t>
              </a:r>
            </a:p>
            <a:p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পাঠঃ প্রশিক্</a:t>
              </a:r>
              <a:r>
                <a:rPr lang="as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ষ</a:t>
              </a:r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ণ  </a:t>
              </a:r>
            </a:p>
            <a:p>
              <a:endPara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56DC923-15B3-492C-8C5C-C5676DC1A828}"/>
                </a:ext>
              </a:extLst>
            </p:cNvPr>
            <p:cNvSpPr/>
            <p:nvPr/>
          </p:nvSpPr>
          <p:spPr>
            <a:xfrm>
              <a:off x="4507603" y="870524"/>
              <a:ext cx="3090932" cy="1223493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5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5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as-IN" sz="5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en-US" sz="5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চিতি  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B92E7FC-6032-4BC6-B943-999E10F21747}"/>
                </a:ext>
              </a:extLst>
            </p:cNvPr>
            <p:cNvGrpSpPr/>
            <p:nvPr/>
          </p:nvGrpSpPr>
          <p:grpSpPr>
            <a:xfrm>
              <a:off x="306574" y="3233518"/>
              <a:ext cx="5911428" cy="2753958"/>
              <a:chOff x="306574" y="3233518"/>
              <a:chExt cx="5911428" cy="2753958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09271282-DF4E-44D6-A65D-2CFD8F9EF33B}"/>
                  </a:ext>
                </a:extLst>
              </p:cNvPr>
              <p:cNvSpPr/>
              <p:nvPr/>
            </p:nvSpPr>
            <p:spPr>
              <a:xfrm>
                <a:off x="306574" y="3233518"/>
                <a:ext cx="5911428" cy="2753958"/>
              </a:xfrm>
              <a:prstGeom prst="roundRect">
                <a:avLst>
                  <a:gd name="adj" fmla="val 22559"/>
                </a:avLst>
              </a:prstGeom>
              <a:solidFill>
                <a:srgbClr val="78B2F2"/>
              </a:solidFill>
              <a:ln w="57150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as-IN" sz="3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শিক্ষক</a:t>
                </a:r>
                <a:r>
                  <a:rPr lang="en-US" sz="3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en-US" sz="3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as-IN" sz="3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3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</a:t>
                </a:r>
                <a:r>
                  <a:rPr lang="as-IN" sz="3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3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as-IN" sz="3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endParaRPr lang="en-US" sz="3200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সাইফুর রহ</a:t>
                </a:r>
                <a:r>
                  <a:rPr lang="as-IN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as-IN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সিনিয়র প্রভাষক, ব্য</a:t>
                </a:r>
                <a:r>
                  <a:rPr lang="as-IN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as-IN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থাপনা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সমষপুর বিজন</a:t>
                </a:r>
                <a:r>
                  <a:rPr lang="as-IN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 ম্যানেজমেন্ট ই</a:t>
                </a:r>
                <a:r>
                  <a:rPr lang="as-IN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</a:t>
                </a:r>
                <a:r>
                  <a:rPr lang="as-IN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টিউট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শ্রীনগর, মুন্সিগঞ্জ</a:t>
                </a:r>
              </a:p>
              <a:p>
                <a:endPara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C14BF2F6-B445-4917-A020-F17FD0DFF9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99204" y="3259953"/>
                <a:ext cx="1382151" cy="164616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35069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35948">
        <p15:prstTrans prst="curtains"/>
      </p:transition>
    </mc:Choice>
    <mc:Fallback xmlns="">
      <p:transition spd="slow" advTm="35948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0B421E-1CBC-4155-92CC-576A1158B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52" y="160360"/>
            <a:ext cx="11914496" cy="650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01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8284">
        <p14:prism isInverted="1"/>
      </p:transition>
    </mc:Choice>
    <mc:Fallback xmlns="">
      <p:transition spd="slow" advTm="38284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CE4129F-9095-43FA-8DAD-53D87932BAC4}"/>
              </a:ext>
            </a:extLst>
          </p:cNvPr>
          <p:cNvSpPr txBox="1"/>
          <p:nvPr/>
        </p:nvSpPr>
        <p:spPr>
          <a:xfrm>
            <a:off x="148590" y="57150"/>
            <a:ext cx="11900847" cy="797673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381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600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marL="381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600" dirty="0"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marL="381000" marR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প্রশিক্ষণ</a:t>
            </a:r>
            <a:r>
              <a:rPr lang="en-US" sz="2600" dirty="0">
                <a:solidFill>
                  <a:srgbClr val="FF0000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কী</a:t>
            </a:r>
            <a:r>
              <a:rPr lang="en-US" sz="2600" dirty="0">
                <a:solidFill>
                  <a:srgbClr val="FF0000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? </a:t>
            </a:r>
          </a:p>
          <a:p>
            <a:pPr marL="381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বর্তমান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যুগ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আধুনিক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যুগ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 এ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যুগে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টিকে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থাকতে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হলে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আধুনিকতার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সাথে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তাল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মিলিয়ে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চলতে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হবে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নতুবা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পরাজয়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আর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এ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পরাজয়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ঠেকানোর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মোক্ষম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হাতিয়ার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হচ্ছে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প্রশিক্ষণ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সাধারণত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শ্রমিকদের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পেশাগত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দক্ষতা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বৃদ্ধির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জন্য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যে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মৌলিক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শিক্ষা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দেওয়া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হয়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তাকে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প্রশিক্ষণ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বলে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প্রশিক্ষণের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মাধ্যমে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শ্রমিক-কর্মীদের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দক্ষতা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,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যোগ্যতা,অভিজ্ঞতা,পারদর্শিতা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স্বতঃস্ফূর্ততা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এবং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কাজের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প্রতি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আগ্রহ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বৃদ্ধি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পায়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প্রশিক্ষণ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কর্মীদের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আনুগত্য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বৃদ্ধি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করে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,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কর্মস্পৃহা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জাগ্রত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করে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ফলে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কর্মীদের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আত্মবিশ্বাস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ও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মনোবল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বৃদ্ধি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পায়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</a:t>
            </a:r>
          </a:p>
          <a:p>
            <a:pPr marL="381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অন্যভাবে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বলা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যায়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,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প্রশিক্ষণ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হচ্ছে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এমন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একটি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প্রক্রিয়া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যার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মাধ্যমে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প্রতিষ্ঠানে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কর্মরত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শ্রমিক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কর্মীদের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স্বাভাবিক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ক্ষমতা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,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দক্ষতা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,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যোগ্যতা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,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স্বতঃস্ফুর্ততা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কাজের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প্রতি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আগ্রহ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ইত্যাদির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উন্নয়ন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সাধন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করা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হয়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যার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ফলে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শ্রমিক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ঘূর্ণায়মানতা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হ্রাস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পায়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এবং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প্রতিষ্ঠানের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অভিষ্ট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ল</a:t>
            </a:r>
            <a:r>
              <a:rPr lang="as-IN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্</a:t>
            </a:r>
            <a:r>
              <a:rPr lang="en-US" sz="26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ষ্য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অর্জন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সহজ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হয়</a:t>
            </a:r>
            <a:r>
              <a:rPr lang="en-US" sz="26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  </a:t>
            </a:r>
          </a:p>
          <a:p>
            <a:pPr marL="342900" marR="0" indent="-3429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প্রশিক্ষণের</a:t>
            </a:r>
            <a:r>
              <a:rPr lang="en-US" sz="2600" dirty="0">
                <a:solidFill>
                  <a:srgbClr val="FF0000"/>
                </a:solidFill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গুরুত্ব</a:t>
            </a:r>
            <a:r>
              <a:rPr lang="en-US" sz="2600" dirty="0">
                <a:solidFill>
                  <a:srgbClr val="FF0000"/>
                </a:solidFill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বা</a:t>
            </a:r>
            <a:r>
              <a:rPr lang="en-US" sz="2600" dirty="0">
                <a:solidFill>
                  <a:srgbClr val="FF0000"/>
                </a:solidFill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প্রয়োজনীয়তা</a:t>
            </a:r>
            <a:r>
              <a:rPr lang="en-US" sz="2600" dirty="0">
                <a:solidFill>
                  <a:srgbClr val="FF0000"/>
                </a:solidFill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নিচে</a:t>
            </a:r>
            <a:r>
              <a:rPr lang="en-US" sz="2600" dirty="0">
                <a:solidFill>
                  <a:srgbClr val="FF0000"/>
                </a:solidFill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আলোচনাকরা</a:t>
            </a:r>
            <a:r>
              <a:rPr lang="en-US" sz="2600" dirty="0">
                <a:solidFill>
                  <a:srgbClr val="FF0000"/>
                </a:solidFill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হলোঃ</a:t>
            </a:r>
            <a:endParaRPr lang="en-US" sz="2600" dirty="0">
              <a:solidFill>
                <a:srgbClr val="FF0000"/>
              </a:solidFill>
              <a:effectLst/>
              <a:latin typeface="NikoshBAN" panose="02000000000000000000" pitchFamily="2" charset="0"/>
              <a:ea typeface="Times New Roman" panose="02020603050405020304" pitchFamily="18" charset="0"/>
              <a:cs typeface="NikoshBAN" panose="02000000000000000000" pitchFamily="2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6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প্রতিষ্ঠান</a:t>
            </a:r>
            <a:r>
              <a:rPr lang="en-US" sz="26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সম্পর্কে</a:t>
            </a:r>
            <a:r>
              <a:rPr lang="en-US" sz="26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পরিচিতি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: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প্রশিক্ষণের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দ্বারা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নতুন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নিযুক্ত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কর্মীদেরকে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প্রতিষ্ঠান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পরিবেশ,উদ্দেশ্য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কর্মধারা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 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সম্পর্কে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 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প্রাথমিক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জ্ঞান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দান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করা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হয়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তাছাড়া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তাকে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প্রদত্ত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দায়িত্ব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এবং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দায়িত্ব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পালনের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বিভিন্ন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কৌশল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জ্ঞাত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করানো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হয়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প্রশিক্ষণের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মাধ্যমে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ফলে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নতুন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কর্মী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প্রতিষ্ঠান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সম্পর্কে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ধারণা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পায়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দায়িত্ব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পালনে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অধিক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আগ্রহী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হয়ে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ওঠে।   </a:t>
            </a:r>
            <a:endParaRPr lang="en-US" sz="2600" dirty="0"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endParaRPr lang="en-US" sz="2600" dirty="0"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6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 </a:t>
            </a:r>
            <a:endParaRPr lang="en-US" sz="2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9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21410">
        <p14:prism isInverted="1"/>
      </p:transition>
    </mc:Choice>
    <mc:Fallback xmlns="">
      <p:transition spd="slow" advTm="22141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2E318E-2C09-4AA1-A428-D7B74EFD9FBB}"/>
              </a:ext>
            </a:extLst>
          </p:cNvPr>
          <p:cNvSpPr txBox="1"/>
          <p:nvPr/>
        </p:nvSpPr>
        <p:spPr>
          <a:xfrm>
            <a:off x="177421" y="109182"/>
            <a:ext cx="11805313" cy="8432886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endParaRPr lang="en-US" sz="2600" b="1" dirty="0">
              <a:effectLst/>
              <a:latin typeface="NikoshBAN" panose="02000000000000000000" pitchFamily="2" charset="0"/>
              <a:ea typeface="Times New Roman" panose="02020603050405020304" pitchFamily="18" charset="0"/>
              <a:cs typeface="NikoshBAN" panose="02000000000000000000" pitchFamily="2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endParaRPr lang="en-US" sz="2600" b="1" dirty="0">
              <a:latin typeface="NikoshBAN" panose="02000000000000000000" pitchFamily="2" charset="0"/>
              <a:ea typeface="Times New Roman" panose="02020603050405020304" pitchFamily="18" charset="0"/>
              <a:cs typeface="NikoshBAN" panose="02000000000000000000" pitchFamily="2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6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6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দক্ষতা</a:t>
            </a:r>
            <a:r>
              <a:rPr lang="en-US" sz="26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বৃদ্ধিঃ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প্রশিক্ষণ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নতুন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পুরাতন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সকল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স্তরের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কর্মীর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কর্মস্পৃহা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কর্মদক্ষতা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অভিজ্ঞতা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বৃদ্ধিতে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সহায়ক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ভূমিকা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পালন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 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কারণ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প্রশিক্ষণ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কর্মীর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 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অদক্ষতা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অনভিজ্ঞতা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দূর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তাকে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অধিক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দক্ষ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কর্মক্ষম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তোলে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শুধু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নয়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সম্পাদনে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আস্থাও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অনেক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বৃদ্ধি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পায়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6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জটিল</a:t>
            </a:r>
            <a:r>
              <a:rPr lang="en-US" sz="26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বিষয়ে</a:t>
            </a:r>
            <a:r>
              <a:rPr lang="en-US" sz="26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জ্ঞান</a:t>
            </a:r>
            <a:r>
              <a:rPr lang="en-US" sz="26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দানঃ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: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আধুনিক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প্রযুক্তির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জটিল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বিষয়ে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জ্ঞান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অর্জন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বিশেষ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প্রশিক্ষণের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মাধ্যমেই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সম্ভব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ফলে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প্রতিষ্ঠানে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নতুন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নতুন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প্রযুক্তি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এবং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ব্যবস্থাপনার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কলাকৌশল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জটিল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যন্ত্রপাতি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ইত্যাদির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প্রয়োগ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ব্যবহার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সম্ভব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হয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</a:p>
          <a:p>
            <a:pPr algn="just">
              <a:lnSpc>
                <a:spcPct val="107000"/>
              </a:lnSpc>
              <a:spcAft>
                <a:spcPts val="500"/>
              </a:spcAft>
            </a:pPr>
            <a:r>
              <a:rPr lang="en-US" sz="26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উৎপাদন</a:t>
            </a:r>
            <a:r>
              <a:rPr lang="en-US" sz="26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6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পারিশ্রমিক</a:t>
            </a:r>
            <a:r>
              <a:rPr lang="en-US" sz="26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বৃদ্ধি</a:t>
            </a:r>
            <a:r>
              <a:rPr lang="en-US" sz="26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: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প্রশিক্ষণের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ফলে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প্রতিষ্ঠানের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উৎপাদিত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পণ্য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সেবার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মান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উন্নত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হয়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এবং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সামগ্রিক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উৎপাদনের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পরিমান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বৃদ্ধি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পায়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ফলে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প্রতিষ্ঠানের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মুনাফা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বৃদ্ধি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পায়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এবং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কর্মীদের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পারিশ্রমিকের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পরিমাণ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বেড়ে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যায়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এতে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তাদের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ক্রয়ক্ষমতা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বাড়ে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এবং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জীবনযাত্রার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মান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উন্নত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হয়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6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সহজ</a:t>
            </a:r>
            <a:r>
              <a:rPr lang="en-US" sz="26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সমন্বয়ঃ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প্রশিক্ষণের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দ্বারা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শ্রমিক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কর্মীদের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পারস্পরিক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মানসিক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সম্পর্ক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উন্নত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হয়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ফলে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তাদের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মধ্যে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সমঝোতা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সহযোগিতা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বৃদ্ধি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পায়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এবং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কাজের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মধ্যে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সমন্বয়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সহজ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হয়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যা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প্রতিষ্ঠানের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উন্নতির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সহায়ক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 </a:t>
            </a:r>
            <a:endParaRPr lang="en-US" sz="2600" dirty="0"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6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তত্ত্বাবধান</a:t>
            </a:r>
            <a:r>
              <a:rPr lang="en-US" sz="26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পরিসর</a:t>
            </a:r>
            <a:r>
              <a:rPr lang="en-US" sz="26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বৃদ্ধিঃ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প্রশিক্ষণপ্রাপ্ত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কর্মীদের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তত্ত্বাবধান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সহজ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হয়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এবং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তারা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কর্তৃপক্ষের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আদেশ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নির্দেশ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পালনে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অধিকতর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সচেতন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থাকে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ফলে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নির্বাহী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কম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প্রচেষ্টা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সময়ে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অধিক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সংখ্যক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শ্রমিক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কর্মীকে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তদারক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করতে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6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পারে</a:t>
            </a:r>
            <a:r>
              <a:rPr lang="en-US" sz="26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endParaRPr lang="en-US" sz="2600" dirty="0"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500"/>
              </a:spcAft>
            </a:pPr>
            <a:endParaRPr lang="en-US" sz="2600" dirty="0"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endParaRPr lang="en-US" sz="2600" dirty="0"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6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 </a:t>
            </a:r>
            <a:endParaRPr lang="en-US" sz="2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31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62323">
        <p14:prism isInverted="1"/>
      </p:transition>
    </mc:Choice>
    <mc:Fallback xmlns="">
      <p:transition spd="slow" advTm="362323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E78272-F6A2-4D38-8151-EEDC2CFB4519}"/>
              </a:ext>
            </a:extLst>
          </p:cNvPr>
          <p:cNvSpPr txBox="1"/>
          <p:nvPr/>
        </p:nvSpPr>
        <p:spPr>
          <a:xfrm>
            <a:off x="95534" y="64330"/>
            <a:ext cx="11969087" cy="6982681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endParaRPr lang="en-US" sz="2500" b="1" dirty="0">
              <a:effectLst/>
              <a:latin typeface="NikoshBAN" panose="02000000000000000000" pitchFamily="2" charset="0"/>
              <a:ea typeface="Times New Roman" panose="02020603050405020304" pitchFamily="18" charset="0"/>
              <a:cs typeface="NikoshBAN" panose="02000000000000000000" pitchFamily="2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5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 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5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সাংগঠনিক</a:t>
            </a:r>
            <a:r>
              <a:rPr lang="en-US" sz="25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স্থায়িত্ব</a:t>
            </a:r>
            <a:r>
              <a:rPr lang="en-US" sz="25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: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প্রশিক্ষণ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প্রতিষ্ঠানের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সাংগঠনিক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স্থায়িত্ব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বৃদ্ধি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কারণ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কোন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সময়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সাময়িক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ভাবে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কর্মীর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অভাব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দেখা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দিলেও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প্রশিক্ষণপ্রাপ্ত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শ্রমিক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কর্মিগণ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নিজেরা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সামলিয়ে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নেয়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ফলে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শ্রম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সময়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সম্পদের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অবচয়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হ্রাস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পায়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এতে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উৎপাদন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ব্যয়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as-IN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হয়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এবং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কম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খরচে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অধিক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পণ্য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উৎপাদন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যায়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    </a:t>
            </a:r>
            <a:endParaRPr lang="en-US" sz="2500" dirty="0"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5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দুর্ঘটনা</a:t>
            </a:r>
            <a:r>
              <a:rPr lang="en-US" sz="25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হ্রাস</a:t>
            </a:r>
            <a:r>
              <a:rPr lang="en-US" sz="25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পায়</a:t>
            </a:r>
            <a:r>
              <a:rPr lang="en-US" sz="25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: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প্রশিক্ষণের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মাধ্যমে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কারখানার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কর্মিদেরকে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যন্ত্রপাতির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ব্যবহার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ঝুঁকি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সম্পর্কে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জ্ঞান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দান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হয়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ফলে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যথাসম্ভব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দুর্ঘটনা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এড়ানো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যায়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এতে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দুর্ঘটনাজনিত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সমস্যা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কম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হয়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endParaRPr lang="en-US" sz="2500" dirty="0"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5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পদোন্নতি</a:t>
            </a:r>
            <a:r>
              <a:rPr lang="en-US" sz="25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: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প্রশিক্ষণ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কর্মীকে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প্রেষণা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দানের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এমন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একটি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উপায়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যেটি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কর্মীর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দক্ষতার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বিকাশ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দায়িত্ব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গ্রহণের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মানসিকতা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কার্যে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উদ্দীপনা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বৃদ্ধি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তাছাড়া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প্রত্যেক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চাকরিজীবির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-ই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কর্মজীবনে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পদোন্নতির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প্রত্যাশা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থাকে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প্রশিক্ষণ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শ্রমিক-কর্মীদের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সামগ্রিক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কর্মদক্ষতা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অভিজ্ঞতা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বৃদ্ধি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করার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মাধ্যমে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পদোন্নতির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সুযোগ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সৃষ্টি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সুতরাং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কর্মীকে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যোগ্য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গড়ে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তুলে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পদোন্নতি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দানের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ক্ষেত্রে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প্রশিক্ষণের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গুরুত্ব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অপরিসীম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 </a:t>
            </a:r>
            <a:endParaRPr lang="en-US" sz="2500" dirty="0"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5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অনুপস্থিতি</a:t>
            </a:r>
            <a:r>
              <a:rPr lang="en-US" sz="25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5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কর্মী</a:t>
            </a:r>
            <a:r>
              <a:rPr lang="en-US" sz="25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আবর্তন</a:t>
            </a:r>
            <a:r>
              <a:rPr lang="en-US" sz="25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হ্রাস</a:t>
            </a:r>
            <a:r>
              <a:rPr lang="en-US" sz="25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: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প্রশিক্ষণ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কর্মীদের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কর্মদক্ষতা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বাড়ায়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আনুগত্য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বৃদ্ধি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কর্মস্পৃহা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জাগ্রত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আত্নবিশ্বাস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 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মনোবল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বৃদ্ধি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করে।ফলে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কার্যে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অনুপস্থিতি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কর্মী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আবর্তন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হ্রাস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পায়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   </a:t>
            </a:r>
            <a:endParaRPr lang="en-US" sz="2500" dirty="0"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algn="just"/>
            <a:r>
              <a:rPr lang="en-US" sz="2500" b="1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উপসংহার</a:t>
            </a:r>
            <a:r>
              <a:rPr lang="en-US" sz="2500" b="1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: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শ্রমিক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কর্মী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এবং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প্রতিষ্ঠান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উভয়ের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উন্নতিতে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প্রশিক্ষণ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অত্যন্ত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কার্যকর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ভূমিকা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পালন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তাছাড়া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প্রতিযোগিতামূলক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বিশ্বে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ব্যবসায়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ক্ষেত্রে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নতুন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নতুন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কলাকৌশল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প্রয়োগের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কারণে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প্রশিক্ষণের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গুরুত্ব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দিন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দিন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বেড়েই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চলেছে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আর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আধুনিক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ব্যবস্থাপনার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অন্যতম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নীতি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হল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প্রতিষ্ঠানে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কার্যকর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প্রশিক্ষণ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ব্যবস্থা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চালু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করা</a:t>
            </a:r>
            <a:r>
              <a:rPr lang="en-US" sz="25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</a:t>
            </a:r>
            <a:r>
              <a:rPr lang="en-US" sz="25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lang="en-US" sz="2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97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74865">
        <p14:prism isInverted="1"/>
      </p:transition>
    </mc:Choice>
    <mc:Fallback xmlns="">
      <p:transition spd="slow" advTm="274865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F545108-B95F-4A09-ACD6-0BA54734A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71" y="105769"/>
            <a:ext cx="11887201" cy="664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14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6233">
        <p14:prism isInverted="1"/>
      </p:transition>
    </mc:Choice>
    <mc:Fallback xmlns="">
      <p:transition spd="slow" advTm="36233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702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Saifur Rahman</dc:creator>
  <cp:lastModifiedBy>Saifur Rahman</cp:lastModifiedBy>
  <cp:revision>32</cp:revision>
  <dcterms:created xsi:type="dcterms:W3CDTF">2021-03-31T02:45:33Z</dcterms:created>
  <dcterms:modified xsi:type="dcterms:W3CDTF">2021-04-15T09:48:52Z</dcterms:modified>
</cp:coreProperties>
</file>