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85" r:id="rId3"/>
    <p:sldId id="287" r:id="rId4"/>
    <p:sldId id="288" r:id="rId5"/>
    <p:sldId id="299" r:id="rId6"/>
    <p:sldId id="297" r:id="rId7"/>
    <p:sldId id="298" r:id="rId8"/>
    <p:sldId id="307" r:id="rId9"/>
    <p:sldId id="300" r:id="rId10"/>
    <p:sldId id="260" r:id="rId11"/>
    <p:sldId id="304" r:id="rId12"/>
    <p:sldId id="308" r:id="rId13"/>
    <p:sldId id="302" r:id="rId14"/>
    <p:sldId id="269" r:id="rId15"/>
    <p:sldId id="270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0.png"/><Relationship Id="rId18" Type="http://schemas.openxmlformats.org/officeDocument/2006/relationships/image" Target="../media/image16.svg"/><Relationship Id="rId7" Type="http://schemas.openxmlformats.org/officeDocument/2006/relationships/image" Target="../media/image27.png"/><Relationship Id="rId12" Type="http://schemas.openxmlformats.org/officeDocument/2006/relationships/image" Target="../media/image10.svg"/><Relationship Id="rId17" Type="http://schemas.openxmlformats.org/officeDocument/2006/relationships/image" Target="../media/image32.png"/><Relationship Id="rId2" Type="http://schemas.openxmlformats.org/officeDocument/2006/relationships/image" Target="../media/image25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8.svg"/><Relationship Id="rId19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28.png"/><Relationship Id="rId1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0000">
              <a:schemeClr val="tx1">
                <a:lumMod val="85000"/>
              </a:schemeClr>
            </a:gs>
            <a:gs pos="100000">
              <a:schemeClr val="tx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378497E-0CB3-46F4-80BA-8ADAFA539F29}"/>
              </a:ext>
            </a:extLst>
          </p:cNvPr>
          <p:cNvSpPr/>
          <p:nvPr/>
        </p:nvSpPr>
        <p:spPr>
          <a:xfrm>
            <a:off x="0" y="2"/>
            <a:ext cx="9165771" cy="3160271"/>
          </a:xfrm>
          <a:custGeom>
            <a:avLst/>
            <a:gdLst>
              <a:gd name="connsiteX0" fmla="*/ 0 w 12221028"/>
              <a:gd name="connsiteY0" fmla="*/ 0 h 1155624"/>
              <a:gd name="connsiteX1" fmla="*/ 12221028 w 12221028"/>
              <a:gd name="connsiteY1" fmla="*/ 0 h 1155624"/>
              <a:gd name="connsiteX2" fmla="*/ 12221028 w 12221028"/>
              <a:gd name="connsiteY2" fmla="*/ 1155624 h 1155624"/>
              <a:gd name="connsiteX3" fmla="*/ 0 w 12221028"/>
              <a:gd name="connsiteY3" fmla="*/ 1155624 h 1155624"/>
              <a:gd name="connsiteX4" fmla="*/ 0 w 12221028"/>
              <a:gd name="connsiteY4" fmla="*/ 0 h 1155624"/>
              <a:gd name="connsiteX0" fmla="*/ 0 w 12221028"/>
              <a:gd name="connsiteY0" fmla="*/ 0 h 1807557"/>
              <a:gd name="connsiteX1" fmla="*/ 12221028 w 12221028"/>
              <a:gd name="connsiteY1" fmla="*/ 0 h 1807557"/>
              <a:gd name="connsiteX2" fmla="*/ 12221028 w 12221028"/>
              <a:gd name="connsiteY2" fmla="*/ 1155624 h 1807557"/>
              <a:gd name="connsiteX3" fmla="*/ 0 w 12221028"/>
              <a:gd name="connsiteY3" fmla="*/ 1155624 h 1807557"/>
              <a:gd name="connsiteX4" fmla="*/ 0 w 12221028"/>
              <a:gd name="connsiteY4" fmla="*/ 0 h 1807557"/>
              <a:gd name="connsiteX0" fmla="*/ 0 w 12221028"/>
              <a:gd name="connsiteY0" fmla="*/ 0 h 2105059"/>
              <a:gd name="connsiteX1" fmla="*/ 12221028 w 12221028"/>
              <a:gd name="connsiteY1" fmla="*/ 0 h 2105059"/>
              <a:gd name="connsiteX2" fmla="*/ 12221028 w 12221028"/>
              <a:gd name="connsiteY2" fmla="*/ 1155624 h 2105059"/>
              <a:gd name="connsiteX3" fmla="*/ 0 w 12221028"/>
              <a:gd name="connsiteY3" fmla="*/ 1155624 h 2105059"/>
              <a:gd name="connsiteX4" fmla="*/ 0 w 12221028"/>
              <a:gd name="connsiteY4" fmla="*/ 0 h 2105059"/>
              <a:gd name="connsiteX0" fmla="*/ 0 w 12221028"/>
              <a:gd name="connsiteY0" fmla="*/ 0 h 2150493"/>
              <a:gd name="connsiteX1" fmla="*/ 12221028 w 12221028"/>
              <a:gd name="connsiteY1" fmla="*/ 0 h 2150493"/>
              <a:gd name="connsiteX2" fmla="*/ 12221028 w 12221028"/>
              <a:gd name="connsiteY2" fmla="*/ 1155624 h 2150493"/>
              <a:gd name="connsiteX3" fmla="*/ 0 w 12221028"/>
              <a:gd name="connsiteY3" fmla="*/ 1155624 h 2150493"/>
              <a:gd name="connsiteX4" fmla="*/ 0 w 12221028"/>
              <a:gd name="connsiteY4" fmla="*/ 0 h 2150493"/>
              <a:gd name="connsiteX0" fmla="*/ 0 w 12221028"/>
              <a:gd name="connsiteY0" fmla="*/ 0 h 2165971"/>
              <a:gd name="connsiteX1" fmla="*/ 12221028 w 12221028"/>
              <a:gd name="connsiteY1" fmla="*/ 0 h 2165971"/>
              <a:gd name="connsiteX2" fmla="*/ 12221028 w 12221028"/>
              <a:gd name="connsiteY2" fmla="*/ 1155624 h 2165971"/>
              <a:gd name="connsiteX3" fmla="*/ 0 w 12221028"/>
              <a:gd name="connsiteY3" fmla="*/ 1155624 h 2165971"/>
              <a:gd name="connsiteX4" fmla="*/ 0 w 12221028"/>
              <a:gd name="connsiteY4" fmla="*/ 0 h 216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1028" h="2165971">
                <a:moveTo>
                  <a:pt x="0" y="0"/>
                </a:moveTo>
                <a:lnTo>
                  <a:pt x="12221028" y="0"/>
                </a:lnTo>
                <a:lnTo>
                  <a:pt x="12221028" y="1155624"/>
                </a:lnTo>
                <a:cubicBezTo>
                  <a:pt x="7518702" y="2661643"/>
                  <a:pt x="3635526" y="2333938"/>
                  <a:pt x="0" y="11556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4F4ED07-2D0D-43B3-A384-4F607F6A37BA}"/>
              </a:ext>
            </a:extLst>
          </p:cNvPr>
          <p:cNvSpPr/>
          <p:nvPr/>
        </p:nvSpPr>
        <p:spPr>
          <a:xfrm>
            <a:off x="-10886" y="1204687"/>
            <a:ext cx="9165771" cy="874489"/>
          </a:xfrm>
          <a:custGeom>
            <a:avLst/>
            <a:gdLst>
              <a:gd name="connsiteX0" fmla="*/ 0 w 12221028"/>
              <a:gd name="connsiteY0" fmla="*/ 0 h 29028"/>
              <a:gd name="connsiteX1" fmla="*/ 12221028 w 12221028"/>
              <a:gd name="connsiteY1" fmla="*/ 29028 h 29028"/>
              <a:gd name="connsiteX0" fmla="*/ 0 w 12221028"/>
              <a:gd name="connsiteY0" fmla="*/ 0 h 400030"/>
              <a:gd name="connsiteX1" fmla="*/ 12221028 w 12221028"/>
              <a:gd name="connsiteY1" fmla="*/ 29028 h 400030"/>
              <a:gd name="connsiteX0" fmla="*/ 0 w 12221028"/>
              <a:gd name="connsiteY0" fmla="*/ 0 h 706185"/>
              <a:gd name="connsiteX1" fmla="*/ 12221028 w 12221028"/>
              <a:gd name="connsiteY1" fmla="*/ 29028 h 706185"/>
              <a:gd name="connsiteX0" fmla="*/ 0 w 12221028"/>
              <a:gd name="connsiteY0" fmla="*/ 0 h 774329"/>
              <a:gd name="connsiteX1" fmla="*/ 12221028 w 12221028"/>
              <a:gd name="connsiteY1" fmla="*/ 29028 h 774329"/>
              <a:gd name="connsiteX0" fmla="*/ 0 w 12221028"/>
              <a:gd name="connsiteY0" fmla="*/ 0 h 874489"/>
              <a:gd name="connsiteX1" fmla="*/ 12221028 w 12221028"/>
              <a:gd name="connsiteY1" fmla="*/ 29028 h 87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21028" h="874489">
                <a:moveTo>
                  <a:pt x="0" y="0"/>
                </a:moveTo>
                <a:cubicBezTo>
                  <a:pt x="4015619" y="1170819"/>
                  <a:pt x="8277980" y="1151466"/>
                  <a:pt x="12221028" y="29028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AB4F650-6830-4D0F-8F35-9C0FFE1EE163}"/>
              </a:ext>
            </a:extLst>
          </p:cNvPr>
          <p:cNvSpPr/>
          <p:nvPr/>
        </p:nvSpPr>
        <p:spPr>
          <a:xfrm>
            <a:off x="737507" y="6076655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645C2CD-7FFC-442E-8C65-6502D9ED8656}"/>
              </a:ext>
            </a:extLst>
          </p:cNvPr>
          <p:cNvSpPr/>
          <p:nvPr/>
        </p:nvSpPr>
        <p:spPr>
          <a:xfrm>
            <a:off x="2718672" y="6598147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F7BE100B-F9CC-4BD1-AF12-1B483A82BAE6}"/>
              </a:ext>
            </a:extLst>
          </p:cNvPr>
          <p:cNvSpPr/>
          <p:nvPr/>
        </p:nvSpPr>
        <p:spPr>
          <a:xfrm>
            <a:off x="4819270" y="6698417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C10921D-91CC-422C-B9E8-C0DADCF2490E}"/>
              </a:ext>
            </a:extLst>
          </p:cNvPr>
          <p:cNvSpPr/>
          <p:nvPr/>
        </p:nvSpPr>
        <p:spPr>
          <a:xfrm>
            <a:off x="7115723" y="6309046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09AFA2-4D89-4952-930C-FF5A2397FD6B}"/>
              </a:ext>
            </a:extLst>
          </p:cNvPr>
          <p:cNvGrpSpPr/>
          <p:nvPr/>
        </p:nvGrpSpPr>
        <p:grpSpPr>
          <a:xfrm>
            <a:off x="730431" y="1593790"/>
            <a:ext cx="1452155" cy="3368928"/>
            <a:chOff x="313508" y="1438962"/>
            <a:chExt cx="1936206" cy="3391885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EDC5B32-13D9-433C-81C9-591AEEC4E43A}"/>
                </a:ext>
              </a:extLst>
            </p:cNvPr>
            <p:cNvSpPr/>
            <p:nvPr/>
          </p:nvSpPr>
          <p:spPr>
            <a:xfrm>
              <a:off x="319314" y="2848426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960171E-6094-48A4-AE50-A79AEFA77755}"/>
                </a:ext>
              </a:extLst>
            </p:cNvPr>
            <p:cNvSpPr/>
            <p:nvPr/>
          </p:nvSpPr>
          <p:spPr>
            <a:xfrm>
              <a:off x="979714" y="2848426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A2C1D4B5-1141-463D-8A1C-17C016490AD2}"/>
                </a:ext>
              </a:extLst>
            </p:cNvPr>
            <p:cNvSpPr/>
            <p:nvPr/>
          </p:nvSpPr>
          <p:spPr>
            <a:xfrm>
              <a:off x="1230085" y="2876503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8471226-B1F0-47B3-BAC4-723C5D3C23E3}"/>
                </a:ext>
              </a:extLst>
            </p:cNvPr>
            <p:cNvSpPr/>
            <p:nvPr/>
          </p:nvSpPr>
          <p:spPr>
            <a:xfrm>
              <a:off x="1306285" y="1554237"/>
              <a:ext cx="29029" cy="1364342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E40A25D-D106-407B-B384-4F8DFDD39F61}"/>
                </a:ext>
              </a:extLst>
            </p:cNvPr>
            <p:cNvSpPr/>
            <p:nvPr/>
          </p:nvSpPr>
          <p:spPr>
            <a:xfrm>
              <a:off x="1108830" y="1438962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4B9548A-7C6D-45C1-83C1-6345979125F7}"/>
                </a:ext>
              </a:extLst>
            </p:cNvPr>
            <p:cNvSpPr/>
            <p:nvPr/>
          </p:nvSpPr>
          <p:spPr>
            <a:xfrm>
              <a:off x="1184098" y="2757342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99BA08-6B48-41AE-879C-295C7390C1D2}"/>
                </a:ext>
              </a:extLst>
            </p:cNvPr>
            <p:cNvSpPr txBox="1"/>
            <p:nvPr/>
          </p:nvSpPr>
          <p:spPr>
            <a:xfrm>
              <a:off x="313508" y="3261187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1922504-998D-4CE0-BA8E-078BDD80F919}"/>
              </a:ext>
            </a:extLst>
          </p:cNvPr>
          <p:cNvGrpSpPr/>
          <p:nvPr/>
        </p:nvGrpSpPr>
        <p:grpSpPr>
          <a:xfrm>
            <a:off x="2715951" y="1928649"/>
            <a:ext cx="1447800" cy="3609464"/>
            <a:chOff x="2661328" y="1814761"/>
            <a:chExt cx="1930400" cy="360946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AC3A3343-B9FE-42B3-8F47-DC75F31BA02C}"/>
                </a:ext>
              </a:extLst>
            </p:cNvPr>
            <p:cNvSpPr/>
            <p:nvPr/>
          </p:nvSpPr>
          <p:spPr>
            <a:xfrm>
              <a:off x="2661328" y="3410857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rgbClr val="6600CC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A6C3B7B-6522-48DA-965B-69976ECE9E6A}"/>
                </a:ext>
              </a:extLst>
            </p:cNvPr>
            <p:cNvSpPr/>
            <p:nvPr/>
          </p:nvSpPr>
          <p:spPr>
            <a:xfrm>
              <a:off x="3321728" y="3410857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CC0E72C-F31A-4D64-9A9E-BB1DF9FE88A1}"/>
                </a:ext>
              </a:extLst>
            </p:cNvPr>
            <p:cNvSpPr/>
            <p:nvPr/>
          </p:nvSpPr>
          <p:spPr>
            <a:xfrm>
              <a:off x="3590759" y="3438934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6BC67A8B-5E1E-4DD4-8073-97F570A822F7}"/>
                </a:ext>
              </a:extLst>
            </p:cNvPr>
            <p:cNvSpPr/>
            <p:nvPr/>
          </p:nvSpPr>
          <p:spPr>
            <a:xfrm>
              <a:off x="3544772" y="3319773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E3483D57-E347-48E1-97F3-7B355F8FFE2D}"/>
                </a:ext>
              </a:extLst>
            </p:cNvPr>
            <p:cNvSpPr/>
            <p:nvPr/>
          </p:nvSpPr>
          <p:spPr>
            <a:xfrm>
              <a:off x="3654296" y="1928649"/>
              <a:ext cx="45719" cy="1550563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30FBF926-E4B3-4491-B3B8-744D1CB35035}"/>
                </a:ext>
              </a:extLst>
            </p:cNvPr>
            <p:cNvSpPr/>
            <p:nvPr/>
          </p:nvSpPr>
          <p:spPr>
            <a:xfrm>
              <a:off x="3473531" y="1814761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45C2568-4D38-41EA-8EBC-8E8E429BA9AA}"/>
                </a:ext>
              </a:extLst>
            </p:cNvPr>
            <p:cNvSpPr txBox="1"/>
            <p:nvPr/>
          </p:nvSpPr>
          <p:spPr>
            <a:xfrm>
              <a:off x="2683610" y="3854565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EB7820C-FE33-4977-A855-C489087FF656}"/>
              </a:ext>
            </a:extLst>
          </p:cNvPr>
          <p:cNvGrpSpPr/>
          <p:nvPr/>
        </p:nvGrpSpPr>
        <p:grpSpPr>
          <a:xfrm>
            <a:off x="4762164" y="1974851"/>
            <a:ext cx="1447800" cy="3772697"/>
            <a:chOff x="5092482" y="1969946"/>
            <a:chExt cx="1930400" cy="3772697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586AB1BF-24A2-40B9-8200-FBF3CBE978DD}"/>
                </a:ext>
              </a:extLst>
            </p:cNvPr>
            <p:cNvSpPr/>
            <p:nvPr/>
          </p:nvSpPr>
          <p:spPr>
            <a:xfrm>
              <a:off x="5092482" y="3722914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00CC66"/>
                </a:gs>
                <a:gs pos="100000">
                  <a:srgbClr val="0066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063DC87-567F-44FF-BDB8-C109369AAA31}"/>
                </a:ext>
              </a:extLst>
            </p:cNvPr>
            <p:cNvSpPr/>
            <p:nvPr/>
          </p:nvSpPr>
          <p:spPr>
            <a:xfrm>
              <a:off x="5752882" y="3722914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532133DD-F13A-4107-8F93-D014B6256D83}"/>
                </a:ext>
              </a:extLst>
            </p:cNvPr>
            <p:cNvSpPr/>
            <p:nvPr/>
          </p:nvSpPr>
          <p:spPr>
            <a:xfrm>
              <a:off x="6003253" y="3750991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4F3F0CE-9328-47B0-84A9-3594939DCD2C}"/>
                </a:ext>
              </a:extLst>
            </p:cNvPr>
            <p:cNvSpPr/>
            <p:nvPr/>
          </p:nvSpPr>
          <p:spPr>
            <a:xfrm>
              <a:off x="5957266" y="3631830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6A45ECC6-4848-4AB2-B8B0-21E64FD1FBCB}"/>
                </a:ext>
              </a:extLst>
            </p:cNvPr>
            <p:cNvSpPr/>
            <p:nvPr/>
          </p:nvSpPr>
          <p:spPr>
            <a:xfrm>
              <a:off x="6075766" y="2079175"/>
              <a:ext cx="45719" cy="1716827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5841025-CD79-42D7-A7A2-82D5BC5C8B3C}"/>
                </a:ext>
              </a:extLst>
            </p:cNvPr>
            <p:cNvSpPr/>
            <p:nvPr/>
          </p:nvSpPr>
          <p:spPr>
            <a:xfrm>
              <a:off x="5891896" y="1969946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DE4E6D50-1CF5-4097-8896-15F93047A2D8}"/>
                </a:ext>
              </a:extLst>
            </p:cNvPr>
            <p:cNvSpPr txBox="1"/>
            <p:nvPr/>
          </p:nvSpPr>
          <p:spPr>
            <a:xfrm>
              <a:off x="5123196" y="4172983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13002" y="1575836"/>
            <a:ext cx="1447800" cy="3700899"/>
            <a:chOff x="7658135" y="1800643"/>
            <a:chExt cx="1930400" cy="3700899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36268" y="3931882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4894653-8ABC-47F5-ACAC-5F21E7ABC3B2}"/>
              </a:ext>
            </a:extLst>
          </p:cNvPr>
          <p:cNvSpPr txBox="1"/>
          <p:nvPr/>
        </p:nvSpPr>
        <p:spPr>
          <a:xfrm>
            <a:off x="21771" y="46937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Oswald" panose="02000503000000000000" pitchFamily="2" charset="0"/>
              </a:rPr>
              <a:t>আজকের</a:t>
            </a:r>
            <a:r>
              <a:rPr lang="en-US" sz="4000" b="1" dirty="0" smtClean="0">
                <a:solidFill>
                  <a:schemeClr val="bg1"/>
                </a:solidFill>
                <a:latin typeface="Oswald" panose="02000503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Oswald" panose="02000503000000000000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chemeClr val="bg1"/>
                </a:solidFill>
                <a:latin typeface="Oswald" panose="02000503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Oswald" panose="02000503000000000000" pitchFamily="2" charset="0"/>
              </a:rPr>
              <a:t>ক্লাসে</a:t>
            </a:r>
            <a:endParaRPr lang="en-US" sz="4000" b="1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48" name="Frame 47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ame 5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ame 54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1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5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1">
                <a:lumMod val="85000"/>
              </a:schemeClr>
            </a:gs>
            <a:gs pos="57000">
              <a:schemeClr val="accent3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 ও এর নিকটবর্তি এলাকায় যে সমস্ত সেবা কাজ করা যায় সেগুলোর  একটি তালিকা তৈরী কর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31619" y="-124691"/>
            <a:ext cx="1579419" cy="1572491"/>
            <a:chOff x="-27710" y="-20782"/>
            <a:chExt cx="1579419" cy="15724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09" y="-20782"/>
              <a:ext cx="1246909" cy="12469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10" y="304800"/>
              <a:ext cx="1246909" cy="12469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76201"/>
              <a:ext cx="1246909" cy="124690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" y="2509629"/>
            <a:ext cx="38100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7218">
            <a:off x="6532884" y="4240432"/>
            <a:ext cx="2688925" cy="214969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7" name="Frame 1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50000">
              <a:schemeClr val="tx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79763" y="381000"/>
            <a:ext cx="411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সেবাকাজের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15" descr="best-schools-in-Central-London-e15356354358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27331"/>
            <a:ext cx="3124200" cy="222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Indian-Handicraft-Industry-News-Skilling-Northeast-Ind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027331"/>
            <a:ext cx="2971800" cy="222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iStock_81219573_1200p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1" y="3463636"/>
            <a:ext cx="3124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index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266" y="3463636"/>
            <a:ext cx="294113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9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42077450-0C7E-443A-A73A-9B4A55794CB8}"/>
              </a:ext>
            </a:extLst>
          </p:cNvPr>
          <p:cNvSpPr/>
          <p:nvPr/>
        </p:nvSpPr>
        <p:spPr>
          <a:xfrm rot="233751">
            <a:off x="5366491" y="2739229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0AADF048-DBC4-4142-A999-3298510D4395}"/>
              </a:ext>
            </a:extLst>
          </p:cNvPr>
          <p:cNvSpPr/>
          <p:nvPr/>
        </p:nvSpPr>
        <p:spPr>
          <a:xfrm rot="233751">
            <a:off x="5391437" y="4304742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8E4D5372-461A-4CED-8BAB-8419E2141F40}"/>
              </a:ext>
            </a:extLst>
          </p:cNvPr>
          <p:cNvSpPr/>
          <p:nvPr/>
        </p:nvSpPr>
        <p:spPr>
          <a:xfrm rot="233751">
            <a:off x="5358470" y="5744793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87ECF946-7AA2-4272-83F7-10AEFE7576CC}"/>
              </a:ext>
            </a:extLst>
          </p:cNvPr>
          <p:cNvSpPr/>
          <p:nvPr/>
        </p:nvSpPr>
        <p:spPr>
          <a:xfrm rot="21353261">
            <a:off x="968690" y="2747247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3BBA0831-8FCF-4446-A962-6D72015C5443}"/>
              </a:ext>
            </a:extLst>
          </p:cNvPr>
          <p:cNvSpPr/>
          <p:nvPr/>
        </p:nvSpPr>
        <p:spPr>
          <a:xfrm rot="21353261">
            <a:off x="933495" y="4249368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C1C1FC39-2CB5-4DC3-A101-D777725AF3A8}"/>
              </a:ext>
            </a:extLst>
          </p:cNvPr>
          <p:cNvSpPr/>
          <p:nvPr/>
        </p:nvSpPr>
        <p:spPr>
          <a:xfrm rot="21353261">
            <a:off x="898300" y="5735991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9A0F7B5-C465-475C-9AD6-C5A696D099F4}"/>
              </a:ext>
            </a:extLst>
          </p:cNvPr>
          <p:cNvSpPr/>
          <p:nvPr/>
        </p:nvSpPr>
        <p:spPr>
          <a:xfrm rot="233751">
            <a:off x="5418594" y="1238072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30DBA4B-D393-480A-B9D1-601A85357B1C}"/>
              </a:ext>
            </a:extLst>
          </p:cNvPr>
          <p:cNvSpPr/>
          <p:nvPr/>
        </p:nvSpPr>
        <p:spPr>
          <a:xfrm rot="21353261">
            <a:off x="999517" y="1213714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9796038-62E7-4081-82DC-7B1141DBC49D}"/>
              </a:ext>
            </a:extLst>
          </p:cNvPr>
          <p:cNvSpPr/>
          <p:nvPr/>
        </p:nvSpPr>
        <p:spPr>
          <a:xfrm>
            <a:off x="4865915" y="611950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66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1B07D27-5F3C-4187-8A39-3873271FD750}"/>
              </a:ext>
            </a:extLst>
          </p:cNvPr>
          <p:cNvSpPr/>
          <p:nvPr/>
        </p:nvSpPr>
        <p:spPr>
          <a:xfrm>
            <a:off x="707572" y="2096701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CC66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C405D8CC-F819-4AF7-A6BA-98DE6B2A4C40}"/>
              </a:ext>
            </a:extLst>
          </p:cNvPr>
          <p:cNvSpPr/>
          <p:nvPr/>
        </p:nvSpPr>
        <p:spPr>
          <a:xfrm>
            <a:off x="4865915" y="2113561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DE830059-A02E-42F3-A5C5-DF9FD969E140}"/>
              </a:ext>
            </a:extLst>
          </p:cNvPr>
          <p:cNvSpPr/>
          <p:nvPr/>
        </p:nvSpPr>
        <p:spPr>
          <a:xfrm>
            <a:off x="707572" y="3627343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9966FF"/>
              </a:gs>
              <a:gs pos="100000">
                <a:srgbClr val="66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3321099F-E474-4D69-B7DB-085ECE1B606C}"/>
              </a:ext>
            </a:extLst>
          </p:cNvPr>
          <p:cNvSpPr/>
          <p:nvPr/>
        </p:nvSpPr>
        <p:spPr>
          <a:xfrm>
            <a:off x="4865915" y="3644203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77EE00"/>
              </a:gs>
              <a:gs pos="100000">
                <a:srgbClr val="00CC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C1971680-57A4-4420-B90B-26B9F2B2C5B6}"/>
              </a:ext>
            </a:extLst>
          </p:cNvPr>
          <p:cNvSpPr/>
          <p:nvPr/>
        </p:nvSpPr>
        <p:spPr>
          <a:xfrm>
            <a:off x="4865915" y="5102274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CC9900"/>
              </a:gs>
              <a:gs pos="100000">
                <a:srgbClr val="9966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2D5D2ABB-C3C4-4B26-94F2-1A8CC53B7C50}"/>
              </a:ext>
            </a:extLst>
          </p:cNvPr>
          <p:cNvSpPr/>
          <p:nvPr/>
        </p:nvSpPr>
        <p:spPr>
          <a:xfrm>
            <a:off x="707572" y="5085414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3024A06-1686-4D65-88B5-664C60939CCA}"/>
              </a:ext>
            </a:extLst>
          </p:cNvPr>
          <p:cNvSpPr/>
          <p:nvPr/>
        </p:nvSpPr>
        <p:spPr>
          <a:xfrm>
            <a:off x="707572" y="595090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FFBA00"/>
              </a:gs>
              <a:gs pos="100000">
                <a:srgbClr val="CC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2906E2AE-DE58-47C7-8FF9-F88A1C2578F7}"/>
              </a:ext>
            </a:extLst>
          </p:cNvPr>
          <p:cNvGrpSpPr/>
          <p:nvPr/>
        </p:nvGrpSpPr>
        <p:grpSpPr>
          <a:xfrm>
            <a:off x="901630" y="694343"/>
            <a:ext cx="3160416" cy="846520"/>
            <a:chOff x="1202173" y="694343"/>
            <a:chExt cx="4213888" cy="84652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9C98BF77-8359-40EC-BC8F-E7AD0136D7A6}"/>
                </a:ext>
              </a:extLst>
            </p:cNvPr>
            <p:cNvSpPr/>
            <p:nvPr/>
          </p:nvSpPr>
          <p:spPr>
            <a:xfrm>
              <a:off x="1202173" y="694343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3AF2877F-7970-4B4F-ADAE-6970978F000E}"/>
                </a:ext>
              </a:extLst>
            </p:cNvPr>
            <p:cNvGrpSpPr/>
            <p:nvPr/>
          </p:nvGrpSpPr>
          <p:grpSpPr>
            <a:xfrm>
              <a:off x="1996062" y="762003"/>
              <a:ext cx="3093666" cy="711200"/>
              <a:chOff x="1996062" y="762003"/>
              <a:chExt cx="3093666" cy="7112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CAECB319-E3B1-468F-B8E1-1D8F4A53E6EE}"/>
                  </a:ext>
                </a:extLst>
              </p:cNvPr>
              <p:cNvCxnSpPr/>
              <p:nvPr/>
            </p:nvCxnSpPr>
            <p:spPr>
              <a:xfrm>
                <a:off x="2075544" y="762003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73F2668-8A41-4A21-BE07-E7704BD2A973}"/>
                  </a:ext>
                </a:extLst>
              </p:cNvPr>
              <p:cNvSpPr txBox="1"/>
              <p:nvPr/>
            </p:nvSpPr>
            <p:spPr>
              <a:xfrm>
                <a:off x="1996062" y="842076"/>
                <a:ext cx="2604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পরিবার</a:t>
                </a:r>
                <a:endParaRPr lang="en-US" sz="2000" b="1" dirty="0">
                  <a:solidFill>
                    <a:srgbClr val="CC3300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" name="Graphic 9" descr="Bullseye">
                <a:extLst>
                  <a:ext uri="{FF2B5EF4-FFF2-40B4-BE49-F238E27FC236}">
                    <a16:creationId xmlns="" xmlns:a16="http://schemas.microsoft.com/office/drawing/2014/main" id="{349559D1-A934-4D40-935E-51FD5AB2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32528" y="879872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1182707-A74A-4892-94E9-3A75C88459A6}"/>
              </a:ext>
            </a:extLst>
          </p:cNvPr>
          <p:cNvSpPr/>
          <p:nvPr/>
        </p:nvSpPr>
        <p:spPr>
          <a:xfrm>
            <a:off x="4062046" y="268689"/>
            <a:ext cx="1019908" cy="6146454"/>
          </a:xfrm>
          <a:prstGeom prst="roundRect">
            <a:avLst>
              <a:gd name="adj" fmla="val 19869"/>
            </a:avLst>
          </a:prstGeom>
          <a:noFill/>
          <a:ln w="142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65000">
                  <a:schemeClr val="bg1"/>
                </a:gs>
              </a:gsLst>
              <a:lin ang="16200000" scaled="1"/>
              <a:tileRect/>
            </a:gradFill>
          </a:ln>
          <a:effectLst>
            <a:outerShdw blurRad="50800" dist="177800" dir="5400000" algn="t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A84E62EC-2151-463D-BA9D-3AD67FB8BAD9}"/>
              </a:ext>
            </a:extLst>
          </p:cNvPr>
          <p:cNvGrpSpPr/>
          <p:nvPr/>
        </p:nvGrpSpPr>
        <p:grpSpPr>
          <a:xfrm>
            <a:off x="5086247" y="710675"/>
            <a:ext cx="3160416" cy="846520"/>
            <a:chOff x="6781662" y="710675"/>
            <a:chExt cx="4213888" cy="8465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CECD3A9D-C8DB-418D-BC43-A596CE5DDD92}"/>
                </a:ext>
              </a:extLst>
            </p:cNvPr>
            <p:cNvSpPr/>
            <p:nvPr/>
          </p:nvSpPr>
          <p:spPr>
            <a:xfrm>
              <a:off x="6781662" y="710675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2F2084A1-BFB1-4A68-9145-E73110E85471}"/>
                </a:ext>
              </a:extLst>
            </p:cNvPr>
            <p:cNvGrpSpPr/>
            <p:nvPr/>
          </p:nvGrpSpPr>
          <p:grpSpPr>
            <a:xfrm>
              <a:off x="7113970" y="883931"/>
              <a:ext cx="3719345" cy="601108"/>
              <a:chOff x="7113970" y="883931"/>
              <a:chExt cx="3719345" cy="601108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1C7AE7A8-1664-4819-997A-B95BB34D0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3179" y="885879"/>
                <a:ext cx="0" cy="5991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251E927-0FDC-4026-8B3E-85765CE90103}"/>
                  </a:ext>
                </a:extLst>
              </p:cNvPr>
              <p:cNvSpPr txBox="1"/>
              <p:nvPr/>
            </p:nvSpPr>
            <p:spPr>
              <a:xfrm>
                <a:off x="7113970" y="1000793"/>
                <a:ext cx="7092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০২</a:t>
                </a:r>
                <a:endParaRPr lang="en-US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CE0E28E-0B06-4954-B8F3-B619B2E33E3F}"/>
                  </a:ext>
                </a:extLst>
              </p:cNvPr>
              <p:cNvSpPr txBox="1"/>
              <p:nvPr/>
            </p:nvSpPr>
            <p:spPr>
              <a:xfrm>
                <a:off x="7899515" y="883931"/>
                <a:ext cx="2204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5B5B"/>
                    </a:solidFill>
                    <a:latin typeface="NikoshBAN" pitchFamily="2" charset="0"/>
                    <a:cs typeface="NikoshBAN" pitchFamily="2" charset="0"/>
                  </a:rPr>
                  <a:t>সমাজ</a:t>
                </a:r>
                <a:endParaRPr lang="en-US" sz="2800" b="1" dirty="0">
                  <a:solidFill>
                    <a:srgbClr val="005B5B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0" name="Graphic 79" descr="Presentation with bar chart">
                <a:extLst>
                  <a:ext uri="{FF2B5EF4-FFF2-40B4-BE49-F238E27FC236}">
                    <a16:creationId xmlns="" xmlns:a16="http://schemas.microsoft.com/office/drawing/2014/main" id="{F3FA7BF1-B8F8-415A-A334-C352BEBCA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439177" y="935898"/>
                <a:ext cx="394138" cy="394138"/>
              </a:xfrm>
              <a:prstGeom prst="rect">
                <a:avLst/>
              </a:prstGeom>
            </p:spPr>
          </p:pic>
        </p:grpSp>
      </p:grpSp>
      <p:sp>
        <p:nvSpPr>
          <p:cNvPr id="6" name="Rectangle: Top Corners Rounded 5">
            <a:extLst>
              <a:ext uri="{FF2B5EF4-FFF2-40B4-BE49-F238E27FC236}">
                <a16:creationId xmlns="" xmlns:a16="http://schemas.microsoft.com/office/drawing/2014/main" id="{2CACAE4E-EB93-4153-8833-7745AC64FB9C}"/>
              </a:ext>
            </a:extLst>
          </p:cNvPr>
          <p:cNvSpPr/>
          <p:nvPr/>
        </p:nvSpPr>
        <p:spPr>
          <a:xfrm rot="5400000">
            <a:off x="3655645" y="986976"/>
            <a:ext cx="812800" cy="261257"/>
          </a:xfrm>
          <a:prstGeom prst="round2SameRect">
            <a:avLst/>
          </a:prstGeom>
          <a:gradFill>
            <a:gsLst>
              <a:gs pos="81400">
                <a:srgbClr val="D64700"/>
              </a:gs>
              <a:gs pos="7000">
                <a:srgbClr val="FF990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="" xmlns:a16="http://schemas.microsoft.com/office/drawing/2014/main" id="{95BE17D1-5031-42D4-8D82-B4C5C6F7B12B}"/>
              </a:ext>
            </a:extLst>
          </p:cNvPr>
          <p:cNvSpPr/>
          <p:nvPr/>
        </p:nvSpPr>
        <p:spPr>
          <a:xfrm rot="5400000">
            <a:off x="4675553" y="986977"/>
            <a:ext cx="812800" cy="261257"/>
          </a:xfrm>
          <a:prstGeom prst="round2SameRect">
            <a:avLst/>
          </a:prstGeom>
          <a:gradFill flip="none" rotWithShape="1">
            <a:gsLst>
              <a:gs pos="10000">
                <a:srgbClr val="009999"/>
              </a:gs>
              <a:gs pos="80560">
                <a:srgbClr val="007171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00D7D7F5-D5AA-49D1-A6FF-63CC39C59807}"/>
              </a:ext>
            </a:extLst>
          </p:cNvPr>
          <p:cNvGrpSpPr/>
          <p:nvPr/>
        </p:nvGrpSpPr>
        <p:grpSpPr>
          <a:xfrm>
            <a:off x="901630" y="2185135"/>
            <a:ext cx="3160416" cy="954107"/>
            <a:chOff x="1202173" y="2185135"/>
            <a:chExt cx="4213888" cy="95410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636526F6-B06C-4FB6-BFCA-E85EAE12B876}"/>
                </a:ext>
              </a:extLst>
            </p:cNvPr>
            <p:cNvSpPr/>
            <p:nvPr/>
          </p:nvSpPr>
          <p:spPr>
            <a:xfrm>
              <a:off x="1202173" y="2195954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5A5F5ED0-D16B-4E57-87B3-F1182A349249}"/>
                </a:ext>
              </a:extLst>
            </p:cNvPr>
            <p:cNvGrpSpPr/>
            <p:nvPr/>
          </p:nvGrpSpPr>
          <p:grpSpPr>
            <a:xfrm>
              <a:off x="1216337" y="2185135"/>
              <a:ext cx="3841752" cy="954107"/>
              <a:chOff x="1216337" y="2185135"/>
              <a:chExt cx="3841752" cy="954107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97BD18AB-7DFA-461E-AF73-56DB73CF8B9C}"/>
                  </a:ext>
                </a:extLst>
              </p:cNvPr>
              <p:cNvCxnSpPr/>
              <p:nvPr/>
            </p:nvCxnSpPr>
            <p:spPr>
              <a:xfrm>
                <a:off x="2075544" y="2263614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D0A71AC2-23EB-413B-89EF-6ECEF7A5F3AE}"/>
                  </a:ext>
                </a:extLst>
              </p:cNvPr>
              <p:cNvSpPr txBox="1"/>
              <p:nvPr/>
            </p:nvSpPr>
            <p:spPr>
              <a:xfrm>
                <a:off x="1216337" y="2415133"/>
                <a:ext cx="779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০৩</a:t>
                </a:r>
                <a:endParaRPr lang="en-US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92A6D710-6395-4807-B932-812BE3D83FEF}"/>
                  </a:ext>
                </a:extLst>
              </p:cNvPr>
              <p:cNvSpPr txBox="1"/>
              <p:nvPr/>
            </p:nvSpPr>
            <p:spPr>
              <a:xfrm>
                <a:off x="2075544" y="2185135"/>
                <a:ext cx="23969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সামাজিক</a:t>
                </a:r>
                <a:r>
                  <a:rPr lang="en-US" sz="2800" b="1" dirty="0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ধর্মীয়</a:t>
                </a:r>
                <a:r>
                  <a:rPr lang="en-US" sz="2800" b="1" dirty="0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প্রতিষ্ঠান</a:t>
                </a:r>
                <a:endParaRPr lang="en-US" sz="2800" b="1" dirty="0">
                  <a:solidFill>
                    <a:srgbClr val="A102A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8" name="Graphic 77" descr="Venn diagram">
                <a:extLst>
                  <a:ext uri="{FF2B5EF4-FFF2-40B4-BE49-F238E27FC236}">
                    <a16:creationId xmlns="" xmlns:a16="http://schemas.microsoft.com/office/drawing/2014/main" id="{42D3145A-4B16-4579-8D24-D17F10812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600889" y="2348377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9D515FB7-4EC4-4032-AE99-44D499C1D8F9}"/>
              </a:ext>
            </a:extLst>
          </p:cNvPr>
          <p:cNvGrpSpPr/>
          <p:nvPr/>
        </p:nvGrpSpPr>
        <p:grpSpPr>
          <a:xfrm>
            <a:off x="5059973" y="2185134"/>
            <a:ext cx="3160416" cy="954107"/>
            <a:chOff x="6746631" y="2185134"/>
            <a:chExt cx="4213888" cy="95410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56EFAE1A-9529-4A5E-8C20-97D3EFB01FAB}"/>
                </a:ext>
              </a:extLst>
            </p:cNvPr>
            <p:cNvSpPr/>
            <p:nvPr/>
          </p:nvSpPr>
          <p:spPr>
            <a:xfrm>
              <a:off x="6746631" y="2212814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E7507B52-4132-475F-A310-8509C71F54EC}"/>
                </a:ext>
              </a:extLst>
            </p:cNvPr>
            <p:cNvGrpSpPr/>
            <p:nvPr/>
          </p:nvGrpSpPr>
          <p:grpSpPr>
            <a:xfrm>
              <a:off x="7074788" y="2185134"/>
              <a:ext cx="3770712" cy="954107"/>
              <a:chOff x="7074788" y="2185134"/>
              <a:chExt cx="3770712" cy="954107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6F6F03C3-E207-4E7E-95CD-B13177F2F793}"/>
                  </a:ext>
                </a:extLst>
              </p:cNvPr>
              <p:cNvCxnSpPr/>
              <p:nvPr/>
            </p:nvCxnSpPr>
            <p:spPr>
              <a:xfrm>
                <a:off x="7823179" y="2275450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FD546EFC-2A31-4D04-9FD5-DCE70508A197}"/>
                  </a:ext>
                </a:extLst>
              </p:cNvPr>
              <p:cNvSpPr txBox="1"/>
              <p:nvPr/>
            </p:nvSpPr>
            <p:spPr>
              <a:xfrm>
                <a:off x="7074788" y="2416306"/>
                <a:ext cx="790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০৪</a:t>
                </a:r>
                <a:endParaRPr lang="en-US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5F5D0B16-08BB-491D-BCA2-CCEDEBC0F36A}"/>
                  </a:ext>
                </a:extLst>
              </p:cNvPr>
              <p:cNvSpPr txBox="1"/>
              <p:nvPr/>
            </p:nvSpPr>
            <p:spPr>
              <a:xfrm>
                <a:off x="7847007" y="2185134"/>
                <a:ext cx="25567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হাসপাতাল</a:t>
                </a:r>
                <a:r>
                  <a:rPr lang="en-US" sz="2800" b="1" dirty="0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দাতব্য</a:t>
                </a:r>
                <a:r>
                  <a:rPr lang="en-US" sz="2800" b="1" dirty="0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প্রতিষ্ঠান</a:t>
                </a:r>
                <a:endParaRPr lang="en-US" sz="2800" b="1" dirty="0">
                  <a:solidFill>
                    <a:srgbClr val="C902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8" name="Graphic 87" descr="Briefcase">
                <a:extLst>
                  <a:ext uri="{FF2B5EF4-FFF2-40B4-BE49-F238E27FC236}">
                    <a16:creationId xmlns="" xmlns:a16="http://schemas.microsoft.com/office/drawing/2014/main" id="{8132529D-DFEF-4075-93B5-17D41ED3E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388300" y="2402350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7" name="Rectangle: Top Corners Rounded 26">
            <a:extLst>
              <a:ext uri="{FF2B5EF4-FFF2-40B4-BE49-F238E27FC236}">
                <a16:creationId xmlns="" xmlns:a16="http://schemas.microsoft.com/office/drawing/2014/main" id="{B31C8057-368D-4120-B1AB-71EF34553494}"/>
              </a:ext>
            </a:extLst>
          </p:cNvPr>
          <p:cNvSpPr/>
          <p:nvPr/>
        </p:nvSpPr>
        <p:spPr>
          <a:xfrm rot="5400000">
            <a:off x="3655645" y="2488587"/>
            <a:ext cx="812800" cy="261257"/>
          </a:xfrm>
          <a:prstGeom prst="round2SameRect">
            <a:avLst/>
          </a:prstGeom>
          <a:gradFill>
            <a:gsLst>
              <a:gs pos="81000">
                <a:srgbClr val="CC11D4"/>
              </a:gs>
              <a:gs pos="7000">
                <a:srgbClr val="CC66FF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="" xmlns:a16="http://schemas.microsoft.com/office/drawing/2014/main" id="{7B6B919B-3E19-4753-B00E-D8F2BB37ED65}"/>
              </a:ext>
            </a:extLst>
          </p:cNvPr>
          <p:cNvSpPr/>
          <p:nvPr/>
        </p:nvSpPr>
        <p:spPr>
          <a:xfrm rot="5400000">
            <a:off x="4675553" y="2488588"/>
            <a:ext cx="812800" cy="261257"/>
          </a:xfrm>
          <a:prstGeom prst="round2SameRect">
            <a:avLst/>
          </a:prstGeom>
          <a:gradFill flip="none" rotWithShape="1">
            <a:gsLst>
              <a:gs pos="10000">
                <a:srgbClr val="FF6600"/>
              </a:gs>
              <a:gs pos="81460">
                <a:srgbClr val="FF15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1DD95D1D-9954-4C40-BBF3-45D18A5D8C0F}"/>
              </a:ext>
            </a:extLst>
          </p:cNvPr>
          <p:cNvGrpSpPr/>
          <p:nvPr/>
        </p:nvGrpSpPr>
        <p:grpSpPr>
          <a:xfrm>
            <a:off x="901630" y="3726596"/>
            <a:ext cx="3160416" cy="846520"/>
            <a:chOff x="1202173" y="3726596"/>
            <a:chExt cx="4213888" cy="8465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130D1E41-2236-45ED-833E-CAF799AC6A38}"/>
                </a:ext>
              </a:extLst>
            </p:cNvPr>
            <p:cNvSpPr/>
            <p:nvPr/>
          </p:nvSpPr>
          <p:spPr>
            <a:xfrm>
              <a:off x="1202173" y="3726596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87C865CB-1022-4015-B6E7-44F4BD5B5F16}"/>
                </a:ext>
              </a:extLst>
            </p:cNvPr>
            <p:cNvGrpSpPr/>
            <p:nvPr/>
          </p:nvGrpSpPr>
          <p:grpSpPr>
            <a:xfrm>
              <a:off x="1327153" y="3794256"/>
              <a:ext cx="3726606" cy="711200"/>
              <a:chOff x="1327153" y="3794256"/>
              <a:chExt cx="3726606" cy="71120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B12ECDEA-4D97-4DAB-840E-9145D9E2D3B1}"/>
                  </a:ext>
                </a:extLst>
              </p:cNvPr>
              <p:cNvCxnSpPr/>
              <p:nvPr/>
            </p:nvCxnSpPr>
            <p:spPr>
              <a:xfrm>
                <a:off x="2075544" y="3794256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73F993FB-AB3D-4965-8C88-F3C7AC79A69A}"/>
                  </a:ext>
                </a:extLst>
              </p:cNvPr>
              <p:cNvSpPr txBox="1"/>
              <p:nvPr/>
            </p:nvSpPr>
            <p:spPr>
              <a:xfrm>
                <a:off x="1327153" y="3911211"/>
                <a:ext cx="775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০৫</a:t>
                </a:r>
                <a:endParaRPr lang="en-US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1FE92AEA-6BEE-4B65-8EAE-64321F118C5E}"/>
                  </a:ext>
                </a:extLst>
              </p:cNvPr>
              <p:cNvSpPr txBox="1"/>
              <p:nvPr/>
            </p:nvSpPr>
            <p:spPr>
              <a:xfrm>
                <a:off x="2117974" y="3857563"/>
                <a:ext cx="2556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5B5A8A"/>
                    </a:solidFill>
                    <a:latin typeface="NikoshBAN" pitchFamily="2" charset="0"/>
                    <a:cs typeface="NikoshBAN" pitchFamily="2" charset="0"/>
                  </a:rPr>
                  <a:t>শিক্ষা</a:t>
                </a:r>
                <a:r>
                  <a:rPr lang="en-US" sz="2800" b="1" dirty="0" smtClean="0">
                    <a:solidFill>
                      <a:srgbClr val="5B5A8A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5B5A8A"/>
                    </a:solidFill>
                    <a:latin typeface="NikoshBAN" pitchFamily="2" charset="0"/>
                    <a:cs typeface="NikoshBAN" pitchFamily="2" charset="0"/>
                  </a:rPr>
                  <a:t>প্রতিষ্ঠান</a:t>
                </a:r>
                <a:endParaRPr lang="en-US" sz="2800" b="1" dirty="0">
                  <a:solidFill>
                    <a:srgbClr val="5B5A8A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4" name="Graphic 83" descr="Bank">
                <a:extLst>
                  <a:ext uri="{FF2B5EF4-FFF2-40B4-BE49-F238E27FC236}">
                    <a16:creationId xmlns="" xmlns:a16="http://schemas.microsoft.com/office/drawing/2014/main" id="{9C854C46-DA3A-4F0B-B38A-10AD8036D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596559" y="3947796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45" name="Rectangle: Top Corners Rounded 44">
            <a:extLst>
              <a:ext uri="{FF2B5EF4-FFF2-40B4-BE49-F238E27FC236}">
                <a16:creationId xmlns="" xmlns:a16="http://schemas.microsoft.com/office/drawing/2014/main" id="{60CFDF44-7985-44E4-90B9-B059B5BD8487}"/>
              </a:ext>
            </a:extLst>
          </p:cNvPr>
          <p:cNvSpPr/>
          <p:nvPr/>
        </p:nvSpPr>
        <p:spPr>
          <a:xfrm rot="5400000">
            <a:off x="3655645" y="4019229"/>
            <a:ext cx="812800" cy="261257"/>
          </a:xfrm>
          <a:prstGeom prst="round2SameRect">
            <a:avLst/>
          </a:prstGeom>
          <a:gradFill>
            <a:gsLst>
              <a:gs pos="7000">
                <a:srgbClr val="9966FF"/>
              </a:gs>
              <a:gs pos="78796">
                <a:srgbClr val="7266B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13A17BFA-A3BF-4FB1-987D-CE30ADE14F88}"/>
              </a:ext>
            </a:extLst>
          </p:cNvPr>
          <p:cNvGrpSpPr/>
          <p:nvPr/>
        </p:nvGrpSpPr>
        <p:grpSpPr>
          <a:xfrm>
            <a:off x="5059973" y="3743457"/>
            <a:ext cx="3160416" cy="846520"/>
            <a:chOff x="6746631" y="3743456"/>
            <a:chExt cx="4213888" cy="8465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C1FE9696-7A16-4636-A2CF-4B80149D0A4A}"/>
                </a:ext>
              </a:extLst>
            </p:cNvPr>
            <p:cNvSpPr/>
            <p:nvPr/>
          </p:nvSpPr>
          <p:spPr>
            <a:xfrm>
              <a:off x="6746631" y="3743456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13A7C2F8-2746-4054-B9EB-3283F19F7907}"/>
                </a:ext>
              </a:extLst>
            </p:cNvPr>
            <p:cNvCxnSpPr/>
            <p:nvPr/>
          </p:nvCxnSpPr>
          <p:spPr>
            <a:xfrm>
              <a:off x="7823179" y="3806092"/>
              <a:ext cx="0" cy="711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5F47B99-12D1-4562-87CD-3F999F22E617}"/>
                </a:ext>
              </a:extLst>
            </p:cNvPr>
            <p:cNvSpPr txBox="1"/>
            <p:nvPr/>
          </p:nvSpPr>
          <p:spPr>
            <a:xfrm>
              <a:off x="7096786" y="3982050"/>
              <a:ext cx="726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০৬</a:t>
              </a:r>
              <a:endParaRPr lang="en-US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9B26CCB-0683-41E8-BBF3-F5EE86D3D54D}"/>
                </a:ext>
              </a:extLst>
            </p:cNvPr>
            <p:cNvSpPr txBox="1"/>
            <p:nvPr/>
          </p:nvSpPr>
          <p:spPr>
            <a:xfrm>
              <a:off x="7740062" y="3888245"/>
              <a:ext cx="2770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2CA00"/>
                  </a:solidFill>
                  <a:latin typeface="NikoshBAN" pitchFamily="2" charset="0"/>
                  <a:cs typeface="NikoshBAN" pitchFamily="2" charset="0"/>
                </a:rPr>
                <a:t>সেলাই</a:t>
              </a:r>
              <a:r>
                <a:rPr lang="en-US" sz="2800" b="1" dirty="0" smtClean="0">
                  <a:solidFill>
                    <a:srgbClr val="02CA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solidFill>
                    <a:srgbClr val="02CA00"/>
                  </a:solidFill>
                  <a:latin typeface="NikoshBAN" pitchFamily="2" charset="0"/>
                  <a:cs typeface="NikoshBAN" pitchFamily="2" charset="0"/>
                </a:rPr>
                <a:t>হস্তশিল্প</a:t>
              </a:r>
              <a:endParaRPr lang="en-US" sz="2800" b="1" dirty="0">
                <a:solidFill>
                  <a:srgbClr val="02CA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6" name="Graphic 85" descr="Boardroom">
              <a:extLst>
                <a:ext uri="{FF2B5EF4-FFF2-40B4-BE49-F238E27FC236}">
                  <a16:creationId xmlns="" xmlns:a16="http://schemas.microsoft.com/office/drawing/2014/main" id="{D0FEE63E-0E56-4B0A-A421-026A56FBE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377009" y="3923582"/>
              <a:ext cx="457200" cy="457200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4DE51F5E-5A87-4272-9457-0EB0AF2A10CB}"/>
              </a:ext>
            </a:extLst>
          </p:cNvPr>
          <p:cNvGrpSpPr/>
          <p:nvPr/>
        </p:nvGrpSpPr>
        <p:grpSpPr>
          <a:xfrm>
            <a:off x="901630" y="5184667"/>
            <a:ext cx="3160416" cy="846520"/>
            <a:chOff x="1202173" y="5184667"/>
            <a:chExt cx="4213888" cy="84652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3E618B41-0DC4-4974-A184-5C569AC5991A}"/>
                </a:ext>
              </a:extLst>
            </p:cNvPr>
            <p:cNvSpPr/>
            <p:nvPr/>
          </p:nvSpPr>
          <p:spPr>
            <a:xfrm>
              <a:off x="1202173" y="5184667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6591509C-7BEA-470A-88F0-EA6911A9662B}"/>
                </a:ext>
              </a:extLst>
            </p:cNvPr>
            <p:cNvGrpSpPr/>
            <p:nvPr/>
          </p:nvGrpSpPr>
          <p:grpSpPr>
            <a:xfrm>
              <a:off x="1327153" y="5252327"/>
              <a:ext cx="3739451" cy="711200"/>
              <a:chOff x="1327153" y="5252327"/>
              <a:chExt cx="3739451" cy="711200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110483F0-3733-4FA9-8449-D087A6A9BB93}"/>
                  </a:ext>
                </a:extLst>
              </p:cNvPr>
              <p:cNvCxnSpPr/>
              <p:nvPr/>
            </p:nvCxnSpPr>
            <p:spPr>
              <a:xfrm>
                <a:off x="2075544" y="5252327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3DB6B3C-E5AB-41C4-A304-81E61FDECA9E}"/>
                  </a:ext>
                </a:extLst>
              </p:cNvPr>
              <p:cNvSpPr txBox="1"/>
              <p:nvPr/>
            </p:nvSpPr>
            <p:spPr>
              <a:xfrm>
                <a:off x="1327153" y="5440121"/>
                <a:ext cx="790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০৭</a:t>
                </a:r>
                <a:endParaRPr lang="en-US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A2AE503A-054D-4A47-BC09-1D222FF4D1E4}"/>
                  </a:ext>
                </a:extLst>
              </p:cNvPr>
              <p:cNvSpPr txBox="1"/>
              <p:nvPr/>
            </p:nvSpPr>
            <p:spPr>
              <a:xfrm>
                <a:off x="2071048" y="5358153"/>
                <a:ext cx="2915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05C9"/>
                    </a:solidFill>
                    <a:latin typeface="NikoshBAN" pitchFamily="2" charset="0"/>
                    <a:cs typeface="NikoshBAN" pitchFamily="2" charset="0"/>
                  </a:rPr>
                  <a:t>নিজস্ব</a:t>
                </a:r>
                <a:r>
                  <a:rPr lang="en-US" sz="2800" b="1" dirty="0" smtClean="0">
                    <a:solidFill>
                      <a:srgbClr val="0005C9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5C9"/>
                    </a:solidFill>
                    <a:latin typeface="NikoshBAN" pitchFamily="2" charset="0"/>
                    <a:cs typeface="NikoshBAN" pitchFamily="2" charset="0"/>
                  </a:rPr>
                  <a:t>কর্মক্ষেত্র</a:t>
                </a:r>
                <a:r>
                  <a:rPr lang="en-US" sz="2800" b="1" dirty="0" smtClean="0">
                    <a:solidFill>
                      <a:srgbClr val="0005C9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rgbClr val="0005C9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2" name="Graphic 81" descr="Single gear">
                <a:extLst>
                  <a:ext uri="{FF2B5EF4-FFF2-40B4-BE49-F238E27FC236}">
                    <a16:creationId xmlns="" xmlns:a16="http://schemas.microsoft.com/office/drawing/2014/main" id="{E73E2566-82C5-4267-9FA6-DDA932C33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609404" y="5390826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48" name="Rectangle: Top Corners Rounded 47">
            <a:extLst>
              <a:ext uri="{FF2B5EF4-FFF2-40B4-BE49-F238E27FC236}">
                <a16:creationId xmlns="" xmlns:a16="http://schemas.microsoft.com/office/drawing/2014/main" id="{2EADCD2B-1EE2-4DA9-BC76-C8ED7E6777C9}"/>
              </a:ext>
            </a:extLst>
          </p:cNvPr>
          <p:cNvSpPr/>
          <p:nvPr/>
        </p:nvSpPr>
        <p:spPr>
          <a:xfrm rot="5400000">
            <a:off x="4675553" y="4019230"/>
            <a:ext cx="812800" cy="261257"/>
          </a:xfrm>
          <a:prstGeom prst="round2SameRect">
            <a:avLst/>
          </a:prstGeom>
          <a:gradFill flip="none" rotWithShape="1">
            <a:gsLst>
              <a:gs pos="10000">
                <a:srgbClr val="77EE00"/>
              </a:gs>
              <a:gs pos="80000">
                <a:srgbClr val="19D3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Top Corners Rounded 62">
            <a:extLst>
              <a:ext uri="{FF2B5EF4-FFF2-40B4-BE49-F238E27FC236}">
                <a16:creationId xmlns="" xmlns:a16="http://schemas.microsoft.com/office/drawing/2014/main" id="{91A7C1D6-70A5-48C0-B208-9D73810F3396}"/>
              </a:ext>
            </a:extLst>
          </p:cNvPr>
          <p:cNvSpPr/>
          <p:nvPr/>
        </p:nvSpPr>
        <p:spPr>
          <a:xfrm rot="5400000">
            <a:off x="3655645" y="5477300"/>
            <a:ext cx="812800" cy="261257"/>
          </a:xfrm>
          <a:prstGeom prst="round2SameRect">
            <a:avLst/>
          </a:prstGeom>
          <a:gradFill>
            <a:gsLst>
              <a:gs pos="7000">
                <a:srgbClr val="00CCFF"/>
              </a:gs>
              <a:gs pos="75262">
                <a:srgbClr val="0036FF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80D1A13A-8F35-4B4C-893A-ECF7A3B7C1C9}"/>
              </a:ext>
            </a:extLst>
          </p:cNvPr>
          <p:cNvGrpSpPr/>
          <p:nvPr/>
        </p:nvGrpSpPr>
        <p:grpSpPr>
          <a:xfrm>
            <a:off x="5059973" y="5201527"/>
            <a:ext cx="3160416" cy="846520"/>
            <a:chOff x="6746631" y="5201527"/>
            <a:chExt cx="4213888" cy="84652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84FBA446-9D38-4583-933C-40CD4AC08AFB}"/>
                </a:ext>
              </a:extLst>
            </p:cNvPr>
            <p:cNvSpPr/>
            <p:nvPr/>
          </p:nvSpPr>
          <p:spPr>
            <a:xfrm>
              <a:off x="6746631" y="5201527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48932711-CAF3-44AD-A18D-F5A7E634D312}"/>
                </a:ext>
              </a:extLst>
            </p:cNvPr>
            <p:cNvGrpSpPr/>
            <p:nvPr/>
          </p:nvGrpSpPr>
          <p:grpSpPr>
            <a:xfrm>
              <a:off x="7096785" y="5264163"/>
              <a:ext cx="3764166" cy="711200"/>
              <a:chOff x="7096785" y="5264163"/>
              <a:chExt cx="3764166" cy="71120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D9F7E87C-D587-4A23-858B-E163266FC8CD}"/>
                  </a:ext>
                </a:extLst>
              </p:cNvPr>
              <p:cNvCxnSpPr/>
              <p:nvPr/>
            </p:nvCxnSpPr>
            <p:spPr>
              <a:xfrm>
                <a:off x="7823179" y="5264163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0931D327-1327-4EB9-90EE-A341ECF2339B}"/>
                  </a:ext>
                </a:extLst>
              </p:cNvPr>
              <p:cNvSpPr txBox="1"/>
              <p:nvPr/>
            </p:nvSpPr>
            <p:spPr>
              <a:xfrm>
                <a:off x="7096785" y="5423262"/>
                <a:ext cx="726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০৮</a:t>
                </a:r>
                <a:endParaRPr lang="en-US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89200C63-E68D-48C3-AC45-59187A42316F}"/>
                  </a:ext>
                </a:extLst>
              </p:cNvPr>
              <p:cNvSpPr txBox="1"/>
              <p:nvPr/>
            </p:nvSpPr>
            <p:spPr>
              <a:xfrm>
                <a:off x="7847008" y="5377095"/>
                <a:ext cx="25567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7A5228"/>
                    </a:solidFill>
                    <a:latin typeface="NikoshBAN" pitchFamily="2" charset="0"/>
                    <a:cs typeface="NikoshBAN" pitchFamily="2" charset="0"/>
                  </a:rPr>
                  <a:t>মন্ডলী</a:t>
                </a:r>
                <a:endParaRPr lang="en-US" sz="3200" b="1" dirty="0">
                  <a:solidFill>
                    <a:srgbClr val="7A5228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90" name="Graphic 89" descr="Trophy">
                <a:extLst>
                  <a:ext uri="{FF2B5EF4-FFF2-40B4-BE49-F238E27FC236}">
                    <a16:creationId xmlns="" xmlns:a16="http://schemas.microsoft.com/office/drawing/2014/main" id="{B2888CA7-C550-42CA-92A7-8E9E1E8A3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0403751" y="5442314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66" name="Rectangle: Top Corners Rounded 65">
            <a:extLst>
              <a:ext uri="{FF2B5EF4-FFF2-40B4-BE49-F238E27FC236}">
                <a16:creationId xmlns="" xmlns:a16="http://schemas.microsoft.com/office/drawing/2014/main" id="{589645AD-12D0-496B-B755-2B16D4404C38}"/>
              </a:ext>
            </a:extLst>
          </p:cNvPr>
          <p:cNvSpPr/>
          <p:nvPr/>
        </p:nvSpPr>
        <p:spPr>
          <a:xfrm rot="5400000">
            <a:off x="4675553" y="5477301"/>
            <a:ext cx="812800" cy="261257"/>
          </a:xfrm>
          <a:prstGeom prst="round2SameRect">
            <a:avLst/>
          </a:prstGeom>
          <a:gradFill flip="none" rotWithShape="1">
            <a:gsLst>
              <a:gs pos="10000">
                <a:srgbClr val="CC9900"/>
              </a:gs>
              <a:gs pos="81460">
                <a:srgbClr val="A47128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D251E927-0FDC-4026-8B3E-85765CE90103}"/>
              </a:ext>
            </a:extLst>
          </p:cNvPr>
          <p:cNvSpPr txBox="1"/>
          <p:nvPr/>
        </p:nvSpPr>
        <p:spPr>
          <a:xfrm>
            <a:off x="947447" y="923806"/>
            <a:ext cx="48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০১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87" name="Frame 8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Frame 88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Frame 9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63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00" grpId="0" animBg="1"/>
      <p:bldP spid="109" grpId="0" animBg="1"/>
      <p:bldP spid="110" grpId="0" animBg="1"/>
      <p:bldP spid="99" grpId="0" animBg="1"/>
      <p:bldP spid="4" grpId="0" animBg="1"/>
      <p:bldP spid="7" grpId="0" animBg="1"/>
      <p:bldP spid="25" grpId="0" animBg="1"/>
      <p:bldP spid="28" grpId="0" animBg="1"/>
      <p:bldP spid="43" grpId="0" animBg="1"/>
      <p:bldP spid="46" grpId="0" animBg="1"/>
      <p:bldP spid="64" grpId="0" animBg="1"/>
      <p:bldP spid="61" grpId="0" animBg="1"/>
      <p:bldP spid="3" grpId="0" animBg="1"/>
      <p:bldP spid="6" grpId="0" animBg="1"/>
      <p:bldP spid="9" grpId="0" animBg="1"/>
      <p:bldP spid="27" grpId="0" animBg="1"/>
      <p:bldP spid="30" grpId="0" animBg="1"/>
      <p:bldP spid="45" grpId="0" animBg="1"/>
      <p:bldP spid="48" grpId="0" animBg="1"/>
      <p:bldP spid="63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1">
                <a:lumMod val="9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133600"/>
          </a:xfrm>
        </p:spPr>
        <p:txBody>
          <a:bodyPr>
            <a:normAutofit/>
          </a:bodyPr>
          <a:lstStyle/>
          <a:p>
            <a:pPr algn="ctr">
              <a:buClr>
                <a:srgbClr val="002060"/>
              </a:buClr>
            </a:pP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সব সেবা কাজে অংশগ্রহন করেছ তা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সহভাগিতা ক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" y="131618"/>
            <a:ext cx="1523818" cy="1142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4724400" cy="300037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8" name="Frame 17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257">
            <a:off x="6195588" y="3880004"/>
            <a:ext cx="2796460" cy="26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0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>
                <a:lumMod val="85000"/>
              </a:schemeClr>
            </a:gs>
            <a:gs pos="57000">
              <a:schemeClr val="tx1">
                <a:lumMod val="85000"/>
              </a:schemeClr>
            </a:gs>
            <a:gs pos="98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57200" y="10391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360218" y="1701092"/>
            <a:ext cx="8402782" cy="3669949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শিক্ষাদান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জ্ঞানদান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অন্ধকে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>
                <a:schemeClr val="bg1">
                  <a:lumMod val="95000"/>
                  <a:lumOff val="5000"/>
                </a:schemeClr>
              </a:buClr>
              <a:buSzPct val="70000"/>
              <a:buFont typeface="Wingdings" pitchFamily="2" charset="2"/>
              <a:buChar char="q"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bg1">
                  <a:lumMod val="95000"/>
                  <a:lumOff val="5000"/>
                </a:schemeClr>
              </a:buClr>
              <a:buSzPct val="70000"/>
              <a:buFont typeface="Wingdings" pitchFamily="2" charset="2"/>
              <a:buChar char="q"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মন্ডলী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  <a:buSzPct val="70000"/>
              <a:buFont typeface="Wingdings" pitchFamily="2" charset="2"/>
              <a:buChar char="q"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28" name="Frame 27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2" y="307387"/>
            <a:ext cx="685799" cy="559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45293" y="307387"/>
            <a:ext cx="1717707" cy="19593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>
                <a:lumMod val="85000"/>
              </a:schemeClr>
            </a:gs>
            <a:gs pos="57000">
              <a:schemeClr val="tx2">
                <a:lumMod val="40000"/>
                <a:lumOff val="60000"/>
              </a:schemeClr>
            </a:gs>
            <a:gs pos="98000">
              <a:schemeClr val="bg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1447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 জীবনে কি কি সেবামুলক কাজে অংশগ্রহন করা সম্ভব?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6" name="Frame 1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2667000"/>
            <a:ext cx="48768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19600"/>
            <a:ext cx="19050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>
                <a:lumMod val="75000"/>
              </a:schemeClr>
            </a:gs>
            <a:gs pos="57000">
              <a:schemeClr val="tx1">
                <a:lumMod val="85000"/>
              </a:schemeClr>
            </a:gs>
            <a:gs pos="98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54102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4939988"/>
            <a:ext cx="91440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000" dirty="0" err="1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000" dirty="0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হবে</a:t>
            </a:r>
            <a:endParaRPr lang="en-US" sz="6000" dirty="0">
              <a:ln w="50800"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66800" y="457200"/>
            <a:ext cx="6355773" cy="1409700"/>
          </a:xfrm>
          <a:prstGeom prst="rect">
            <a:avLst/>
          </a:prstGeom>
        </p:spPr>
        <p:txBody>
          <a:bodyPr vert="horz" anchor="ctr">
            <a:prstTxWarp prst="textChevronInverted">
              <a:avLst/>
            </a:prstTxWarp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88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25" name="Frame 24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50000">
              <a:schemeClr val="tx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799" y="29094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3418607"/>
            <a:ext cx="4114799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ctr"/>
            <a:r>
              <a:rPr lang="en-US" sz="4400" b="1" dirty="0" err="1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4400" b="1" dirty="0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4400" b="1" dirty="0">
              <a:ln w="5080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bn-BD" sz="24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lvl="1" algn="ctr"/>
            <a:r>
              <a:rPr lang="en-US" sz="24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চব্বিশনগর</a:t>
            </a:r>
            <a:r>
              <a:rPr lang="en-US" sz="24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24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কলেজ</a:t>
            </a:r>
          </a:p>
          <a:p>
            <a:pPr lvl="1" algn="ctr"/>
            <a:r>
              <a:rPr lang="en-US" sz="24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BD" sz="24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 ।</a:t>
            </a:r>
          </a:p>
          <a:p>
            <a:pPr lvl="1" algn="ctr"/>
            <a:r>
              <a:rPr lang="en-US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bn-BD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mail- </a:t>
            </a:r>
            <a:r>
              <a:rPr lang="en-US" b="1" dirty="0" smtClean="0">
                <a:ln w="50800"/>
                <a:solidFill>
                  <a:srgbClr val="7030A0"/>
                </a:solidFill>
                <a:latin typeface="Times New Roman" pitchFamily="18" charset="0"/>
                <a:cs typeface="NikoshBAN" panose="02000000000000000000" pitchFamily="2" charset="0"/>
              </a:rPr>
              <a:t>biplobbraj88</a:t>
            </a:r>
            <a:r>
              <a:rPr lang="bn-BD" b="1" dirty="0" smtClean="0">
                <a:ln w="50800"/>
                <a:solidFill>
                  <a:srgbClr val="7030A0"/>
                </a:solidFill>
                <a:latin typeface="Times New Roman" pitchFamily="18" charset="0"/>
                <a:cs typeface="NikoshBAN" panose="02000000000000000000" pitchFamily="2" charset="0"/>
              </a:rPr>
              <a:t>@gmail.com</a:t>
            </a:r>
            <a:endParaRPr lang="bn-BD" b="1" dirty="0">
              <a:ln w="50800"/>
              <a:solidFill>
                <a:srgbClr val="7030A0"/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endParaRPr lang="en-US" sz="1400" b="1" dirty="0">
              <a:ln w="50800"/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3200400"/>
            <a:ext cx="4419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খ্রিষ্টধর্ম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endParaRPr lang="bn-B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799" y="1214275"/>
            <a:ext cx="2438400" cy="2145526"/>
            <a:chOff x="457201" y="500629"/>
            <a:chExt cx="3200400" cy="29907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" y="500629"/>
              <a:ext cx="3200400" cy="299071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143001"/>
              <a:ext cx="1981200" cy="1905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6" name="Picture 15" descr="1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1446210"/>
            <a:ext cx="1219200" cy="1681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90600"/>
            <a:ext cx="1295400" cy="5791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26" name="Frame 2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3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tx1">
                <a:lumMod val="95000"/>
              </a:schemeClr>
            </a:gs>
            <a:gs pos="98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4" name="Frame 13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আত্ননিবেদন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6858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অন্যদের সেবা করা বলতে কি বুঝ?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239000" cy="37338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360218" y="5148649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তেরেজা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ফ্লোরেন্স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নাইটিংগেল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699655" y="245052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সেবা কাজে আত্ন নিয়োগ করেছেন এমন দুইজন ব্যক্তির নাম উল্লেখ কর?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90600" y="1643495"/>
            <a:ext cx="7239000" cy="3371850"/>
            <a:chOff x="1035962" y="1691602"/>
            <a:chExt cx="6965038" cy="3371850"/>
          </a:xfrm>
        </p:grpSpPr>
        <p:pic>
          <p:nvPicPr>
            <p:cNvPr id="43" name="Picture 42" descr="220px-Florence_Nightingale_(H_Hering_NPG_x82368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1691602"/>
              <a:ext cx="3200400" cy="3371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962" y="1691602"/>
              <a:ext cx="3764637" cy="3371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02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8" grpId="0"/>
      <p:bldP spid="38" grpId="1"/>
      <p:bldP spid="40" grpId="0"/>
      <p:bldP spid="40" grpId="1"/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172200" cy="54864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16971" y="779586"/>
            <a:ext cx="5638800" cy="225082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971" y="1828800"/>
            <a:ext cx="537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সেবাকাজে আত্মনিবেদন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1"/>
            <a:ext cx="2438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</a:pPr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অন্যদের সেবায় নিজেকে উৎসর্গ করার গুরুত্ব বর্ননা করতে পারবে।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7710" y="-20782"/>
            <a:ext cx="1579419" cy="1572491"/>
            <a:chOff x="-27710" y="-20782"/>
            <a:chExt cx="1579419" cy="15724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09" y="-20782"/>
              <a:ext cx="1246909" cy="12469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10" y="304800"/>
              <a:ext cx="1246909" cy="12469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76201"/>
              <a:ext cx="1246909" cy="124690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4267200"/>
            <a:ext cx="2311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" y="26670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15" y="3930647"/>
            <a:ext cx="3604985" cy="316168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3" name="Frame 12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27710" y="-20782"/>
            <a:ext cx="1579419" cy="1572491"/>
            <a:chOff x="-27710" y="-20782"/>
            <a:chExt cx="1579419" cy="15724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09" y="-20782"/>
              <a:ext cx="1246909" cy="124690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10" y="304800"/>
              <a:ext cx="1246909" cy="124690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76201"/>
              <a:ext cx="1246909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98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বিপদ থেকে রক্ষা । bangla cartoon । sponsored by Opsonin e Health । thakumar jhuli cartoon 20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6858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সেবাদান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সৃষ্টিকর্তা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প্রদত্ব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দাতব্য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চিকিৎসালয়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সেবাদান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ক্লিনিক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রোগীদের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মন্ডলী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গুনি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উৎসর্গ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মহাত্মা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গান্ধী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নেলসন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মেন্ডেলা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0893" flipV="1">
            <a:off x="7378081" y="5113734"/>
            <a:ext cx="1823036" cy="13913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7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2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1891" y="3657600"/>
            <a:ext cx="7952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খ্রিষ্ট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শিষ্যদের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দৃষ্টান্ত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গেছেন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ততোদিন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অতিবাহিত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13" descr="41o79j0CYz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" y="533400"/>
            <a:ext cx="4066309" cy="288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3657600" cy="2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1728</TotalTime>
  <Words>345</Words>
  <Application>Microsoft Office PowerPoint</Application>
  <PresentationFormat>On-screen Show (4:3)</PresentationFormat>
  <Paragraphs>59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PowerPoint Presentation</vt:lpstr>
      <vt:lpstr>PowerPoint Presentation</vt:lpstr>
      <vt:lpstr>PowerPoint Presentation</vt:lpstr>
      <vt:lpstr>PowerPoint Presentation</vt:lpstr>
      <vt:lpstr>শিক্ষনফল</vt:lpstr>
      <vt:lpstr>PowerPoint Presentation</vt:lpstr>
      <vt:lpstr>PowerPoint Presentation</vt:lpstr>
      <vt:lpstr>PowerPoint Presentation</vt:lpstr>
      <vt:lpstr>PowerPoint Presentation</vt:lpstr>
      <vt:lpstr>দলগত কাজ </vt:lpstr>
      <vt:lpstr>PowerPoint Presentation</vt:lpstr>
      <vt:lpstr>PowerPoint Presentation</vt:lpstr>
      <vt:lpstr>জোড়ায় কাজ </vt:lpstr>
      <vt:lpstr>মুল্যায়ন </vt:lpstr>
      <vt:lpstr>বাড়ির কাজ </vt:lpstr>
      <vt:lpstr>আগামী ক্লাসে আবার দেখা হবে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BIPLOB BASKI</dc:creator>
  <cp:lastModifiedBy>Windows User</cp:lastModifiedBy>
  <cp:revision>892</cp:revision>
  <dcterms:created xsi:type="dcterms:W3CDTF">2006-08-16T00:00:00Z</dcterms:created>
  <dcterms:modified xsi:type="dcterms:W3CDTF">2021-04-15T11:15:04Z</dcterms:modified>
</cp:coreProperties>
</file>