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1" r:id="rId2"/>
    <p:sldId id="262" r:id="rId3"/>
    <p:sldId id="257" r:id="rId4"/>
    <p:sldId id="267" r:id="rId5"/>
    <p:sldId id="258" r:id="rId6"/>
    <p:sldId id="263" r:id="rId7"/>
    <p:sldId id="259" r:id="rId8"/>
    <p:sldId id="260"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738580-767B-411D-98AC-71BF55094975}" type="datetimeFigureOut">
              <a:rPr lang="en-US" smtClean="0"/>
              <a:t>4/14/2021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742F7-9014-469F-9DC8-7DEC025BA7AB}" type="slidenum">
              <a:rPr lang="en-US" smtClean="0"/>
              <a:t>‹#›</a:t>
            </a:fld>
            <a:endParaRPr lang="en-US"/>
          </a:p>
        </p:txBody>
      </p:sp>
    </p:spTree>
    <p:extLst>
      <p:ext uri="{BB962C8B-B14F-4D97-AF65-F5344CB8AC3E}">
        <p14:creationId xmlns:p14="http://schemas.microsoft.com/office/powerpoint/2010/main" val="17212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a:t> </a:t>
            </a:r>
            <a:endParaRPr lang="en-US" dirty="0"/>
          </a:p>
        </p:txBody>
      </p:sp>
      <p:sp>
        <p:nvSpPr>
          <p:cNvPr id="4" name="Slide Number Placeholder 3"/>
          <p:cNvSpPr>
            <a:spLocks noGrp="1"/>
          </p:cNvSpPr>
          <p:nvPr>
            <p:ph type="sldNum" sz="quarter" idx="5"/>
          </p:nvPr>
        </p:nvSpPr>
        <p:spPr/>
        <p:txBody>
          <a:bodyPr/>
          <a:lstStyle/>
          <a:p>
            <a:fld id="{7C73CE43-5B0E-46A9-ABB4-42B548912A97}" type="slidenum">
              <a:rPr lang="en-US" smtClean="0"/>
              <a:t>2</a:t>
            </a:fld>
            <a:endParaRPr lang="en-US"/>
          </a:p>
        </p:txBody>
      </p:sp>
    </p:spTree>
    <p:extLst>
      <p:ext uri="{BB962C8B-B14F-4D97-AF65-F5344CB8AC3E}">
        <p14:creationId xmlns:p14="http://schemas.microsoft.com/office/powerpoint/2010/main" val="259726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4DABF-B4B0-4C43-B593-A61B827BB582}"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A828-188D-4A44-8129-AE2029A0E548}" type="slidenum">
              <a:rPr lang="en-US" smtClean="0"/>
              <a:t>‹#›</a:t>
            </a:fld>
            <a:endParaRPr lang="en-US"/>
          </a:p>
        </p:txBody>
      </p:sp>
    </p:spTree>
    <p:extLst>
      <p:ext uri="{BB962C8B-B14F-4D97-AF65-F5344CB8AC3E}">
        <p14:creationId xmlns:p14="http://schemas.microsoft.com/office/powerpoint/2010/main" val="2795096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4DABF-B4B0-4C43-B593-A61B827BB582}"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A828-188D-4A44-8129-AE2029A0E548}" type="slidenum">
              <a:rPr lang="en-US" smtClean="0"/>
              <a:t>‹#›</a:t>
            </a:fld>
            <a:endParaRPr lang="en-US"/>
          </a:p>
        </p:txBody>
      </p:sp>
    </p:spTree>
    <p:extLst>
      <p:ext uri="{BB962C8B-B14F-4D97-AF65-F5344CB8AC3E}">
        <p14:creationId xmlns:p14="http://schemas.microsoft.com/office/powerpoint/2010/main" val="32457523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4DABF-B4B0-4C43-B593-A61B827BB582}"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A828-188D-4A44-8129-AE2029A0E548}" type="slidenum">
              <a:rPr lang="en-US" smtClean="0"/>
              <a:t>‹#›</a:t>
            </a:fld>
            <a:endParaRPr lang="en-US"/>
          </a:p>
        </p:txBody>
      </p:sp>
    </p:spTree>
    <p:extLst>
      <p:ext uri="{BB962C8B-B14F-4D97-AF65-F5344CB8AC3E}">
        <p14:creationId xmlns:p14="http://schemas.microsoft.com/office/powerpoint/2010/main" val="1595330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4DABF-B4B0-4C43-B593-A61B827BB582}"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A828-188D-4A44-8129-AE2029A0E548}" type="slidenum">
              <a:rPr lang="en-US" smtClean="0"/>
              <a:t>‹#›</a:t>
            </a:fld>
            <a:endParaRPr lang="en-US"/>
          </a:p>
        </p:txBody>
      </p:sp>
    </p:spTree>
    <p:extLst>
      <p:ext uri="{BB962C8B-B14F-4D97-AF65-F5344CB8AC3E}">
        <p14:creationId xmlns:p14="http://schemas.microsoft.com/office/powerpoint/2010/main" val="41368360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4DABF-B4B0-4C43-B593-A61B827BB582}"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A828-188D-4A44-8129-AE2029A0E548}" type="slidenum">
              <a:rPr lang="en-US" smtClean="0"/>
              <a:t>‹#›</a:t>
            </a:fld>
            <a:endParaRPr lang="en-US"/>
          </a:p>
        </p:txBody>
      </p:sp>
    </p:spTree>
    <p:extLst>
      <p:ext uri="{BB962C8B-B14F-4D97-AF65-F5344CB8AC3E}">
        <p14:creationId xmlns:p14="http://schemas.microsoft.com/office/powerpoint/2010/main" val="484484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34DABF-B4B0-4C43-B593-A61B827BB582}"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FA828-188D-4A44-8129-AE2029A0E548}" type="slidenum">
              <a:rPr lang="en-US" smtClean="0"/>
              <a:t>‹#›</a:t>
            </a:fld>
            <a:endParaRPr lang="en-US"/>
          </a:p>
        </p:txBody>
      </p:sp>
    </p:spTree>
    <p:extLst>
      <p:ext uri="{BB962C8B-B14F-4D97-AF65-F5344CB8AC3E}">
        <p14:creationId xmlns:p14="http://schemas.microsoft.com/office/powerpoint/2010/main" val="24357054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34DABF-B4B0-4C43-B593-A61B827BB582}"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FA828-188D-4A44-8129-AE2029A0E548}" type="slidenum">
              <a:rPr lang="en-US" smtClean="0"/>
              <a:t>‹#›</a:t>
            </a:fld>
            <a:endParaRPr lang="en-US"/>
          </a:p>
        </p:txBody>
      </p:sp>
    </p:spTree>
    <p:extLst>
      <p:ext uri="{BB962C8B-B14F-4D97-AF65-F5344CB8AC3E}">
        <p14:creationId xmlns:p14="http://schemas.microsoft.com/office/powerpoint/2010/main" val="2615949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34DABF-B4B0-4C43-B593-A61B827BB582}"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FA828-188D-4A44-8129-AE2029A0E548}" type="slidenum">
              <a:rPr lang="en-US" smtClean="0"/>
              <a:t>‹#›</a:t>
            </a:fld>
            <a:endParaRPr lang="en-US"/>
          </a:p>
        </p:txBody>
      </p:sp>
    </p:spTree>
    <p:extLst>
      <p:ext uri="{BB962C8B-B14F-4D97-AF65-F5344CB8AC3E}">
        <p14:creationId xmlns:p14="http://schemas.microsoft.com/office/powerpoint/2010/main" val="611585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4DABF-B4B0-4C43-B593-A61B827BB582}"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FA828-188D-4A44-8129-AE2029A0E548}" type="slidenum">
              <a:rPr lang="en-US" smtClean="0"/>
              <a:t>‹#›</a:t>
            </a:fld>
            <a:endParaRPr lang="en-US"/>
          </a:p>
        </p:txBody>
      </p:sp>
    </p:spTree>
    <p:extLst>
      <p:ext uri="{BB962C8B-B14F-4D97-AF65-F5344CB8AC3E}">
        <p14:creationId xmlns:p14="http://schemas.microsoft.com/office/powerpoint/2010/main" val="22313632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4DABF-B4B0-4C43-B593-A61B827BB582}"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FA828-188D-4A44-8129-AE2029A0E548}" type="slidenum">
              <a:rPr lang="en-US" smtClean="0"/>
              <a:t>‹#›</a:t>
            </a:fld>
            <a:endParaRPr lang="en-US"/>
          </a:p>
        </p:txBody>
      </p:sp>
    </p:spTree>
    <p:extLst>
      <p:ext uri="{BB962C8B-B14F-4D97-AF65-F5344CB8AC3E}">
        <p14:creationId xmlns:p14="http://schemas.microsoft.com/office/powerpoint/2010/main" val="21029446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4DABF-B4B0-4C43-B593-A61B827BB582}"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FA828-188D-4A44-8129-AE2029A0E548}" type="slidenum">
              <a:rPr lang="en-US" smtClean="0"/>
              <a:t>‹#›</a:t>
            </a:fld>
            <a:endParaRPr lang="en-US"/>
          </a:p>
        </p:txBody>
      </p:sp>
    </p:spTree>
    <p:extLst>
      <p:ext uri="{BB962C8B-B14F-4D97-AF65-F5344CB8AC3E}">
        <p14:creationId xmlns:p14="http://schemas.microsoft.com/office/powerpoint/2010/main" val="3460701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extLst>
              <a:ext uri="{BEBA8EAE-BF5A-486C-A8C5-ECC9F3942E4B}">
                <a14:imgProps xmlns:a14="http://schemas.microsoft.com/office/drawing/2010/main">
                  <a14:imgLayer r:embed="rId14">
                    <a14:imgEffect>
                      <a14:colorTemperature colorTemp="4700"/>
                    </a14:imgEffect>
                    <a14:imgEffect>
                      <a14:saturation sat="0"/>
                    </a14:imgEffect>
                    <a14:imgEffect>
                      <a14:brightnessContrast bright="-40000" contrast="-70000"/>
                    </a14:imgEffect>
                  </a14:imgLayer>
                </a14:imgProps>
              </a:ext>
            </a:extLst>
          </a:blip>
          <a:srcRect/>
          <a:tile tx="0" ty="0" sx="100000" sy="100000" flip="x" algn="tr"/>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4DABF-B4B0-4C43-B593-A61B827BB582}" type="datetimeFigureOut">
              <a:rPr lang="en-US" smtClean="0"/>
              <a:t>4/14/2021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FA828-188D-4A44-8129-AE2029A0E548}" type="slidenum">
              <a:rPr lang="en-US" smtClean="0"/>
              <a:t>‹#›</a:t>
            </a:fld>
            <a:endParaRPr lang="en-US"/>
          </a:p>
        </p:txBody>
      </p:sp>
    </p:spTree>
    <p:extLst>
      <p:ext uri="{BB962C8B-B14F-4D97-AF65-F5344CB8AC3E}">
        <p14:creationId xmlns:p14="http://schemas.microsoft.com/office/powerpoint/2010/main" val="3715720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n.wikipedia.org/wiki/%E0%A6%85%E0%A7%8D%E0%A6%AF%E0%A6%BE%E0%A6%B2%E0%A6%97%E0%A6%B0%E0%A6%BF%E0%A6%A6%E0%A6%A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144" y="403965"/>
            <a:ext cx="6042556" cy="4731707"/>
          </a:xfrm>
          <a:prstGeom prst="rect">
            <a:avLst/>
          </a:prstGeom>
        </p:spPr>
      </p:pic>
      <p:grpSp>
        <p:nvGrpSpPr>
          <p:cNvPr id="4" name="Group 3"/>
          <p:cNvGrpSpPr/>
          <p:nvPr/>
        </p:nvGrpSpPr>
        <p:grpSpPr>
          <a:xfrm>
            <a:off x="60125" y="4496845"/>
            <a:ext cx="9021490" cy="2279737"/>
            <a:chOff x="75155" y="3444658"/>
            <a:chExt cx="11276863" cy="3331923"/>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55" y="3444658"/>
              <a:ext cx="5498927" cy="33319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74082" y="3444658"/>
              <a:ext cx="5777936" cy="3331923"/>
            </a:xfrm>
            <a:prstGeom prst="rect">
              <a:avLst/>
            </a:prstGeom>
          </p:spPr>
        </p:pic>
      </p:grpSp>
      <p:sp>
        <p:nvSpPr>
          <p:cNvPr id="11" name="Rectangle 10"/>
          <p:cNvSpPr/>
          <p:nvPr/>
        </p:nvSpPr>
        <p:spPr>
          <a:xfrm>
            <a:off x="1858863" y="702015"/>
            <a:ext cx="5200806" cy="646331"/>
          </a:xfrm>
          <a:prstGeom prst="rect">
            <a:avLst/>
          </a:prstGeom>
        </p:spPr>
        <p:txBody>
          <a:bodyPr wrap="square">
            <a:spAutoFit/>
          </a:bodyPr>
          <a:lstStyle/>
          <a:p>
            <a:pPr algn="ctr"/>
            <a:r>
              <a:rPr lang="bn-IN" sz="3600" b="1">
                <a:solidFill>
                  <a:srgbClr val="FF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আজকের ক্লাসে সবাইকে স্বাগত   </a:t>
            </a:r>
            <a:r>
              <a:rPr lang="en-US" sz="3600" b="1">
                <a:solidFill>
                  <a:srgbClr val="FF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3600" b="1" dirty="0">
              <a:solidFill>
                <a:srgbClr val="FF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236619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7" y="4478273"/>
            <a:ext cx="90233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94682" y="3359115"/>
            <a:ext cx="7475367" cy="1200329"/>
          </a:xfrm>
          <a:prstGeom prst="rect">
            <a:avLst/>
          </a:prstGeom>
          <a:solidFill>
            <a:schemeClr val="tx1">
              <a:alpha val="35000"/>
            </a:schemeClr>
          </a:solidFill>
        </p:spPr>
        <p:txBody>
          <a:bodyPr wrap="square" rtlCol="0">
            <a:spAutoFit/>
          </a:bodyPr>
          <a:lstStyle/>
          <a:p>
            <a:r>
              <a:rPr lang="bn-IN" sz="3600" b="1" i="1" smtClean="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১। </a:t>
            </a:r>
            <a:r>
              <a:rPr lang="en-SG" sz="3600" b="1" i="1" smtClean="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প্রোগ্রাম রচনার ক্ষেত্রে ইনপুট, </a:t>
            </a:r>
            <a:r>
              <a:rPr lang="en-SG" sz="3600" b="1" i="1">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সিদ্ধান্ত </a:t>
            </a:r>
            <a:r>
              <a:rPr lang="en-SG" sz="3600" b="1" i="1" smtClean="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গ্রহন  ও আউটপুর প্রতীকের  ব্যাখ্যা কর।</a:t>
            </a:r>
            <a:endParaRPr lang="en-US" sz="3200" b="1" i="1">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 name="Rectangle 1"/>
          <p:cNvSpPr/>
          <p:nvPr/>
        </p:nvSpPr>
        <p:spPr>
          <a:xfrm>
            <a:off x="2819401" y="609600"/>
            <a:ext cx="3505200"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SG" sz="4000" b="1" smtClean="0">
                <a:ln w="0"/>
                <a:solidFill>
                  <a:schemeClr val="tx2">
                    <a:lumMod val="50000"/>
                  </a:schemeClr>
                </a:solidFill>
                <a:latin typeface="NikoshBAN" pitchFamily="2" charset="0"/>
                <a:cs typeface="NikoshBAN" pitchFamily="2" charset="0"/>
              </a:rPr>
              <a:t>বাড়ির কাজ</a:t>
            </a:r>
            <a:endParaRPr lang="en-US" sz="4000">
              <a:solidFill>
                <a:schemeClr val="tx2">
                  <a:lumMod val="50000"/>
                </a:schemeClr>
              </a:solidFill>
            </a:endParaRPr>
          </a:p>
        </p:txBody>
      </p:sp>
    </p:spTree>
    <p:extLst>
      <p:ext uri="{BB962C8B-B14F-4D97-AF65-F5344CB8AC3E}">
        <p14:creationId xmlns:p14="http://schemas.microsoft.com/office/powerpoint/2010/main" val="14882014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6" accel="34000" decel="3400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7" y="4478273"/>
            <a:ext cx="90233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44537" y="2667000"/>
            <a:ext cx="2385506"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SG" sz="4000" b="1" smtClean="0">
                <a:ln w="0"/>
                <a:solidFill>
                  <a:schemeClr val="tx2">
                    <a:lumMod val="50000"/>
                  </a:schemeClr>
                </a:solidFill>
                <a:latin typeface="NikoshBAN" pitchFamily="2" charset="0"/>
                <a:cs typeface="NikoshBAN" pitchFamily="2" charset="0"/>
              </a:rPr>
              <a:t>ধন্যবাদ</a:t>
            </a:r>
            <a:endParaRPr lang="en-US" sz="4000">
              <a:solidFill>
                <a:schemeClr val="tx2">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754" y="304800"/>
            <a:ext cx="2538845" cy="3352800"/>
          </a:xfrm>
          <a:prstGeom prst="rect">
            <a:avLst/>
          </a:prstGeom>
        </p:spPr>
      </p:pic>
    </p:spTree>
    <p:extLst>
      <p:ext uri="{BB962C8B-B14F-4D97-AF65-F5344CB8AC3E}">
        <p14:creationId xmlns:p14="http://schemas.microsoft.com/office/powerpoint/2010/main" val="21937657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656194" y="1942565"/>
            <a:ext cx="3573406" cy="312202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bn-IN" smtClean="0"/>
          </a:p>
          <a:p>
            <a:pPr algn="ctr"/>
            <a:r>
              <a:rPr lang="en-US" sz="2400" b="1" smtClean="0">
                <a:solidFill>
                  <a:schemeClr val="tx1"/>
                </a:solidFill>
                <a:latin typeface="Webdings" pitchFamily="18" charset="2"/>
                <a:cs typeface="NikoshBAN" panose="02000000000000000000" pitchFamily="2" charset="0"/>
              </a:rPr>
              <a:t>বিষয়</a:t>
            </a:r>
            <a:r>
              <a:rPr lang="en-SG" sz="2400" b="1" smtClean="0">
                <a:solidFill>
                  <a:schemeClr val="tx1"/>
                </a:solidFill>
                <a:latin typeface="Webdings" pitchFamily="18" charset="2"/>
                <a:cs typeface="NikoshBAN" panose="02000000000000000000" pitchFamily="2" charset="0"/>
              </a:rPr>
              <a:t>:</a:t>
            </a:r>
            <a:r>
              <a:rPr lang="en-SG" sz="2400" b="1" smtClean="0">
                <a:solidFill>
                  <a:schemeClr val="tx1"/>
                </a:solidFill>
                <a:latin typeface="NikoshBAN" pitchFamily="2" charset="0"/>
                <a:cs typeface="NikoshBAN" pitchFamily="2" charset="0"/>
              </a:rPr>
              <a:t> কম্পিউটার প্রোগ্রামিং</a:t>
            </a:r>
            <a:endParaRPr lang="bn-IN" sz="2400" b="1">
              <a:solidFill>
                <a:schemeClr val="tx1"/>
              </a:solidFill>
              <a:latin typeface="NikoshBAN" pitchFamily="2" charset="0"/>
              <a:cs typeface="NikoshBAN" pitchFamily="2" charset="0"/>
            </a:endParaRPr>
          </a:p>
          <a:p>
            <a:pPr algn="ctr"/>
            <a:r>
              <a:rPr lang="bn-IN" sz="2400">
                <a:solidFill>
                  <a:schemeClr val="tx1"/>
                </a:solidFill>
                <a:latin typeface="Webdings" pitchFamily="18" charset="2"/>
                <a:cs typeface="NikoshBAN" panose="02000000000000000000" pitchFamily="2" charset="0"/>
              </a:rPr>
              <a:t>শ্রেণিঃ</a:t>
            </a:r>
            <a:r>
              <a:rPr lang="en-SG" sz="2400">
                <a:solidFill>
                  <a:schemeClr val="tx1"/>
                </a:solidFill>
                <a:latin typeface="Webdings" pitchFamily="18" charset="2"/>
                <a:cs typeface="NikoshBAN" panose="02000000000000000000" pitchFamily="2" charset="0"/>
              </a:rPr>
              <a:t> </a:t>
            </a:r>
            <a:r>
              <a:rPr lang="en-SG" sz="2400" smtClean="0">
                <a:solidFill>
                  <a:schemeClr val="tx1"/>
                </a:solidFill>
                <a:latin typeface="Webdings" pitchFamily="18" charset="2"/>
                <a:cs typeface="NikoshBAN" panose="02000000000000000000" pitchFamily="2" charset="0"/>
              </a:rPr>
              <a:t>একাদশ-বিএম</a:t>
            </a:r>
          </a:p>
          <a:p>
            <a:pPr algn="ctr"/>
            <a:r>
              <a:rPr lang="en-US" sz="2400" smtClean="0">
                <a:solidFill>
                  <a:schemeClr val="tx1"/>
                </a:solidFill>
                <a:latin typeface="Webdings" pitchFamily="18" charset="2"/>
                <a:cs typeface="NikoshBAN" panose="02000000000000000000" pitchFamily="2" charset="0"/>
              </a:rPr>
              <a:t>অধ্যায়ঃ</a:t>
            </a:r>
            <a:r>
              <a:rPr lang="bn-IN" sz="2400" smtClean="0">
                <a:solidFill>
                  <a:schemeClr val="tx1"/>
                </a:solidFill>
                <a:latin typeface="Webdings" pitchFamily="18" charset="2"/>
                <a:cs typeface="NikoshBAN" panose="02000000000000000000" pitchFamily="2" charset="0"/>
              </a:rPr>
              <a:t> </a:t>
            </a:r>
            <a:r>
              <a:rPr lang="bn-IN" sz="2400">
                <a:solidFill>
                  <a:schemeClr val="tx1"/>
                </a:solidFill>
                <a:latin typeface="Webdings" pitchFamily="18" charset="2"/>
                <a:cs typeface="NikoshBAN" panose="02000000000000000000" pitchFamily="2" charset="0"/>
              </a:rPr>
              <a:t>–</a:t>
            </a:r>
            <a:r>
              <a:rPr lang="en-US" sz="2400">
                <a:solidFill>
                  <a:schemeClr val="tx1"/>
                </a:solidFill>
                <a:latin typeface="Webdings" pitchFamily="18" charset="2"/>
                <a:cs typeface="NikoshBAN" panose="02000000000000000000" pitchFamily="2" charset="0"/>
              </a:rPr>
              <a:t> দ্বিতীয় </a:t>
            </a:r>
            <a:endParaRPr lang="en-US" sz="2400" smtClean="0">
              <a:solidFill>
                <a:schemeClr val="tx1"/>
              </a:solidFill>
              <a:latin typeface="Webdings" pitchFamily="18" charset="2"/>
              <a:cs typeface="NikoshBAN" panose="02000000000000000000" pitchFamily="2" charset="0"/>
            </a:endParaRPr>
          </a:p>
          <a:p>
            <a:pPr algn="ctr"/>
            <a:r>
              <a:rPr lang="bn-IN" sz="2400" smtClean="0">
                <a:solidFill>
                  <a:schemeClr val="tx1"/>
                </a:solidFill>
                <a:latin typeface="Webdings" pitchFamily="18" charset="2"/>
                <a:cs typeface="NikoshBAN" panose="02000000000000000000" pitchFamily="2" charset="0"/>
              </a:rPr>
              <a:t>সময়ঃ </a:t>
            </a:r>
            <a:r>
              <a:rPr lang="bn-IN" sz="2400">
                <a:solidFill>
                  <a:schemeClr val="tx1"/>
                </a:solidFill>
                <a:latin typeface="Webdings" pitchFamily="18" charset="2"/>
                <a:cs typeface="NikoshBAN" panose="02000000000000000000" pitchFamily="2" charset="0"/>
              </a:rPr>
              <a:t>৫০ মিনিট।</a:t>
            </a:r>
          </a:p>
          <a:p>
            <a:pPr algn="ctr"/>
            <a:r>
              <a:rPr lang="bn-IN" sz="2400">
                <a:solidFill>
                  <a:schemeClr val="tx1"/>
                </a:solidFill>
                <a:latin typeface="Webdings" pitchFamily="18" charset="2"/>
                <a:cs typeface="NikoshBAN" panose="02000000000000000000" pitchFamily="2" charset="0"/>
              </a:rPr>
              <a:t> তারিখঃ </a:t>
            </a:r>
            <a:r>
              <a:rPr lang="en-US" sz="2400" smtClean="0">
                <a:solidFill>
                  <a:schemeClr val="tx1"/>
                </a:solidFill>
                <a:latin typeface="NikoshBAN" pitchFamily="2" charset="0"/>
                <a:cs typeface="NikoshBAN" pitchFamily="2" charset="0"/>
              </a:rPr>
              <a:t>15/০৪/২০২১</a:t>
            </a:r>
            <a:r>
              <a:rPr lang="bn-IN" sz="2400">
                <a:solidFill>
                  <a:schemeClr val="tx1"/>
                </a:solidFill>
                <a:latin typeface="NikoshBAN" panose="02000000000000000000" pitchFamily="2" charset="0"/>
                <a:cs typeface="NikoshBAN" panose="02000000000000000000" pitchFamily="2" charset="0"/>
              </a:rPr>
              <a:t>খ্রিঃ।</a:t>
            </a:r>
            <a:r>
              <a:rPr lang="en-US" sz="2400">
                <a:solidFill>
                  <a:schemeClr val="tx1"/>
                </a:solidFill>
                <a:latin typeface="NikoshBAN" panose="02000000000000000000" pitchFamily="2" charset="0"/>
                <a:cs typeface="NikoshBAN" panose="02000000000000000000" pitchFamily="2" charset="0"/>
              </a:rPr>
              <a:t> </a:t>
            </a:r>
          </a:p>
          <a:p>
            <a:pPr algn="ctr"/>
            <a:endParaRPr lang="bn-IN" b="1">
              <a:solidFill>
                <a:schemeClr val="accent2">
                  <a:lumMod val="50000"/>
                </a:schemeClr>
              </a:solidFill>
            </a:endParaRPr>
          </a:p>
        </p:txBody>
      </p:sp>
      <p:sp>
        <p:nvSpPr>
          <p:cNvPr id="8" name="Rounded Rectangle 7"/>
          <p:cNvSpPr/>
          <p:nvPr/>
        </p:nvSpPr>
        <p:spPr>
          <a:xfrm>
            <a:off x="2839430" y="533400"/>
            <a:ext cx="3700000" cy="783193"/>
          </a:xfrm>
          <a:prstGeom prst="round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US" sz="4000" b="1" cap="none" spc="50" smtClean="0">
                <a:ln w="0">
                  <a:solidFill>
                    <a:srgbClr val="002060"/>
                  </a:solidFill>
                </a:ln>
                <a:solidFill>
                  <a:srgbClr val="FFC000"/>
                </a:solidFill>
                <a:effectLst>
                  <a:innerShdw blurRad="63500" dist="50800" dir="13500000">
                    <a:srgbClr val="000000">
                      <a:alpha val="50000"/>
                    </a:srgbClr>
                  </a:innerShdw>
                </a:effectLst>
              </a:rPr>
              <a:t>পরিচিতি</a:t>
            </a:r>
            <a:endParaRPr lang="en-US" sz="4000" b="1" cap="none" spc="50">
              <a:ln w="0">
                <a:solidFill>
                  <a:srgbClr val="002060"/>
                </a:solidFill>
              </a:ln>
              <a:solidFill>
                <a:srgbClr val="FFC000"/>
              </a:solidFill>
              <a:effectLst>
                <a:innerShdw blurRad="63500" dist="50800" dir="13500000">
                  <a:srgbClr val="000000">
                    <a:alpha val="50000"/>
                  </a:srgbClr>
                </a:innerShdw>
              </a:effectLst>
            </a:endParaRPr>
          </a:p>
        </p:txBody>
      </p:sp>
      <p:sp>
        <p:nvSpPr>
          <p:cNvPr id="9" name="Rounded Rectangle 8"/>
          <p:cNvSpPr/>
          <p:nvPr/>
        </p:nvSpPr>
        <p:spPr>
          <a:xfrm>
            <a:off x="1238529" y="1980687"/>
            <a:ext cx="3201802" cy="312202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bn-IN" smtClean="0"/>
          </a:p>
          <a:p>
            <a:pPr algn="ctr"/>
            <a:endParaRPr lang="bn-IN"/>
          </a:p>
          <a:p>
            <a:pPr algn="ctr"/>
            <a:endParaRPr lang="bn-IN" smtClean="0"/>
          </a:p>
          <a:p>
            <a:pPr algn="ctr"/>
            <a:endParaRPr lang="bn-IN" b="1">
              <a:solidFill>
                <a:schemeClr val="accent2">
                  <a:lumMod val="50000"/>
                </a:schemeClr>
              </a:solidFill>
            </a:endParaRPr>
          </a:p>
          <a:p>
            <a:pPr algn="ctr"/>
            <a:r>
              <a:rPr lang="en-US" sz="3200" b="1" smtClean="0">
                <a:solidFill>
                  <a:srgbClr val="FF0000"/>
                </a:solidFill>
                <a:latin typeface="NikoshBAN" pitchFamily="2" charset="0"/>
                <a:cs typeface="NikoshBAN" pitchFamily="2" charset="0"/>
              </a:rPr>
              <a:t>কৃষ্ণ চন্দ্র</a:t>
            </a:r>
            <a:r>
              <a:rPr lang="en-US" sz="3200" b="1">
                <a:solidFill>
                  <a:srgbClr val="FF0000"/>
                </a:solidFill>
                <a:latin typeface="NikoshBAN" pitchFamily="2" charset="0"/>
                <a:cs typeface="NikoshBAN" pitchFamily="2" charset="0"/>
              </a:rPr>
              <a:t> </a:t>
            </a:r>
            <a:r>
              <a:rPr lang="en-US" sz="3200" b="1" smtClean="0">
                <a:solidFill>
                  <a:srgbClr val="FF0000"/>
                </a:solidFill>
                <a:latin typeface="NikoshBAN" pitchFamily="2" charset="0"/>
                <a:cs typeface="NikoshBAN" pitchFamily="2" charset="0"/>
              </a:rPr>
              <a:t>ভৌমিক</a:t>
            </a:r>
            <a:endParaRPr lang="bn-IN" sz="3200" b="1" smtClean="0">
              <a:solidFill>
                <a:srgbClr val="FF0000"/>
              </a:solidFill>
              <a:latin typeface="NikoshBAN" pitchFamily="2" charset="0"/>
              <a:cs typeface="NikoshBAN" pitchFamily="2" charset="0"/>
            </a:endParaRPr>
          </a:p>
          <a:p>
            <a:pPr algn="ctr"/>
            <a:r>
              <a:rPr lang="en-US" smtClean="0">
                <a:solidFill>
                  <a:srgbClr val="002060"/>
                </a:solidFill>
              </a:rPr>
              <a:t>আইসিটি শিক্ষক</a:t>
            </a:r>
          </a:p>
          <a:p>
            <a:pPr algn="ctr"/>
            <a:r>
              <a:rPr lang="en-US" smtClean="0">
                <a:solidFill>
                  <a:srgbClr val="002060"/>
                </a:solidFill>
              </a:rPr>
              <a:t>মুদাফরগঞ্জ আলী নওয়াব উচ্চ বিদ্যালয় ও কলেজ</a:t>
            </a:r>
          </a:p>
          <a:p>
            <a:pPr algn="ctr"/>
            <a:r>
              <a:rPr lang="en-US" smtClean="0">
                <a:solidFill>
                  <a:srgbClr val="002060"/>
                </a:solidFill>
              </a:rPr>
              <a:t>মোবাইল </a:t>
            </a:r>
            <a:r>
              <a:rPr lang="en-US" err="1" smtClean="0">
                <a:solidFill>
                  <a:srgbClr val="002060"/>
                </a:solidFill>
              </a:rPr>
              <a:t>নং</a:t>
            </a:r>
            <a:r>
              <a:rPr lang="en-US" smtClean="0">
                <a:solidFill>
                  <a:srgbClr val="002060"/>
                </a:solidFill>
              </a:rPr>
              <a:t>-01716515941</a:t>
            </a:r>
          </a:p>
          <a:p>
            <a:r>
              <a:rPr lang="bn-IN" sz="1400" smtClean="0">
                <a:solidFill>
                  <a:srgbClr val="002060"/>
                </a:solidFill>
              </a:rPr>
              <a:t>     </a:t>
            </a:r>
            <a:r>
              <a:rPr lang="en-US" sz="1400" smtClean="0">
                <a:solidFill>
                  <a:srgbClr val="002060"/>
                </a:solidFill>
              </a:rPr>
              <a:t>Email: </a:t>
            </a:r>
            <a:r>
              <a:rPr lang="en-US" sz="1400" err="1" smtClean="0">
                <a:solidFill>
                  <a:srgbClr val="002060"/>
                </a:solidFill>
              </a:rPr>
              <a:t>cumilla3500@gmail.com</a:t>
            </a:r>
            <a:endParaRPr lang="bn-IN" sz="1400">
              <a:solidFill>
                <a:srgbClr val="00206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585" y="1546138"/>
            <a:ext cx="1445214" cy="1716331"/>
          </a:xfrm>
          <a:prstGeom prst="rect">
            <a:avLst/>
          </a:prstGeom>
          <a:ln>
            <a:noFill/>
          </a:ln>
          <a:effectLst>
            <a:softEdge rad="112500"/>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7" y="4478273"/>
            <a:ext cx="90233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8728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wipe(down)">
                                      <p:cBhvr>
                                        <p:cTn id="12" dur="500"/>
                                        <p:tgtEl>
                                          <p:spTgt spid="9">
                                            <p:bg/>
                                          </p:spTgt>
                                        </p:tgtEl>
                                      </p:cBhvr>
                                    </p:animEffect>
                                  </p:childTnLst>
                                </p:cTn>
                              </p:par>
                              <p:par>
                                <p:cTn id="13" presetID="3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p:cTn id="15"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9">
                                            <p:txEl>
                                              <p:pRg st="4" end="4"/>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p:cTn id="21"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9">
                                            <p:txEl>
                                              <p:pRg st="5" end="5"/>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p:cTn id="27" dur="1000" fill="hold"/>
                                        <p:tgtEl>
                                          <p:spTgt spid="9">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9">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9">
                                            <p:txEl>
                                              <p:pRg st="6" end="6"/>
                                            </p:txEl>
                                          </p:spTgt>
                                        </p:tgtEl>
                                        <p:attrNameLst>
                                          <p:attrName>style.rotation</p:attrName>
                                        </p:attrNameLst>
                                      </p:cBhvr>
                                      <p:tavLst>
                                        <p:tav tm="0">
                                          <p:val>
                                            <p:fltVal val="90"/>
                                          </p:val>
                                        </p:tav>
                                        <p:tav tm="100000">
                                          <p:val>
                                            <p:fltVal val="0"/>
                                          </p:val>
                                        </p:tav>
                                      </p:tavLst>
                                    </p:anim>
                                    <p:animEffect transition="in" filter="fade">
                                      <p:cBhvr>
                                        <p:cTn id="30" dur="1000"/>
                                        <p:tgtEl>
                                          <p:spTgt spid="9">
                                            <p:txEl>
                                              <p:pRg st="6" end="6"/>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anim calcmode="lin" valueType="num">
                                      <p:cBhvr>
                                        <p:cTn id="33" dur="1000" fill="hold"/>
                                        <p:tgtEl>
                                          <p:spTgt spid="9">
                                            <p:txEl>
                                              <p:pRg st="7" end="7"/>
                                            </p:txEl>
                                          </p:spTgt>
                                        </p:tgtEl>
                                        <p:attrNameLst>
                                          <p:attrName>ppt_w</p:attrName>
                                        </p:attrNameLst>
                                      </p:cBhvr>
                                      <p:tavLst>
                                        <p:tav tm="0">
                                          <p:val>
                                            <p:fltVal val="0"/>
                                          </p:val>
                                        </p:tav>
                                        <p:tav tm="100000">
                                          <p:val>
                                            <p:strVal val="#ppt_w"/>
                                          </p:val>
                                        </p:tav>
                                      </p:tavLst>
                                    </p:anim>
                                    <p:anim calcmode="lin" valueType="num">
                                      <p:cBhvr>
                                        <p:cTn id="34" dur="1000" fill="hold"/>
                                        <p:tgtEl>
                                          <p:spTgt spid="9">
                                            <p:txEl>
                                              <p:pRg st="7" end="7"/>
                                            </p:txEl>
                                          </p:spTgt>
                                        </p:tgtEl>
                                        <p:attrNameLst>
                                          <p:attrName>ppt_h</p:attrName>
                                        </p:attrNameLst>
                                      </p:cBhvr>
                                      <p:tavLst>
                                        <p:tav tm="0">
                                          <p:val>
                                            <p:fltVal val="0"/>
                                          </p:val>
                                        </p:tav>
                                        <p:tav tm="100000">
                                          <p:val>
                                            <p:strVal val="#ppt_h"/>
                                          </p:val>
                                        </p:tav>
                                      </p:tavLst>
                                    </p:anim>
                                    <p:anim calcmode="lin" valueType="num">
                                      <p:cBhvr>
                                        <p:cTn id="35" dur="1000" fill="hold"/>
                                        <p:tgtEl>
                                          <p:spTgt spid="9">
                                            <p:txEl>
                                              <p:pRg st="7" end="7"/>
                                            </p:txEl>
                                          </p:spTgt>
                                        </p:tgtEl>
                                        <p:attrNameLst>
                                          <p:attrName>style.rotation</p:attrName>
                                        </p:attrNameLst>
                                      </p:cBhvr>
                                      <p:tavLst>
                                        <p:tav tm="0">
                                          <p:val>
                                            <p:fltVal val="90"/>
                                          </p:val>
                                        </p:tav>
                                        <p:tav tm="100000">
                                          <p:val>
                                            <p:fltVal val="0"/>
                                          </p:val>
                                        </p:tav>
                                      </p:tavLst>
                                    </p:anim>
                                    <p:animEffect transition="in" filter="fade">
                                      <p:cBhvr>
                                        <p:cTn id="36" dur="1000"/>
                                        <p:tgtEl>
                                          <p:spTgt spid="9">
                                            <p:txEl>
                                              <p:pRg st="7" end="7"/>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 calcmode="lin" valueType="num">
                                      <p:cBhvr>
                                        <p:cTn id="39" dur="1000" fill="hold"/>
                                        <p:tgtEl>
                                          <p:spTgt spid="9">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9">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9">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edge">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bg/>
                                          </p:spTgt>
                                        </p:tgtEl>
                                        <p:attrNameLst>
                                          <p:attrName>style.visibility</p:attrName>
                                        </p:attrNameLst>
                                      </p:cBhvr>
                                      <p:to>
                                        <p:strVal val="visible"/>
                                      </p:to>
                                    </p:set>
                                    <p:animEffect transition="in" filter="wipe(down)">
                                      <p:cBhvr>
                                        <p:cTn id="52" dur="500"/>
                                        <p:tgtEl>
                                          <p:spTgt spid="1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8" grpId="0" animBg="1"/>
      <p:bldP spid="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7" y="4478273"/>
            <a:ext cx="90233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56989"/>
            <a:ext cx="3200400" cy="5089793"/>
          </a:xfrm>
          <a:prstGeom prst="rect">
            <a:avLst/>
          </a:prstGeom>
        </p:spPr>
      </p:pic>
    </p:spTree>
    <p:extLst>
      <p:ext uri="{BB962C8B-B14F-4D97-AF65-F5344CB8AC3E}">
        <p14:creationId xmlns:p14="http://schemas.microsoft.com/office/powerpoint/2010/main" val="22111223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514600"/>
            <a:ext cx="7315200" cy="1200329"/>
          </a:xfrm>
          <a:prstGeom prst="rect">
            <a:avLst/>
          </a:prstGeom>
        </p:spPr>
        <p:txBody>
          <a:bodyPr wrap="square">
            <a:spAutoFit/>
          </a:bodyPr>
          <a:lstStyle/>
          <a:p>
            <a:pPr marL="285750" indent="-285750" fontAlgn="base">
              <a:buFont typeface="Wingdings" pitchFamily="2" charset="2"/>
              <a:buChar char="v"/>
            </a:pPr>
            <a:r>
              <a:rPr lang="en-US" sz="3600" smtClean="0"/>
              <a:t>ফ্লোচার্ট কি তা বলতে পারবে? ‍</a:t>
            </a:r>
          </a:p>
          <a:p>
            <a:pPr marL="285750" indent="-285750" fontAlgn="base">
              <a:buFont typeface="Wingdings" pitchFamily="2" charset="2"/>
              <a:buChar char="v"/>
            </a:pPr>
            <a:r>
              <a:rPr lang="en-US" sz="3600" smtClean="0"/>
              <a:t>ফ্লোচার্টের </a:t>
            </a:r>
            <a:r>
              <a:rPr lang="en-US" sz="3600"/>
              <a:t>প্রতীকসমূহ ব্যাখ্যা কর।</a:t>
            </a:r>
            <a:endParaRPr lang="en-US" sz="3600" b="1"/>
          </a:p>
        </p:txBody>
      </p:sp>
      <p:sp>
        <p:nvSpPr>
          <p:cNvPr id="3" name="Rectangle 2"/>
          <p:cNvSpPr/>
          <p:nvPr/>
        </p:nvSpPr>
        <p:spPr>
          <a:xfrm>
            <a:off x="1468582" y="1662545"/>
            <a:ext cx="4572000" cy="707886"/>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just"/>
            <a:r>
              <a:rPr lang="bn-BD" sz="4000" b="1" smtClean="0">
                <a:effectLst>
                  <a:outerShdw blurRad="38100" dist="38100" dir="2700000" algn="tl">
                    <a:srgbClr val="000000">
                      <a:alpha val="43137"/>
                    </a:srgbClr>
                  </a:outerShdw>
                </a:effectLst>
                <a:latin typeface="NikoshBAN" pitchFamily="2" charset="0"/>
                <a:cs typeface="NikoshBAN" pitchFamily="2" charset="0"/>
              </a:rPr>
              <a:t>এই পাঠ শেষে শিক্ষার্থীরা</a:t>
            </a:r>
            <a:r>
              <a:rPr lang="en-SG" sz="4000" b="1" smtClean="0">
                <a:effectLst>
                  <a:outerShdw blurRad="38100" dist="38100" dir="2700000" algn="tl">
                    <a:srgbClr val="000000">
                      <a:alpha val="43137"/>
                    </a:srgbClr>
                  </a:outerShdw>
                </a:effectLst>
                <a:latin typeface="NikoshBAN" pitchFamily="2" charset="0"/>
                <a:cs typeface="NikoshBAN" pitchFamily="2" charset="0"/>
              </a:rPr>
              <a:t>----</a:t>
            </a:r>
            <a:endParaRPr lang="bn-IN" sz="4000" b="1" smtClean="0">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7" y="4478273"/>
            <a:ext cx="90233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3797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855" y="1600200"/>
            <a:ext cx="8458200" cy="3539430"/>
          </a:xfrm>
          <a:prstGeom prst="rect">
            <a:avLst/>
          </a:prstGeom>
        </p:spPr>
        <p:txBody>
          <a:bodyPr wrap="square">
            <a:spAutoFit/>
          </a:bodyPr>
          <a:lstStyle/>
          <a:p>
            <a:pPr algn="just"/>
            <a:r>
              <a:rPr lang="en-US" sz="2800" b="1"/>
              <a:t>ফ্লোচার্ট</a:t>
            </a:r>
            <a:r>
              <a:rPr lang="en-US" sz="2800"/>
              <a:t> এর অপর নাম প্রবাহ চিত্র । </a:t>
            </a:r>
            <a:r>
              <a:rPr lang="en-US" sz="2800">
                <a:hlinkClick r:id="rId2" tooltip="অ্যালগরিদম"/>
              </a:rPr>
              <a:t>অ্যালগরিদম</a:t>
            </a:r>
            <a:r>
              <a:rPr lang="en-US" sz="2800"/>
              <a:t> এর চিত্ররূপ হল ফ্লোচার্ট। অ্যালগরিদম সহজে বুঝার জন্য ফ্লোচার্ট ব্যবহৃত হয় । ফ্লোচার্ট দেখে সহজে বুঝা যায় প্রোগ্রাম কীভাবে কাজ করে। বিভিন্ন ব্যক্তির ফ্লোচার্ট বিভিন্ন ধরনের হয়। ফ্লোচার্টের ভিন্নতার কারণে প্রোগ্রামের উন্নত বৈশিষ্ট্য লক্ষ্য করা যায়। একজন ভাল প্রোগ্রামার হতে হলে অবশ্যই ফ্লোচার্টে দক্ষ হতে হবে । সব ধরনের প্রোগ্রামের জন্য ফ্লোচার্ট লিখা যায়।</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7" y="4478273"/>
            <a:ext cx="90233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6841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wd">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835FB9E-7EA4-4471-9C1F-4CE22C066515}"/>
              </a:ext>
            </a:extLst>
          </p:cNvPr>
          <p:cNvSpPr txBox="1"/>
          <p:nvPr/>
        </p:nvSpPr>
        <p:spPr>
          <a:xfrm>
            <a:off x="1925782" y="1219200"/>
            <a:ext cx="4935255" cy="919401"/>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bn-IN" sz="4800" b="1" dirty="0">
                <a:effectLst>
                  <a:outerShdw blurRad="38100" dist="38100" dir="2700000" algn="tl">
                    <a:srgbClr val="000000">
                      <a:alpha val="43137"/>
                    </a:srgbClr>
                  </a:outerShdw>
                </a:effectLst>
                <a:latin typeface="NikoshBAN" pitchFamily="2" charset="0"/>
                <a:cs typeface="NikoshBAN" pitchFamily="2" charset="0"/>
              </a:rPr>
              <a:t>একক কাজ</a:t>
            </a:r>
            <a:endParaRPr lang="en-US" sz="4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2057400" y="3244334"/>
            <a:ext cx="51054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itchFamily="2" charset="2"/>
              <a:buChar char="Ø"/>
            </a:pPr>
            <a:r>
              <a:rPr lang="en-US" sz="4000">
                <a:latin typeface="NikoshBAN" pitchFamily="2" charset="0"/>
                <a:cs typeface="NikoshBAN" pitchFamily="2" charset="0"/>
              </a:rPr>
              <a:t>ফ্লোচার্ট </a:t>
            </a:r>
            <a:r>
              <a:rPr lang="en-US" sz="4000" smtClean="0">
                <a:latin typeface="NikoshBAN" pitchFamily="2" charset="0"/>
                <a:cs typeface="NikoshBAN" pitchFamily="2" charset="0"/>
              </a:rPr>
              <a:t>কি?</a:t>
            </a:r>
            <a:endParaRPr lang="en-US" sz="4000">
              <a:latin typeface="NikoshBAN" pitchFamily="2" charset="0"/>
              <a:cs typeface="NikoshBAN" pitchFamily="2"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7" y="4478273"/>
            <a:ext cx="90233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262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7855" y="2362200"/>
            <a:ext cx="6430963" cy="3438525"/>
          </a:xfrm>
          <a:prstGeom prst="rect">
            <a:avLst/>
          </a:prstGeom>
          <a:ln>
            <a:headEnd/>
            <a:tailEnd/>
          </a:ln>
          <a:extLst/>
        </p:spPr>
        <p:style>
          <a:lnRef idx="2">
            <a:schemeClr val="accent2"/>
          </a:lnRef>
          <a:fillRef idx="1">
            <a:schemeClr val="lt1"/>
          </a:fillRef>
          <a:effectRef idx="0">
            <a:schemeClr val="accent2"/>
          </a:effectRef>
          <a:fontRef idx="minor">
            <a:schemeClr val="dk1"/>
          </a:fontRef>
        </p:style>
      </p:pic>
      <p:sp>
        <p:nvSpPr>
          <p:cNvPr id="5" name="Rectangle 4"/>
          <p:cNvSpPr/>
          <p:nvPr/>
        </p:nvSpPr>
        <p:spPr>
          <a:xfrm>
            <a:off x="1295400" y="685800"/>
            <a:ext cx="7010400"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n-US" sz="2000" b="1"/>
              <a:t>ফ্লোচার্টে ব্যবহৃত প্রতীক বর্তমানে ফ্লোচার্টে অনেক প্রতীক চিহ্ন ব্যবহার করা হয় । তবে কিছু প্রতীক আছে যা সব ফ্লোচার্টে ব্যবহার করা হয়।</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7" y="4478273"/>
            <a:ext cx="90233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2033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20000" decel="2000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0-#ppt_w/2"/>
                                          </p:val>
                                        </p:tav>
                                        <p:tav tm="100000">
                                          <p:val>
                                            <p:strVal val="#ppt_x"/>
                                          </p:val>
                                        </p:tav>
                                      </p:tavLst>
                                    </p:anim>
                                    <p:anim calcmode="lin" valueType="num">
                                      <p:cBhvr additive="base">
                                        <p:cTn id="8"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1" y="762000"/>
            <a:ext cx="7391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7" y="4478273"/>
            <a:ext cx="90233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3350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7" y="4478273"/>
            <a:ext cx="90233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44532" y="990600"/>
            <a:ext cx="1496630" cy="52322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2800" b="1"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দলীয় কাজ</a:t>
            </a:r>
            <a:endParaRPr lang="en-US" sz="2800" b="1">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762000" y="3048000"/>
            <a:ext cx="7261694"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smtClean="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১। </a:t>
            </a:r>
            <a:r>
              <a:rPr lang="en-SG" sz="4000" b="1" spc="50" smtClean="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ফ্লোচার্টের প্রতীকগুলো </a:t>
            </a:r>
            <a:r>
              <a:rPr lang="bn-IN" sz="4000" b="1" spc="50" smtClean="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ব্যাখ্যা কর।</a:t>
            </a:r>
            <a:endParaRPr lang="en-US" sz="3600" b="1" spc="5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5544118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117</Words>
  <Application>Microsoft Office PowerPoint</Application>
  <PresentationFormat>On-screen Show (4:3)</PresentationFormat>
  <Paragraphs>31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13</cp:revision>
  <dcterms:created xsi:type="dcterms:W3CDTF">2021-04-14T10:31:22Z</dcterms:created>
  <dcterms:modified xsi:type="dcterms:W3CDTF">2021-04-14T11:40:19Z</dcterms:modified>
</cp:coreProperties>
</file>