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00" r:id="rId7"/>
    <p:sldId id="262" r:id="rId8"/>
    <p:sldId id="271" r:id="rId9"/>
    <p:sldId id="263" r:id="rId10"/>
    <p:sldId id="309" r:id="rId11"/>
    <p:sldId id="270" r:id="rId12"/>
    <p:sldId id="301" r:id="rId13"/>
    <p:sldId id="302" r:id="rId14"/>
    <p:sldId id="303" r:id="rId15"/>
    <p:sldId id="304" r:id="rId16"/>
    <p:sldId id="305" r:id="rId17"/>
    <p:sldId id="306" r:id="rId18"/>
    <p:sldId id="307" r:id="rId19"/>
    <p:sldId id="310" r:id="rId20"/>
    <p:sldId id="311" r:id="rId21"/>
    <p:sldId id="312" r:id="rId22"/>
    <p:sldId id="313" r:id="rId23"/>
    <p:sldId id="314" r:id="rId24"/>
    <p:sldId id="315" r:id="rId25"/>
    <p:sldId id="308" r:id="rId26"/>
    <p:sldId id="268" r:id="rId27"/>
    <p:sldId id="26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15-Apr-21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1569660"/>
          </a:xfrm>
          <a:prstGeom prst="rect">
            <a:avLst/>
          </a:prstGeom>
          <a:solidFill>
            <a:schemeClr val="accent6">
              <a:lumMod val="60000"/>
              <a:lumOff val="40000"/>
            </a:schemeClr>
          </a:solidFill>
        </p:spPr>
        <p:txBody>
          <a:bodyPr wrap="square" rtlCol="0">
            <a:spAutoFit/>
          </a:bodyPr>
          <a:lstStyle/>
          <a:p>
            <a:pPr algn="ctr"/>
            <a:r>
              <a:rPr lang="ar-SA" sz="9600" dirty="0" smtClean="0">
                <a:latin typeface="NikoshBAN" pitchFamily="2" charset="0"/>
                <a:cs typeface="NikoshBAN" pitchFamily="2" charset="0"/>
              </a:rPr>
              <a:t>أهلا وسهلا ومرحبا</a:t>
            </a:r>
            <a:endParaRPr lang="en-US" sz="9600" dirty="0">
              <a:latin typeface="NikoshBAN" pitchFamily="2" charset="0"/>
              <a:cs typeface="NikoshBAN" pitchFamily="2" charset="0"/>
            </a:endParaRPr>
          </a:p>
        </p:txBody>
      </p:sp>
      <p:pic>
        <p:nvPicPr>
          <p:cNvPr id="6" name="Picture 5" descr="20161015173020.jpg"/>
          <p:cNvPicPr>
            <a:picLocks noChangeAspect="1"/>
          </p:cNvPicPr>
          <p:nvPr/>
        </p:nvPicPr>
        <p:blipFill>
          <a:blip r:embed="rId2"/>
          <a:stretch>
            <a:fillRect/>
          </a:stretch>
        </p:blipFill>
        <p:spPr>
          <a:xfrm>
            <a:off x="1143000" y="2297779"/>
            <a:ext cx="6477000" cy="433162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466725" y="1633538"/>
            <a:ext cx="8210550" cy="3590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304800"/>
            <a:ext cx="4953000" cy="1015663"/>
          </a:xfrm>
          <a:prstGeom prst="rect">
            <a:avLst/>
          </a:prstGeom>
          <a:solidFill>
            <a:schemeClr val="accent6">
              <a:lumMod val="60000"/>
              <a:lumOff val="40000"/>
            </a:schemeClr>
          </a:solidFill>
        </p:spPr>
        <p:txBody>
          <a:bodyPr wrap="square" rtlCol="0">
            <a:spAutoFit/>
          </a:bodyPr>
          <a:lstStyle/>
          <a:p>
            <a:pPr algn="ctr"/>
            <a:r>
              <a:rPr lang="bn-BD" sz="6000" dirty="0" smtClean="0">
                <a:latin typeface="NikoshBAN" pitchFamily="2" charset="0"/>
                <a:cs typeface="NikoshBAN" pitchFamily="2" charset="0"/>
              </a:rPr>
              <a:t>আয়ার শানে নুযূল</a:t>
            </a:r>
            <a:endParaRPr lang="en-US" sz="6000" dirty="0">
              <a:latin typeface="NikoshBAN" pitchFamily="2" charset="0"/>
              <a:cs typeface="NikoshBAN" pitchFamily="2" charset="0"/>
            </a:endParaRPr>
          </a:p>
        </p:txBody>
      </p:sp>
      <p:sp>
        <p:nvSpPr>
          <p:cNvPr id="37889" name="Rectangle 1"/>
          <p:cNvSpPr>
            <a:spLocks noChangeArrowheads="1"/>
          </p:cNvSpPr>
          <p:nvPr/>
        </p:nvSpPr>
        <p:spPr bwMode="auto">
          <a:xfrm>
            <a:off x="0" y="228600"/>
            <a:ext cx="86868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سبب النزول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قال الواحدى : </a:t>
            </a:r>
            <a:r>
              <a:rPr kumimoji="0" lang="ar-SA" sz="3600" b="0" i="0" u="none" strike="noStrike" cap="none" normalizeH="0" baseline="0" dirty="0" smtClean="0">
                <a:ln>
                  <a:noFill/>
                </a:ln>
                <a:solidFill>
                  <a:schemeClr val="tx1"/>
                </a:solidFill>
                <a:effectLst/>
                <a:latin typeface="times new roman(arabic)"/>
                <a:ea typeface="Calibri" pitchFamily="34" charset="0"/>
                <a:cs typeface="Arabic11 BT" pitchFamily="2" charset="-78"/>
              </a:rPr>
              <a:t>نزلت في ثابت بن رفاعة وفي عمه . </a:t>
            </a: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arabic)"/>
                <a:ea typeface="Calibri" pitchFamily="34" charset="0"/>
                <a:cs typeface="Arabic11 BT" pitchFamily="2" charset="-78"/>
              </a:rPr>
              <a:t>وذلك :</a:t>
            </a:r>
            <a:r>
              <a:rPr kumimoji="0" lang="ar-SA" sz="3600" b="0" i="0" u="none" strike="noStrike" cap="none" normalizeH="0" dirty="0" smtClean="0">
                <a:ln>
                  <a:noFill/>
                </a:ln>
                <a:solidFill>
                  <a:schemeClr val="tx1"/>
                </a:solidFill>
                <a:effectLst/>
                <a:latin typeface="times new roman(arabic)"/>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times new roman(arabic)"/>
                <a:ea typeface="Calibri" pitchFamily="34" charset="0"/>
                <a:cs typeface="Arabic11 BT" pitchFamily="2" charset="-78"/>
              </a:rPr>
              <a:t>أن رفاعة توفي وترك ابنه ثابتاً وهو صغير . </a:t>
            </a: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arabic)"/>
                <a:ea typeface="Calibri" pitchFamily="34" charset="0"/>
                <a:cs typeface="Arabic11 BT" pitchFamily="2" charset="-78"/>
              </a:rPr>
              <a:t>فأتى عم ثابت إلى النبي صلى الله عليه وسلم فقال ‏:‏ </a:t>
            </a: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arabic)"/>
                <a:ea typeface="Calibri" pitchFamily="34" charset="0"/>
                <a:cs typeface="Arabic11 BT" pitchFamily="2" charset="-78"/>
              </a:rPr>
              <a:t>إن ابن أخي يتيم في حجري . فما يحل لي من ماله؟ </a:t>
            </a: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arabic)"/>
                <a:ea typeface="Calibri" pitchFamily="34" charset="0"/>
                <a:cs typeface="Arabic11 BT" pitchFamily="2" charset="-78"/>
              </a:rPr>
              <a:t>ومتى أدفع إليه ماله؟ </a:t>
            </a: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arabic)"/>
                <a:ea typeface="Calibri" pitchFamily="34" charset="0"/>
                <a:cs typeface="Arabic11 BT" pitchFamily="2" charset="-78"/>
              </a:rPr>
              <a:t>فأنزل الله تعالى هذه الآية‏.‏</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7889"/>
                                        </p:tgtEl>
                                        <p:attrNameLst>
                                          <p:attrName>style.visibility</p:attrName>
                                        </p:attrNameLst>
                                      </p:cBhvr>
                                      <p:to>
                                        <p:strVal val="visible"/>
                                      </p:to>
                                    </p:set>
                                    <p:anim calcmode="lin" valueType="num">
                                      <p:cBhvr>
                                        <p:cTn id="7" dur="1000" fill="hold"/>
                                        <p:tgtEl>
                                          <p:spTgt spid="37889"/>
                                        </p:tgtEl>
                                        <p:attrNameLst>
                                          <p:attrName>ppt_x</p:attrName>
                                        </p:attrNameLst>
                                      </p:cBhvr>
                                      <p:tavLst>
                                        <p:tav tm="0">
                                          <p:val>
                                            <p:strVal val="#ppt_x-.2"/>
                                          </p:val>
                                        </p:tav>
                                        <p:tav tm="100000">
                                          <p:val>
                                            <p:strVal val="#ppt_x"/>
                                          </p:val>
                                        </p:tav>
                                      </p:tavLst>
                                    </p:anim>
                                    <p:anim calcmode="lin" valueType="num">
                                      <p:cBhvr>
                                        <p:cTn id="8" dur="1000" fill="hold"/>
                                        <p:tgtEl>
                                          <p:spTgt spid="37889"/>
                                        </p:tgtEl>
                                        <p:attrNameLst>
                                          <p:attrName>ppt_y</p:attrName>
                                        </p:attrNameLst>
                                      </p:cBhvr>
                                      <p:tavLst>
                                        <p:tav tm="0">
                                          <p:val>
                                            <p:strVal val="#ppt_y"/>
                                          </p:val>
                                        </p:tav>
                                        <p:tav tm="100000">
                                          <p:val>
                                            <p:strVal val="#ppt_y"/>
                                          </p:val>
                                        </p:tav>
                                      </p:tavLst>
                                    </p:anim>
                                    <p:animEffect transition="in" filter="wipe(right)" prLst="gradientSize: 0.1">
                                      <p:cBhvr>
                                        <p:cTn id="9" dur="1000"/>
                                        <p:tgtEl>
                                          <p:spTgt spid="37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04800" y="228600"/>
            <a:ext cx="86106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متى يؤتى اليتيم امواله؟ </a:t>
            </a:r>
          </a:p>
          <a:p>
            <a:pPr marL="0" marR="0" lvl="0" indent="0" algn="justLow" defTabSz="914400" rtl="1" eaLnBrk="1" fontAlgn="base" latinLnBrk="0" hangingPunct="1">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وما هى شرائط تسليم أموال اليتامى إليهم؟</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 typeface="Wingdings" pitchFamily="2" charset="2"/>
              <a:buChar char="q"/>
              <a:tabLst/>
            </a:pPr>
            <a:r>
              <a:rPr kumimoji="0" lang="ur-PK"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rPr>
              <a:t>قال ابن كثير : بين بهذه الآية متى يؤتيهم أموالهم ، فذكر هذه الآية وشرط في دفع أموالهم اليهم شرطين :</a:t>
            </a:r>
            <a:endPar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endParaRPr>
          </a:p>
          <a:p>
            <a:pPr marL="0" marR="0" lvl="0" indent="0" algn="justLow" defTabSz="914400" rtl="1" eaLnBrk="0" fontAlgn="base" latinLnBrk="0" hangingPunct="0">
              <a:lnSpc>
                <a:spcPct val="150000"/>
              </a:lnSpc>
              <a:spcBef>
                <a:spcPct val="0"/>
              </a:spcBef>
              <a:spcAft>
                <a:spcPct val="0"/>
              </a:spcAft>
              <a:buClrTx/>
              <a:buSzTx/>
              <a:tabLst/>
            </a:pPr>
            <a:r>
              <a:rPr kumimoji="0" lang="ur-PK"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rPr>
              <a:t> </a:t>
            </a: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rPr>
              <a:t>	</a:t>
            </a:r>
            <a:r>
              <a:rPr kumimoji="0" lang="ur-PK"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rPr>
              <a:t>أحدهما : بلوغ النكاح ، </a:t>
            </a:r>
            <a:endPar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endParaRPr>
          </a:p>
          <a:p>
            <a:pPr marL="0" marR="0" lvl="0" indent="0" algn="justLow" defTabSz="914400" rtl="1" eaLnBrk="0" fontAlgn="base" latinLnBrk="0" hangingPunct="0">
              <a:lnSpc>
                <a:spcPct val="150000"/>
              </a:lnSpc>
              <a:spcBef>
                <a:spcPct val="0"/>
              </a:spcBef>
              <a:spcAft>
                <a:spcPct val="0"/>
              </a:spcAft>
              <a:buClrTx/>
              <a:buSzTx/>
              <a:tabLst/>
            </a:pP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rPr>
              <a:t>	</a:t>
            </a:r>
            <a:r>
              <a:rPr kumimoji="0" lang="ur-PK"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rPr>
              <a:t>والثاني : إيناس الرشد ، </a:t>
            </a:r>
            <a:endPar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endParaRPr>
          </a:p>
          <a:p>
            <a:pPr marL="0" marR="0" lvl="0" indent="0" algn="justLow" defTabSz="914400" rtl="1" eaLnBrk="0" fontAlgn="base" latinLnBrk="0" hangingPunct="0">
              <a:lnSpc>
                <a:spcPct val="150000"/>
              </a:lnSpc>
              <a:spcBef>
                <a:spcPct val="0"/>
              </a:spcBef>
              <a:spcAft>
                <a:spcPct val="0"/>
              </a:spcAft>
              <a:buClrTx/>
              <a:buSzTx/>
              <a:tabLst/>
            </a:pPr>
            <a:r>
              <a:rPr kumimoji="0" lang="ur-PK" sz="3600" b="0" i="0" u="none" strike="noStrike" cap="none" normalizeH="0" baseline="0" dirty="0" smtClean="0">
                <a:ln>
                  <a:noFill/>
                </a:ln>
                <a:solidFill>
                  <a:srgbClr val="000000"/>
                </a:solidFill>
                <a:effectLst/>
                <a:latin typeface="Traditional Arabic" pitchFamily="18" charset="-78"/>
                <a:ea typeface="Calibri" pitchFamily="34" charset="0"/>
                <a:cs typeface="Arabic11 BT" pitchFamily="2" charset="-78"/>
              </a:rPr>
              <a:t>ولا بد من ثبوتهما حتى يجوز دفع مالهم اليهم</a:t>
            </a:r>
            <a:endParaRPr kumimoji="0" lang="ur-PK"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28600" y="228600"/>
            <a:ext cx="86106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ما هو العمر المعتبر فى البلوغ؟</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فعند الشافعى واحمد بن حنبل والاوزاعى وعمر بن عبد العزيز وابن العربى : خمس عشر سنة بلوغ لمن لم يحتلم.</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وعند ابى حنيفة ومالك : لا يحكم لمن لم يحتلم حتى يبلغ ما لم يبلغه احد إلا احتلم.وذلك سبع عشرة سنة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وقال داؤد : لا يبلغ بالسن ما لم يحتلم ، ولو بلغ اربعين سنة.</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 y="228600"/>
            <a:ext cx="8763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قوله تعالى : (</a:t>
            </a:r>
            <a:r>
              <a:rPr kumimoji="0" lang="ur-PK" sz="3600" b="0" i="0" u="sng" strike="noStrike" cap="none" normalizeH="0" baseline="0" dirty="0" smtClean="0">
                <a:ln>
                  <a:noFill/>
                </a:ln>
                <a:solidFill>
                  <a:schemeClr val="tx1"/>
                </a:solidFill>
                <a:effectLst/>
                <a:latin typeface="Traditional Arabic" pitchFamily="18" charset="-78"/>
                <a:ea typeface="Calibri" pitchFamily="34" charset="0"/>
                <a:cs typeface="Arabic11 BT" pitchFamily="2" charset="-78"/>
              </a:rPr>
              <a:t>فإن آنستم منهم رشدا فادفعوا إليهم أموالهم</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اختلف العلماء فى تأويل قوله (رشدا)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فقال الحسن وقتادة وغيرهما :	 صلاحا فى العقل والدين.</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وقال ابن عباس والسدى والثورى : </a:t>
            </a:r>
          </a:p>
          <a:p>
            <a:pPr marL="0" marR="0" lvl="0" indent="0" algn="just"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صلاحا فى العقل وحفظ المال.</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وقال مجاهد : 	(رشدا) يعنى فى العقل خاصة.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وقال سعيد بن جبير : يعنى صلاحا فى دينهم وحفظا لاموالهم.</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304800"/>
            <a:ext cx="86106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اتفقوا على انه اذا بلغ غير رشيد فإنه لا يدفع اليه امواله ، ثم اختلفوا، كما سيأتى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عند ابى حنيفة : </a:t>
            </a:r>
          </a:p>
          <a:p>
            <a:pPr marL="0" marR="0" lvl="0" indent="0" algn="justLow" defTabSz="914400" rtl="1" eaLnBrk="0" fontAlgn="base" latinLnBrk="0" hangingPunct="0">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	لا يدفع اليه ماله حتى يبلغ خمسا وعشرين سنة، فإذا بلغ ذلك دفع اليه ماله على كل حال.</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وعند الشافعى وابى يوسف ومحمد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لا يدفع إليه ابدا إلا بإيناس الرشد.</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04800" y="304800"/>
            <a:ext cx="8610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إذا كان فى دماغ اليتيم جنون او نصف جنون فما حكمه؟</a:t>
            </a:r>
          </a:p>
          <a:p>
            <a:pPr marL="0" marR="0" lvl="0" indent="0" algn="justLow" defTabSz="914400" rtl="1" eaLnBrk="1" fontAlgn="base" latinLnBrk="0" hangingPunct="1">
              <a:lnSpc>
                <a:spcPct val="150000"/>
              </a:lnSpc>
              <a:spcBef>
                <a:spcPct val="0"/>
              </a:spcBef>
              <a:spcAft>
                <a:spcPct val="0"/>
              </a:spcAft>
              <a:buClrTx/>
              <a:buSzTx/>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 typeface="Arial" pitchFamily="34" charset="0"/>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لا شك فى أنه لا يدفع مال اليتيم إليه إذا كان فى دماغه جنون أو نصف جنون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81000" y="304800"/>
            <a:ext cx="85344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قوله تعالى : (</a:t>
            </a:r>
            <a:r>
              <a:rPr kumimoji="0" lang="ur-PK" sz="3600" b="0" i="0" u="sng" strike="noStrike" cap="none" normalizeH="0" baseline="0" dirty="0" smtClean="0">
                <a:ln>
                  <a:noFill/>
                </a:ln>
                <a:solidFill>
                  <a:schemeClr val="tx1"/>
                </a:solidFill>
                <a:effectLst/>
                <a:latin typeface="Traditional Arabic" pitchFamily="18" charset="-78"/>
                <a:ea typeface="Calibri" pitchFamily="34" charset="0"/>
                <a:cs typeface="Arabic11 BT" pitchFamily="2" charset="-78"/>
              </a:rPr>
              <a:t>ولا تأكلوها إسرافا وبدارا أن يكبروا</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قال القرطبى : </a:t>
            </a:r>
          </a:p>
          <a:p>
            <a:pPr marL="0" marR="0" lvl="0" indent="0" algn="justLow" defTabSz="914400" rtl="1" eaLnBrk="0" fontAlgn="base" latinLnBrk="0" hangingPunct="0">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ليس يريد أن أكل مالهم من غير إسراف جائز ، فيكون ل دليل خطاب ، </a:t>
            </a:r>
          </a:p>
          <a:p>
            <a:pPr marL="0" marR="0" lvl="0" indent="0" algn="justLow" defTabSz="914400" rtl="1" eaLnBrk="0" fontAlgn="base" latinLnBrk="0" hangingPunct="0">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بل المراد : ولا تأكلوا اموالهم فإنه إسراف. </a:t>
            </a:r>
          </a:p>
          <a:p>
            <a:pPr marL="0" marR="0" lvl="0" indent="0" algn="justLow" defTabSz="914400" rtl="1" eaLnBrk="0" fontAlgn="base" latinLnBrk="0" hangingPunct="0">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فنهى الله سبحانه وتعالى عن أكل اموال اليتامى بغير الواجب المباح لهم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28600" y="228600"/>
            <a:ext cx="85344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قوله (</a:t>
            </a:r>
            <a:r>
              <a:rPr kumimoji="0" lang="ur-PK" sz="3200" b="0" i="0" u="sng" strike="noStrike" cap="none" normalizeH="0" baseline="0" dirty="0" smtClean="0">
                <a:ln>
                  <a:noFill/>
                </a:ln>
                <a:solidFill>
                  <a:schemeClr val="tx1"/>
                </a:solidFill>
                <a:effectLst/>
                <a:latin typeface="Traditional Arabic" pitchFamily="18" charset="-78"/>
                <a:ea typeface="Calibri" pitchFamily="34" charset="0"/>
                <a:cs typeface="Arabic11 BT" pitchFamily="2" charset="-78"/>
              </a:rPr>
              <a:t>ومن كان غنيا فليستعفف ومن كان فقيرا فليأكل بالمعروف</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وإختلفوا  فى إنه من المخاطب والمراد فى هذه الآية؟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فقال ربيعة ويحيى بن سعيد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المراد اليتيم ، إن كان غنيا وسع عليه واعف من ماله . وإن كان فقيرا انفق عليه بقدره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وقال الجمهور : </a:t>
            </a:r>
          </a:p>
          <a:p>
            <a:pPr marL="0" marR="0" lvl="0" indent="0" algn="justLow" defTabSz="914400" rtl="1" eaLnBrk="0" fontAlgn="base" latinLnBrk="0" hangingPunct="0">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المخاطب الوصى ، ووالى اليتيم الذى يصلحه ويقوم عليه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28600" y="228600"/>
            <a:ext cx="8610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قال القرطبى : بين الله تعالى ما يحل لهم من اموالهم ، </a:t>
            </a:r>
          </a:p>
          <a:p>
            <a:pPr marL="0" marR="0" lvl="0" indent="0" algn="justLow" defTabSz="914400" rtl="1" eaLnBrk="1" fontAlgn="base" latinLnBrk="0" hangingPunct="1">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	فأمر الغنى بالإمساك ، </a:t>
            </a:r>
          </a:p>
          <a:p>
            <a:pPr marL="0" marR="0" lvl="0" indent="0" algn="justLow" defTabSz="914400" rtl="1" eaLnBrk="1" fontAlgn="base" latinLnBrk="0" hangingPunct="1">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	وأباح الوصى الفقير أن يأكل من مال وليه بالمعروف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قال القرطبى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ثم اختلف الجمهور فى الأكل بالمعروف ما هو؟</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فقال قوم : هو القرض اذا احتاج ، ويقضى اذا أيسر . قاله عمر ابن الخطاب وابن عباس وعَبِيدة وابن جبير والشعبى ومجاهد وابو العالية ، وهو قول الأوزاعى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48100" y="1038998"/>
            <a:ext cx="5029200" cy="1107996"/>
          </a:xfrm>
          <a:prstGeom prst="rect">
            <a:avLst/>
          </a:prstGeom>
          <a:solidFill>
            <a:schemeClr val="accent6">
              <a:lumMod val="40000"/>
              <a:lumOff val="6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IN" sz="6600" dirty="0" smtClean="0">
                <a:latin typeface="NikoshBAN" pitchFamily="2" charset="0"/>
                <a:cs typeface="NikoshBAN" pitchFamily="2" charset="0"/>
              </a:rPr>
              <a:t>শিক্ষক পরিচিতি </a:t>
            </a:r>
            <a:endParaRPr lang="en-US" sz="6600" dirty="0">
              <a:latin typeface="NikoshBAN" pitchFamily="2" charset="0"/>
              <a:cs typeface="NikoshBAN" pitchFamily="2" charset="0"/>
            </a:endParaRPr>
          </a:p>
        </p:txBody>
      </p:sp>
      <p:sp>
        <p:nvSpPr>
          <p:cNvPr id="5" name="TextBox 4"/>
          <p:cNvSpPr txBox="1"/>
          <p:nvPr/>
        </p:nvSpPr>
        <p:spPr>
          <a:xfrm>
            <a:off x="800100" y="2981503"/>
            <a:ext cx="7239000" cy="34470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5400" b="1" dirty="0" smtClean="0">
                <a:latin typeface="NikoshBAN" pitchFamily="2" charset="0"/>
                <a:cs typeface="NikoshBAN" pitchFamily="2" charset="0"/>
              </a:rPr>
              <a:t>মোঃ মাকছুদুল হক</a:t>
            </a:r>
            <a:r>
              <a:rPr lang="en-US" sz="5400" b="1" dirty="0" smtClean="0">
                <a:latin typeface="NikoshBAN" pitchFamily="2" charset="0"/>
                <a:cs typeface="NikoshBAN" pitchFamily="2" charset="0"/>
              </a:rPr>
              <a:t> </a:t>
            </a:r>
            <a:r>
              <a:rPr lang="bn-IN" sz="2000" dirty="0" smtClean="0">
                <a:latin typeface="NikoshBAN" pitchFamily="2" charset="0"/>
                <a:cs typeface="NikoshBAN" pitchFamily="2" charset="0"/>
              </a:rPr>
              <a:t>কামিল (হাদীস), </a:t>
            </a:r>
            <a:r>
              <a:rPr lang="bn-IN" sz="2000" dirty="0" smtClean="0">
                <a:latin typeface="Times New Roman" pitchFamily="18" charset="0"/>
                <a:cs typeface="NikoshBAN" pitchFamily="2" charset="0"/>
              </a:rPr>
              <a:t>এম</a:t>
            </a:r>
            <a:r>
              <a:rPr lang="en-US" sz="2000" dirty="0" smtClean="0">
                <a:latin typeface="Times New Roman" pitchFamily="18" charset="0"/>
                <a:cs typeface="Times New Roman" pitchFamily="18" charset="0"/>
              </a:rPr>
              <a:t>.</a:t>
            </a:r>
            <a:r>
              <a:rPr lang="bn-IN" sz="2000" dirty="0" smtClean="0">
                <a:latin typeface="Times New Roman" pitchFamily="18" charset="0"/>
                <a:cs typeface="NikoshBAN" pitchFamily="2" charset="0"/>
              </a:rPr>
              <a:t>এ</a:t>
            </a:r>
            <a:r>
              <a:rPr lang="en-US" sz="2000" dirty="0" smtClean="0">
                <a:latin typeface="Times New Roman" pitchFamily="18" charset="0"/>
                <a:cs typeface="NikoshBAN" pitchFamily="2" charset="0"/>
              </a:rPr>
              <a:t>.</a:t>
            </a:r>
            <a:r>
              <a:rPr lang="bn-IN" sz="2000" dirty="0" smtClean="0">
                <a:latin typeface="Times New Roman" pitchFamily="18" charset="0"/>
                <a:cs typeface="NikoshBAN" pitchFamily="2" charset="0"/>
              </a:rPr>
              <a:t> (আরবি)</a:t>
            </a:r>
            <a:endParaRPr lang="bn-IN" sz="3600" dirty="0" smtClean="0">
              <a:latin typeface="Times New Roman" pitchFamily="18" charset="0"/>
              <a:cs typeface="NikoshBAN" pitchFamily="2" charset="0"/>
            </a:endParaRPr>
          </a:p>
          <a:p>
            <a:pPr algn="ctr"/>
            <a:r>
              <a:rPr lang="bn-IN" sz="3600" dirty="0" smtClean="0">
                <a:latin typeface="NikoshBAN" pitchFamily="2" charset="0"/>
                <a:cs typeface="NikoshBAN" pitchFamily="2" charset="0"/>
              </a:rPr>
              <a:t>প্রভাষক (আরবি)</a:t>
            </a:r>
          </a:p>
          <a:p>
            <a:pPr algn="ctr"/>
            <a:r>
              <a:rPr lang="bn-IN" sz="4400" dirty="0" smtClean="0">
                <a:latin typeface="NikoshBAN" pitchFamily="2" charset="0"/>
                <a:cs typeface="NikoshBAN" pitchFamily="2" charset="0"/>
              </a:rPr>
              <a:t>ভবানীগঞ্জ কারামতিয়া ফাজিল মাদরাসা</a:t>
            </a:r>
          </a:p>
          <a:p>
            <a:pPr algn="ctr"/>
            <a:r>
              <a:rPr lang="bn-IN" sz="2800" dirty="0" smtClean="0">
                <a:latin typeface="NikoshBAN" pitchFamily="2" charset="0"/>
                <a:cs typeface="NikoshBAN" pitchFamily="2" charset="0"/>
              </a:rPr>
              <a:t>ডাকঘরঃ ভবানীগঞ্জ, সদর, লক্ষ্মীপুর।</a:t>
            </a:r>
          </a:p>
          <a:p>
            <a:pPr algn="ctr"/>
            <a:r>
              <a:rPr lang="bn-IN" sz="2800" dirty="0" smtClean="0">
                <a:latin typeface="NikoshBAN" pitchFamily="2" charset="0"/>
                <a:cs typeface="NikoshBAN" pitchFamily="2" charset="0"/>
              </a:rPr>
              <a:t>মোবাইল নং – ০১৮১৩৫৯৩৮৬৫, ০১৭৪৩১৫৬৭৯৩</a:t>
            </a:r>
          </a:p>
          <a:p>
            <a:pPr algn="ctr"/>
            <a:r>
              <a:rPr lang="bn-IN" sz="2800" dirty="0" smtClean="0">
                <a:solidFill>
                  <a:schemeClr val="accent4"/>
                </a:solidFill>
                <a:latin typeface="NikoshBAN" pitchFamily="2" charset="0"/>
                <a:cs typeface="NikoshBAN" pitchFamily="2" charset="0"/>
              </a:rPr>
              <a:t>ই-মেইল</a:t>
            </a:r>
            <a:r>
              <a:rPr lang="en-US" sz="2800" dirty="0" smtClean="0">
                <a:solidFill>
                  <a:schemeClr val="accent4"/>
                </a:solidFill>
                <a:latin typeface="Times New Roman" pitchFamily="18" charset="0"/>
                <a:cs typeface="Times New Roman" pitchFamily="18" charset="0"/>
              </a:rPr>
              <a:t>: </a:t>
            </a:r>
            <a:r>
              <a:rPr lang="en-US" sz="2800" dirty="0" smtClean="0">
                <a:solidFill>
                  <a:schemeClr val="accent4"/>
                </a:solidFill>
                <a:latin typeface="NikoshBAN" pitchFamily="2" charset="0"/>
                <a:cs typeface="NikoshBAN" pitchFamily="2" charset="0"/>
              </a:rPr>
              <a:t>maksudulhaque</a:t>
            </a:r>
            <a:r>
              <a:rPr lang="en-US" sz="2800" dirty="0" smtClean="0">
                <a:solidFill>
                  <a:schemeClr val="accent4"/>
                </a:solidFill>
                <a:latin typeface="Times New Roman" pitchFamily="18" charset="0"/>
                <a:cs typeface="Times New Roman" pitchFamily="18" charset="0"/>
              </a:rPr>
              <a:t>650@gmail.com</a:t>
            </a:r>
            <a:endParaRPr lang="en-US" sz="2800" dirty="0">
              <a:solidFill>
                <a:schemeClr val="accent4"/>
              </a:solidFill>
              <a:latin typeface="NikoshBAN" pitchFamily="2" charset="0"/>
              <a:cs typeface="NikoshBAN" pitchFamily="2" charset="0"/>
            </a:endParaRPr>
          </a:p>
        </p:txBody>
      </p:sp>
      <p:pic>
        <p:nvPicPr>
          <p:cNvPr id="7" name="Picture 6" descr="21030.jpg"/>
          <p:cNvPicPr>
            <a:picLocks noChangeAspect="1"/>
          </p:cNvPicPr>
          <p:nvPr/>
        </p:nvPicPr>
        <p:blipFill>
          <a:blip r:embed="rId2"/>
          <a:stretch>
            <a:fillRect/>
          </a:stretch>
        </p:blipFill>
        <p:spPr>
          <a:xfrm>
            <a:off x="228600" y="228600"/>
            <a:ext cx="2286000" cy="2895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458200" cy="5909310"/>
          </a:xfrm>
          <a:prstGeom prst="rect">
            <a:avLst/>
          </a:prstGeom>
        </p:spPr>
        <p:txBody>
          <a:bodyPr wrap="square">
            <a:spAutoFit/>
          </a:bodyPr>
          <a:lstStyle/>
          <a:p>
            <a:pPr lvl="0" algn="justLow" rtl="1" eaLnBrk="0" fontAlgn="base" hangingPunct="0">
              <a:lnSpc>
                <a:spcPct val="150000"/>
              </a:lnSpc>
              <a:spcBef>
                <a:spcPct val="0"/>
              </a:spcBef>
              <a:spcAft>
                <a:spcPct val="0"/>
              </a:spcAft>
              <a:buFontTx/>
              <a:buChar char="•"/>
            </a:pPr>
            <a:r>
              <a:rPr lang="ar-SA" sz="3600" dirty="0" smtClean="0">
                <a:latin typeface="Calibri" pitchFamily="34" charset="0"/>
                <a:ea typeface="Calibri" pitchFamily="34" charset="0"/>
                <a:cs typeface="Arabic11 BT" pitchFamily="2" charset="-78"/>
              </a:rPr>
              <a:t>وقول ثانٍ  : عن ابراهيم وعطاء والحسن البصرى والنخعى وقتادة : لا قضاء على الوصى الفقير فيما يأكل بالمعروف.</a:t>
            </a:r>
          </a:p>
          <a:p>
            <a:pPr lvl="0" algn="justLow" rtl="1" eaLnBrk="0" fontAlgn="base" hangingPunct="0">
              <a:lnSpc>
                <a:spcPct val="150000"/>
              </a:lnSpc>
              <a:spcBef>
                <a:spcPct val="0"/>
              </a:spcBef>
              <a:spcAft>
                <a:spcPct val="0"/>
              </a:spcAft>
            </a:pPr>
            <a:endParaRPr lang="en-US" sz="3600" dirty="0" smtClean="0">
              <a:latin typeface="Arial" pitchFamily="34" charset="0"/>
              <a:cs typeface="Arial" pitchFamily="34" charset="0"/>
            </a:endParaRPr>
          </a:p>
          <a:p>
            <a:pPr lvl="0" algn="justLow" rtl="1" eaLnBrk="0" fontAlgn="base" hangingPunct="0">
              <a:lnSpc>
                <a:spcPct val="150000"/>
              </a:lnSpc>
              <a:spcBef>
                <a:spcPct val="0"/>
              </a:spcBef>
              <a:spcAft>
                <a:spcPct val="0"/>
              </a:spcAft>
              <a:buFontTx/>
              <a:buChar char="•"/>
            </a:pPr>
            <a:r>
              <a:rPr lang="ar-SA" sz="3600" dirty="0" smtClean="0">
                <a:latin typeface="Calibri" pitchFamily="34" charset="0"/>
                <a:ea typeface="Calibri" pitchFamily="34" charset="0"/>
                <a:cs typeface="Arabic11 BT" pitchFamily="2" charset="-78"/>
              </a:rPr>
              <a:t>وفرق الحسن بن صالح بن حى - ويقال : ابن حيان - بين وصى الأب ووصى  الحاكم ، فلوصى  الاب أن يأكل بالمعروف وأما وصى الحاكم فلا سبيل له إلى المال بوجه ، وهو القول الثالث.</a:t>
            </a:r>
            <a:endParaRPr lang="en-US" sz="3600"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8847"/>
            <a:ext cx="8534400" cy="6740307"/>
          </a:xfrm>
          <a:prstGeom prst="rect">
            <a:avLst/>
          </a:prstGeom>
        </p:spPr>
        <p:txBody>
          <a:bodyPr wrap="square">
            <a:spAutoFit/>
          </a:bodyPr>
          <a:lstStyle/>
          <a:p>
            <a:pPr algn="justLow" rtl="1" eaLnBrk="0" fontAlgn="base" hangingPunct="0">
              <a:lnSpc>
                <a:spcPct val="150000"/>
              </a:lnSpc>
              <a:spcBef>
                <a:spcPct val="0"/>
              </a:spcBef>
              <a:spcAft>
                <a:spcPct val="0"/>
              </a:spcAft>
              <a:buFontTx/>
              <a:buChar char="•"/>
            </a:pPr>
            <a:r>
              <a:rPr lang="ar-SA" sz="3600" dirty="0" smtClean="0">
                <a:latin typeface="Calibri" pitchFamily="34" charset="0"/>
                <a:ea typeface="Calibri" pitchFamily="34" charset="0"/>
                <a:cs typeface="Arabic11 BT" pitchFamily="2" charset="-78"/>
              </a:rPr>
              <a:t>وقول رابع روى عن مجاهد قال : ليس له أن يأكل قرضا ولا غيره ، وذهب إلى أن الآية منسوخة .</a:t>
            </a:r>
          </a:p>
          <a:p>
            <a:pPr algn="justLow" rtl="1" eaLnBrk="0" fontAlgn="base" hangingPunct="0">
              <a:lnSpc>
                <a:spcPct val="150000"/>
              </a:lnSpc>
              <a:spcBef>
                <a:spcPct val="0"/>
              </a:spcBef>
              <a:spcAft>
                <a:spcPct val="0"/>
              </a:spcAft>
            </a:pPr>
            <a:endParaRPr lang="en-US" sz="3600" dirty="0" smtClean="0">
              <a:latin typeface="Arial" pitchFamily="34" charset="0"/>
              <a:cs typeface="Arial" pitchFamily="34" charset="0"/>
            </a:endParaRPr>
          </a:p>
          <a:p>
            <a:pPr lvl="0" algn="justLow" rtl="1" eaLnBrk="0" fontAlgn="base" hangingPunct="0">
              <a:lnSpc>
                <a:spcPct val="150000"/>
              </a:lnSpc>
              <a:spcBef>
                <a:spcPct val="0"/>
              </a:spcBef>
              <a:spcAft>
                <a:spcPct val="0"/>
              </a:spcAft>
              <a:buFontTx/>
              <a:buChar char="•"/>
            </a:pPr>
            <a:r>
              <a:rPr lang="ar-SA" sz="3600" dirty="0" smtClean="0">
                <a:latin typeface="Calibri" pitchFamily="34" charset="0"/>
                <a:ea typeface="Calibri" pitchFamily="34" charset="0"/>
                <a:cs typeface="Arabic11 BT" pitchFamily="2" charset="-78"/>
              </a:rPr>
              <a:t>وقول خامس : </a:t>
            </a:r>
          </a:p>
          <a:p>
            <a:pPr lvl="0" algn="justLow" rtl="1" eaLnBrk="0" fontAlgn="base" hangingPunct="0">
              <a:lnSpc>
                <a:spcPct val="150000"/>
              </a:lnSpc>
              <a:spcBef>
                <a:spcPct val="0"/>
              </a:spcBef>
              <a:spcAft>
                <a:spcPct val="0"/>
              </a:spcAft>
            </a:pPr>
            <a:r>
              <a:rPr lang="ar-SA" sz="3600" dirty="0" smtClean="0">
                <a:latin typeface="Calibri" pitchFamily="34" charset="0"/>
                <a:ea typeface="Calibri" pitchFamily="34" charset="0"/>
                <a:cs typeface="Arabic11 BT" pitchFamily="2" charset="-78"/>
              </a:rPr>
              <a:t>	وهو الفرق بين الحضر والسفر ، فيمنع إذا كان مقيما معه فى المصر ، فإذا احتاج أن يسافر من أجله فله أن يأخذ ما يحتاج إليه ، ولا يقتنى شيئا ، قاله ابو حنيفة وصاحباه ابو يوسف ومحمد.</a:t>
            </a:r>
            <a:endParaRPr lang="en-US" sz="3600"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534400" cy="6463308"/>
          </a:xfrm>
          <a:prstGeom prst="rect">
            <a:avLst/>
          </a:prstGeom>
        </p:spPr>
        <p:txBody>
          <a:bodyPr wrap="square">
            <a:spAutoFit/>
          </a:bodyPr>
          <a:lstStyle/>
          <a:p>
            <a:pPr algn="justLow" rtl="1" eaLnBrk="0" fontAlgn="base" hangingPunct="0">
              <a:lnSpc>
                <a:spcPct val="150000"/>
              </a:lnSpc>
              <a:spcBef>
                <a:spcPct val="0"/>
              </a:spcBef>
              <a:spcAft>
                <a:spcPct val="0"/>
              </a:spcAft>
              <a:buFontTx/>
              <a:buChar char="•"/>
            </a:pPr>
            <a:r>
              <a:rPr lang="ar-SA" sz="3600" dirty="0" smtClean="0">
                <a:latin typeface="Calibri" pitchFamily="34" charset="0"/>
                <a:ea typeface="Calibri" pitchFamily="34" charset="0"/>
                <a:cs typeface="Arabic11 BT" pitchFamily="2" charset="-78"/>
              </a:rPr>
              <a:t>وقول سادس : قال ابو قلابة : فليأكل بالمعروف مما يجنى من الغلة ، فأما المال الناضّ فليس له أن يأخذ منه شيئا قرضا ولا غيره .</a:t>
            </a:r>
          </a:p>
          <a:p>
            <a:pPr algn="justLow" rtl="1" eaLnBrk="0" fontAlgn="base" hangingPunct="0">
              <a:lnSpc>
                <a:spcPct val="150000"/>
              </a:lnSpc>
              <a:spcBef>
                <a:spcPct val="0"/>
              </a:spcBef>
              <a:spcAft>
                <a:spcPct val="0"/>
              </a:spcAft>
            </a:pPr>
            <a:endParaRPr lang="en-US" sz="2000" dirty="0" smtClean="0">
              <a:latin typeface="Arial" pitchFamily="34" charset="0"/>
              <a:cs typeface="Arial" pitchFamily="34" charset="0"/>
            </a:endParaRPr>
          </a:p>
          <a:p>
            <a:pPr lvl="0" algn="justLow" rtl="1" eaLnBrk="0" fontAlgn="base" hangingPunct="0">
              <a:lnSpc>
                <a:spcPct val="150000"/>
              </a:lnSpc>
              <a:spcBef>
                <a:spcPct val="0"/>
              </a:spcBef>
              <a:spcAft>
                <a:spcPct val="0"/>
              </a:spcAft>
              <a:buFontTx/>
              <a:buChar char="•"/>
            </a:pPr>
            <a:r>
              <a:rPr lang="ar-SA" sz="3600" dirty="0" smtClean="0">
                <a:latin typeface="Calibri" pitchFamily="34" charset="0"/>
                <a:ea typeface="Calibri" pitchFamily="34" charset="0"/>
                <a:cs typeface="Arabic11 BT" pitchFamily="2" charset="-78"/>
              </a:rPr>
              <a:t>وقول سابع : روى عكرمة عن ابن عباس : (ومن كان فقيرا فليأكل بالمعروف) قال : إذا احتاج واضطر. وقال الشعبى كذالك : إذا كان منه بمنزلة الدم ولحم الخنزير أخذ منه ، فإن وجد اوفى .</a:t>
            </a:r>
            <a:endParaRPr lang="ar-SA" sz="3600" dirty="0" smtClean="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52400" y="117693"/>
            <a:ext cx="88392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قوله (</a:t>
            </a:r>
            <a:r>
              <a:rPr kumimoji="0" lang="ur-PK" sz="3600" b="0" i="0" u="sng" strike="noStrike" cap="none" normalizeH="0" baseline="0" dirty="0" smtClean="0">
                <a:ln>
                  <a:noFill/>
                </a:ln>
                <a:solidFill>
                  <a:schemeClr val="tx1"/>
                </a:solidFill>
                <a:effectLst/>
                <a:latin typeface="Traditional Arabic" pitchFamily="18" charset="-78"/>
                <a:ea typeface="Calibri" pitchFamily="34" charset="0"/>
                <a:cs typeface="Arabic11 BT" pitchFamily="2" charset="-78"/>
              </a:rPr>
              <a:t>فإذا دفعتم إليهم أموالهم فأشهدوا عليهم</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 typeface="Wingdings" pitchFamily="2" charset="2"/>
              <a:buChar char="q"/>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قال القرطبى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أمر الله تعالى بالإشهاد تنبيها على التحصين، وزوالا للتهم.</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 typeface="Arial" pitchFamily="34" charset="0"/>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وهذا الإشهاد مستحب عند طائفة من العلماء ،</a:t>
            </a:r>
          </a:p>
          <a:p>
            <a:pPr marL="0" marR="0" lvl="0" indent="0" algn="justLow" defTabSz="914400" rtl="1" eaLnBrk="0" fontAlgn="base" latinLnBrk="0" hangingPunct="0">
              <a:lnSpc>
                <a:spcPct val="15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	 فإن القول قول الوصى لأنه أمين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 typeface="Arial" pitchFamily="34" charset="0"/>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وقالت طائفة : هو فرص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وهو ظاهر الآية ، وليس بأمين فيقبل قوله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كالوكيل .......... والمودع ...........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52400" y="152400"/>
            <a:ext cx="8763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قوله (</a:t>
            </a:r>
            <a:r>
              <a:rPr kumimoji="0" lang="ur-PK" sz="3600" b="0" i="0" u="sng" strike="noStrike" cap="none" normalizeH="0" baseline="0" dirty="0" smtClean="0">
                <a:ln>
                  <a:noFill/>
                </a:ln>
                <a:solidFill>
                  <a:schemeClr val="tx1"/>
                </a:solidFill>
                <a:effectLst/>
                <a:latin typeface="Traditional Arabic" pitchFamily="18" charset="-78"/>
                <a:ea typeface="Calibri" pitchFamily="34" charset="0"/>
                <a:cs typeface="Arabic11 BT" pitchFamily="2" charset="-78"/>
              </a:rPr>
              <a:t>وكفى بالله حسيبا</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قال القرطبى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أى كفى الله حاسبا لأعمالكم ومجازيا بها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ففى هذا وعيد لكل جاحد حق ، </a:t>
            </a:r>
          </a:p>
          <a:p>
            <a:pPr marL="0" marR="0" lvl="0" indent="0" algn="justLow" defTabSz="914400" rtl="1" eaLnBrk="0" fontAlgn="base" latinLnBrk="0" hangingPunct="0">
              <a:lnSpc>
                <a:spcPct val="150000"/>
              </a:lnSpc>
              <a:spcBef>
                <a:spcPct val="0"/>
              </a:spcBef>
              <a:spcAft>
                <a:spcPct val="0"/>
              </a:spcAft>
              <a:buClrTx/>
              <a:buSzTx/>
              <a:tabLst/>
            </a:pPr>
            <a:r>
              <a:rPr lang="ar-SA" sz="3600" dirty="0" smtClean="0">
                <a:latin typeface="Calibri" pitchFamily="34" charset="0"/>
                <a:ea typeface="Calibri" pitchFamily="34" charset="0"/>
                <a:cs typeface="Arabic11 BT" pitchFamily="2" charset="-78"/>
              </a:rPr>
              <a:t>	</a:t>
            </a: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abic11 BT" pitchFamily="2" charset="-78"/>
              </a:rPr>
              <a:t>والباء زائدة ، وهو فى موضع رفع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620000" cy="1138773"/>
          </a:xfrm>
          <a:prstGeom prst="rect">
            <a:avLst/>
          </a:prstGeom>
          <a:noFill/>
        </p:spPr>
        <p:txBody>
          <a:bodyPr wrap="square" rtlCol="0">
            <a:spAutoFit/>
          </a:bodyPr>
          <a:lstStyle/>
          <a:p>
            <a:r>
              <a:rPr lang="en-US" sz="3200" dirty="0" err="1" smtClean="0">
                <a:latin typeface="NikoshBAN" pitchFamily="2" charset="0"/>
                <a:cs typeface="NikoshBAN" pitchFamily="2" charset="0"/>
              </a:rPr>
              <a:t>মুফতী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উসমানী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তাওজীহুল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থেকে</a:t>
            </a:r>
            <a:endParaRPr lang="en-US" sz="3200" dirty="0" smtClean="0">
              <a:latin typeface="NikoshBAN" pitchFamily="2" charset="0"/>
              <a:cs typeface="NikoshBAN" pitchFamily="2" charset="0"/>
            </a:endParaRPr>
          </a:p>
          <a:p>
            <a:pPr algn="ctr"/>
            <a:r>
              <a:rPr lang="en-US" sz="3600" dirty="0" err="1" smtClean="0">
                <a:latin typeface="NikoshBAN" pitchFamily="2" charset="0"/>
                <a:cs typeface="NikoshBAN" pitchFamily="2" charset="0"/>
              </a:rPr>
              <a:t>আয়াতের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সংক্ষিপ্ত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তাফসীর</a:t>
            </a:r>
            <a:endParaRPr lang="en-US" sz="3600" dirty="0">
              <a:latin typeface="NikoshBAN" pitchFamily="2" charset="0"/>
              <a:cs typeface="NikoshBAN" pitchFamily="2" charset="0"/>
            </a:endParaRPr>
          </a:p>
        </p:txBody>
      </p:sp>
      <p:pic>
        <p:nvPicPr>
          <p:cNvPr id="21506" name="Picture 2"/>
          <p:cNvPicPr>
            <a:picLocks noChangeAspect="1" noChangeArrowheads="1"/>
          </p:cNvPicPr>
          <p:nvPr/>
        </p:nvPicPr>
        <p:blipFill>
          <a:blip r:embed="rId2"/>
          <a:srcRect/>
          <a:stretch>
            <a:fillRect/>
          </a:stretch>
        </p:blipFill>
        <p:spPr bwMode="auto">
          <a:xfrm>
            <a:off x="371475" y="2105025"/>
            <a:ext cx="8401050" cy="2647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6477000" cy="1015663"/>
          </a:xfrm>
          <a:prstGeom prst="rect">
            <a:avLst/>
          </a:prstGeom>
          <a:solidFill>
            <a:schemeClr val="accent2">
              <a:lumMod val="60000"/>
              <a:lumOff val="40000"/>
            </a:schemeClr>
          </a:solidFill>
        </p:spPr>
        <p:txBody>
          <a:bodyPr wrap="square" rtlCol="0">
            <a:spAutoFit/>
          </a:bodyPr>
          <a:lstStyle/>
          <a:p>
            <a:pPr algn="ctr"/>
            <a:r>
              <a:rPr lang="bn-IN" sz="6000" dirty="0" smtClean="0">
                <a:latin typeface="NikoshBAN" pitchFamily="2" charset="0"/>
                <a:cs typeface="NikoshBAN" pitchFamily="2" charset="0"/>
              </a:rPr>
              <a:t>বাড়ির কাজ</a:t>
            </a:r>
            <a:endParaRPr lang="en-US" sz="6000" dirty="0">
              <a:latin typeface="NikoshBAN" pitchFamily="2" charset="0"/>
              <a:cs typeface="NikoshBAN" pitchFamily="2" charset="0"/>
            </a:endParaRPr>
          </a:p>
        </p:txBody>
      </p:sp>
      <p:sp>
        <p:nvSpPr>
          <p:cNvPr id="4" name="Oval 3"/>
          <p:cNvSpPr/>
          <p:nvPr/>
        </p:nvSpPr>
        <p:spPr>
          <a:xfrm>
            <a:off x="304800" y="1905000"/>
            <a:ext cx="8610600" cy="4343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2743200"/>
            <a:ext cx="7391400" cy="2677656"/>
          </a:xfrm>
          <a:prstGeom prst="rect">
            <a:avLst/>
          </a:prstGeom>
        </p:spPr>
        <p:txBody>
          <a:bodyPr wrap="square">
            <a:spAutoFit/>
          </a:bodyPr>
          <a:lstStyle/>
          <a:p>
            <a:pPr algn="ctr"/>
            <a:r>
              <a:rPr lang="en-US" sz="6000" dirty="0" smtClean="0">
                <a:cs typeface="NikoshBAN" pitchFamily="2" charset="0"/>
              </a:rPr>
              <a:t>•</a:t>
            </a:r>
            <a:r>
              <a:rPr lang="bn-IN" sz="7200" dirty="0" smtClean="0">
                <a:latin typeface="NikoshBAN" pitchFamily="2" charset="0"/>
                <a:cs typeface="NikoshBAN" pitchFamily="2" charset="0"/>
              </a:rPr>
              <a:t>শিক্ষার্থীরা</a:t>
            </a:r>
          </a:p>
          <a:p>
            <a:pPr algn="ctr"/>
            <a:r>
              <a:rPr lang="bn-BD" sz="4800" dirty="0" smtClean="0">
                <a:latin typeface="NikoshBAN" pitchFamily="2" charset="0"/>
                <a:cs typeface="NikoshBAN" pitchFamily="2" charset="0"/>
              </a:rPr>
              <a:t>উৎস, প্রসঙ্গ ও মন্তব্যসহ </a:t>
            </a:r>
          </a:p>
          <a:p>
            <a:pPr algn="ctr"/>
            <a:r>
              <a:rPr lang="bn-BD" sz="4800" dirty="0" smtClean="0">
                <a:latin typeface="NikoshBAN" pitchFamily="2" charset="0"/>
                <a:cs typeface="NikoshBAN" pitchFamily="2" charset="0"/>
              </a:rPr>
              <a:t>আয়াত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এর</a:t>
            </a:r>
            <a:r>
              <a:rPr lang="bn-BD" sz="4800" dirty="0" smtClean="0">
                <a:latin typeface="NikoshBAN" pitchFamily="2" charset="0"/>
                <a:cs typeface="NikoshBAN" pitchFamily="2" charset="0"/>
              </a:rPr>
              <a:t> অনুবাদ লিখবে।</a:t>
            </a:r>
            <a:endParaRPr lang="en-US" sz="4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_20160917_210149.JPG"/>
          <p:cNvPicPr>
            <a:picLocks noChangeAspect="1"/>
          </p:cNvPicPr>
          <p:nvPr/>
        </p:nvPicPr>
        <p:blipFill>
          <a:blip r:embed="rId2"/>
          <a:stretch>
            <a:fillRect/>
          </a:stretch>
        </p:blipFill>
        <p:spPr>
          <a:xfrm>
            <a:off x="533400" y="304800"/>
            <a:ext cx="8229599" cy="6096000"/>
          </a:xfrm>
          <a:prstGeom prst="rect">
            <a:avLst/>
          </a:prstGeom>
        </p:spPr>
      </p:pic>
      <p:sp>
        <p:nvSpPr>
          <p:cNvPr id="4" name="TextBox 3"/>
          <p:cNvSpPr txBox="1"/>
          <p:nvPr/>
        </p:nvSpPr>
        <p:spPr>
          <a:xfrm>
            <a:off x="1676400" y="3124200"/>
            <a:ext cx="6248400" cy="3154710"/>
          </a:xfrm>
          <a:prstGeom prst="rect">
            <a:avLst/>
          </a:prstGeom>
          <a:noFill/>
        </p:spPr>
        <p:txBody>
          <a:bodyPr wrap="square" rtlCol="0">
            <a:spAutoFit/>
          </a:bodyPr>
          <a:lstStyle/>
          <a:p>
            <a:pPr algn="ctr"/>
            <a:r>
              <a:rPr lang="bn-IN" sz="19900" dirty="0" smtClean="0">
                <a:solidFill>
                  <a:srgbClr val="FFFF00"/>
                </a:solidFill>
                <a:latin typeface="NikoshBAN" pitchFamily="2" charset="0"/>
                <a:cs typeface="NikoshBAN" pitchFamily="2" charset="0"/>
              </a:rPr>
              <a:t>ধন্যবাদ</a:t>
            </a:r>
            <a:endParaRPr lang="en-US" sz="9600" dirty="0">
              <a:solidFill>
                <a:srgbClr val="FFFF0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90600"/>
            <a:ext cx="7543800" cy="1323439"/>
          </a:xfrm>
          <a:prstGeom prst="rect">
            <a:avLst/>
          </a:prstGeom>
          <a:solidFill>
            <a:schemeClr val="accent2">
              <a:lumMod val="40000"/>
              <a:lumOff val="60000"/>
            </a:schemeClr>
          </a:solidFill>
        </p:spPr>
        <p:txBody>
          <a:bodyPr wrap="square" rtlCol="0">
            <a:spAutoFit/>
          </a:bodyPr>
          <a:lstStyle/>
          <a:p>
            <a:pPr algn="ctr"/>
            <a:r>
              <a:rPr lang="bn-IN" sz="8000" dirty="0" smtClean="0">
                <a:latin typeface="NikoshBAN" pitchFamily="2" charset="0"/>
                <a:cs typeface="NikoshBAN" pitchFamily="2" charset="0"/>
              </a:rPr>
              <a:t>শ্রেণি – </a:t>
            </a:r>
            <a:r>
              <a:rPr lang="bn-BD" sz="8000" dirty="0" smtClean="0">
                <a:latin typeface="NikoshBAN" pitchFamily="2" charset="0"/>
                <a:cs typeface="NikoshBAN" pitchFamily="2" charset="0"/>
              </a:rPr>
              <a:t>আলিম ১ম বর্ষ</a:t>
            </a:r>
            <a:endParaRPr lang="bn-IN" sz="8000" dirty="0" smtClean="0">
              <a:latin typeface="NikoshBAN" pitchFamily="2" charset="0"/>
              <a:cs typeface="NikoshBAN" pitchFamily="2" charset="0"/>
            </a:endParaRPr>
          </a:p>
        </p:txBody>
      </p:sp>
      <p:sp>
        <p:nvSpPr>
          <p:cNvPr id="5" name="TextBox 4"/>
          <p:cNvSpPr txBox="1"/>
          <p:nvPr/>
        </p:nvSpPr>
        <p:spPr>
          <a:xfrm>
            <a:off x="533400" y="3962400"/>
            <a:ext cx="8077200" cy="1107996"/>
          </a:xfrm>
          <a:prstGeom prst="rect">
            <a:avLst/>
          </a:prstGeom>
          <a:noFill/>
        </p:spPr>
        <p:txBody>
          <a:bodyPr wrap="square" rtlCol="0">
            <a:spAutoFit/>
          </a:bodyPr>
          <a:lstStyle/>
          <a:p>
            <a:pPr algn="ctr"/>
            <a:r>
              <a:rPr lang="bn-IN" sz="6600" b="1" dirty="0" smtClean="0">
                <a:latin typeface="NikoshBAN" pitchFamily="2" charset="0"/>
                <a:cs typeface="NikoshBAN" pitchFamily="2" charset="0"/>
              </a:rPr>
              <a:t>বিষয়</a:t>
            </a:r>
            <a:r>
              <a:rPr lang="bn-BD" sz="6600" b="1" dirty="0" smtClean="0">
                <a:latin typeface="NikoshBAN" pitchFamily="2" charset="0"/>
                <a:cs typeface="NikoshBAN" pitchFamily="2" charset="0"/>
              </a:rPr>
              <a:t>ঃ আল-কুরআনুল মাজীদ</a:t>
            </a:r>
            <a:endParaRPr lang="en-US" sz="6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ndex.jpg"/>
          <p:cNvPicPr>
            <a:picLocks noChangeAspect="1"/>
          </p:cNvPicPr>
          <p:nvPr/>
        </p:nvPicPr>
        <p:blipFill>
          <a:blip r:embed="rId2"/>
          <a:stretch>
            <a:fillRect/>
          </a:stretch>
        </p:blipFill>
        <p:spPr>
          <a:xfrm>
            <a:off x="533400" y="304800"/>
            <a:ext cx="8307729" cy="4114800"/>
          </a:xfrm>
          <a:prstGeom prst="rect">
            <a:avLst/>
          </a:prstGeom>
        </p:spPr>
      </p:pic>
      <p:sp>
        <p:nvSpPr>
          <p:cNvPr id="5" name="TextBox 4"/>
          <p:cNvSpPr txBox="1"/>
          <p:nvPr/>
        </p:nvSpPr>
        <p:spPr>
          <a:xfrm>
            <a:off x="1143000" y="4953000"/>
            <a:ext cx="7086600" cy="584775"/>
          </a:xfrm>
          <a:prstGeom prst="rect">
            <a:avLst/>
          </a:prstGeom>
          <a:noFill/>
        </p:spPr>
        <p:txBody>
          <a:bodyPr wrap="square" rtlCol="0">
            <a:spAutoFit/>
          </a:bodyPr>
          <a:lstStyle/>
          <a:p>
            <a:pPr algn="ctr"/>
            <a:r>
              <a:rPr lang="en-US" sz="3200" dirty="0" err="1" smtClean="0">
                <a:latin typeface="NikoshBAN" pitchFamily="2" charset="0"/>
                <a:cs typeface="NikoshBAN" pitchFamily="2" charset="0"/>
              </a:rPr>
              <a:t>এতিমখানা</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381000" y="533400"/>
            <a:ext cx="85344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dirty="0" smtClean="0">
                <a:latin typeface="NikoshBAN" pitchFamily="2" charset="0"/>
                <a:cs typeface="NikoshBAN" pitchFamily="2" charset="0"/>
              </a:rPr>
              <a:t>সূরা নিসা</a:t>
            </a:r>
            <a:endParaRPr lang="bn-IN" sz="13800" dirty="0" smtClean="0">
              <a:latin typeface="NikoshBAN" pitchFamily="2" charset="0"/>
              <a:cs typeface="NikoshBAN" pitchFamily="2" charset="0"/>
            </a:endParaRPr>
          </a:p>
        </p:txBody>
      </p:sp>
      <p:sp>
        <p:nvSpPr>
          <p:cNvPr id="3" name="TextBox 2"/>
          <p:cNvSpPr txBox="1"/>
          <p:nvPr/>
        </p:nvSpPr>
        <p:spPr>
          <a:xfrm>
            <a:off x="533400" y="3429000"/>
            <a:ext cx="7848600" cy="1200329"/>
          </a:xfrm>
          <a:prstGeom prst="rect">
            <a:avLst/>
          </a:prstGeom>
          <a:noFill/>
        </p:spPr>
        <p:txBody>
          <a:bodyPr wrap="square" rtlCol="0">
            <a:spAutoFit/>
          </a:bodyPr>
          <a:lstStyle/>
          <a:p>
            <a:pPr algn="ctr"/>
            <a:r>
              <a:rPr lang="bn-BD" sz="7200" dirty="0" smtClean="0">
                <a:latin typeface="NikoshBAN" pitchFamily="2" charset="0"/>
                <a:cs typeface="NikoshBAN" pitchFamily="2" charset="0"/>
              </a:rPr>
              <a:t>আয়াতঃ </a:t>
            </a:r>
            <a:r>
              <a:rPr lang="en-US" sz="7200" dirty="0" smtClean="0">
                <a:latin typeface="NikoshBAN" pitchFamily="2" charset="0"/>
                <a:cs typeface="NikoshBAN" pitchFamily="2" charset="0"/>
              </a:rPr>
              <a:t>৬</a:t>
            </a:r>
            <a:endParaRPr lang="en-US" sz="7200" dirty="0">
              <a:latin typeface="NikoshBAN" pitchFamily="2" charset="0"/>
              <a:cs typeface="NikoshBAN" pitchFamily="2" charset="0"/>
            </a:endParaRPr>
          </a:p>
        </p:txBody>
      </p:sp>
      <p:sp>
        <p:nvSpPr>
          <p:cNvPr id="4" name="TextBox 3"/>
          <p:cNvSpPr txBox="1"/>
          <p:nvPr/>
        </p:nvSpPr>
        <p:spPr>
          <a:xfrm>
            <a:off x="304800" y="5029200"/>
            <a:ext cx="8610600" cy="830997"/>
          </a:xfrm>
          <a:prstGeom prst="rect">
            <a:avLst/>
          </a:prstGeom>
          <a:solidFill>
            <a:schemeClr val="accent5">
              <a:lumMod val="60000"/>
              <a:lumOff val="40000"/>
            </a:schemeClr>
          </a:solidFill>
        </p:spPr>
        <p:txBody>
          <a:bodyPr wrap="square" rtlCol="0">
            <a:spAutoFit/>
          </a:bodyPr>
          <a:lstStyle/>
          <a:p>
            <a:pPr algn="ctr"/>
            <a:r>
              <a:rPr lang="bn-BD" sz="4800" dirty="0" smtClean="0"/>
              <a:t> </a:t>
            </a:r>
            <a:r>
              <a:rPr lang="bn-BD" sz="4800" dirty="0" smtClean="0">
                <a:latin typeface="NikoshBAN" pitchFamily="2" charset="0"/>
                <a:cs typeface="NikoshBAN" pitchFamily="2" charset="0"/>
              </a:rPr>
              <a:t>বিষয় – </a:t>
            </a:r>
            <a:r>
              <a:rPr lang="en-US" sz="4800" dirty="0" err="1" smtClean="0">
                <a:latin typeface="NikoshBAN" pitchFamily="2" charset="0"/>
                <a:cs typeface="NikoshBAN" pitchFamily="2" charset="0"/>
              </a:rPr>
              <a:t>এতিমের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সম্পদ</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হস্তান্তরের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শর্তাবলী</a:t>
            </a:r>
            <a:r>
              <a:rPr lang="en-US" sz="4800" dirty="0" smtClean="0">
                <a:latin typeface="NikoshBAN" pitchFamily="2" charset="0"/>
                <a:cs typeface="NikoshBAN" pitchFamily="2" charset="0"/>
              </a:rPr>
              <a:t>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0" fill="hold"/>
                                        <p:tgtEl>
                                          <p:spTgt spid="12"/>
                                        </p:tgtEl>
                                        <p:attrNameLst>
                                          <p:attrName>ppt_x</p:attrName>
                                        </p:attrNameLst>
                                      </p:cBhvr>
                                      <p:tavLst>
                                        <p:tav tm="0">
                                          <p:val>
                                            <p:strVal val="#ppt_x"/>
                                          </p:val>
                                        </p:tav>
                                        <p:tav tm="100000">
                                          <p:val>
                                            <p:strVal val="#ppt_x"/>
                                          </p:val>
                                        </p:tav>
                                      </p:tavLst>
                                    </p:anim>
                                    <p:anim calcmode="lin" valueType="num">
                                      <p:cBhvr additive="base">
                                        <p:cTn id="8"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457200"/>
            <a:ext cx="7467600" cy="1323439"/>
          </a:xfrm>
          <a:prstGeom prst="rect">
            <a:avLst/>
          </a:prstGeom>
          <a:solidFill>
            <a:srgbClr val="92D050"/>
          </a:solidFill>
        </p:spPr>
        <p:txBody>
          <a:bodyPr wrap="square" rtlCol="0">
            <a:spAutoFit/>
          </a:bodyPr>
          <a:lstStyle/>
          <a:p>
            <a:pPr algn="ctr"/>
            <a:r>
              <a:rPr lang="ar-SA" sz="4000" dirty="0" smtClean="0">
                <a:latin typeface="AlgerianD" pitchFamily="82" charset="0"/>
                <a:cs typeface="Arabic11 BT" pitchFamily="2" charset="-78"/>
              </a:rPr>
              <a:t>اعوذ بالله من الشيطان اللرجيم</a:t>
            </a:r>
          </a:p>
          <a:p>
            <a:pPr algn="ctr"/>
            <a:r>
              <a:rPr lang="ar-SA" sz="4000" dirty="0" smtClean="0">
                <a:latin typeface="AlgerianD" pitchFamily="82" charset="0"/>
                <a:cs typeface="Arabic11 BT" pitchFamily="2" charset="-78"/>
              </a:rPr>
              <a:t>بسم الله الرحمن اللرحيم</a:t>
            </a:r>
            <a:endParaRPr lang="en-US" sz="4000" dirty="0">
              <a:latin typeface="AlgerianD" pitchFamily="82" charset="0"/>
              <a:cs typeface="Arabic11 BT" pitchFamily="2" charset="-78"/>
            </a:endParaRPr>
          </a:p>
        </p:txBody>
      </p:sp>
      <p:graphicFrame>
        <p:nvGraphicFramePr>
          <p:cNvPr id="7" name="Object 6">
            <a:hlinkClick r:id="" action="ppaction://ole?verb=0"/>
          </p:cNvPr>
          <p:cNvGraphicFramePr>
            <a:graphicFrameLocks noChangeAspect="1"/>
          </p:cNvGraphicFramePr>
          <p:nvPr/>
        </p:nvGraphicFramePr>
        <p:xfrm>
          <a:off x="7696200" y="838200"/>
          <a:ext cx="914400" cy="771525"/>
        </p:xfrm>
        <a:graphic>
          <a:graphicData uri="http://schemas.openxmlformats.org/presentationml/2006/ole">
            <p:oleObj spid="_x0000_s1029" name="Packager Shell Object" showAsIcon="1" r:id="rId3" imgW="914400" imgH="771480" progId="Package">
              <p:embed/>
            </p:oleObj>
          </a:graphicData>
        </a:graphic>
      </p:graphicFrame>
      <p:sp>
        <p:nvSpPr>
          <p:cNvPr id="1030" name="Rectangle 6"/>
          <p:cNvSpPr>
            <a:spLocks noChangeArrowheads="1"/>
          </p:cNvSpPr>
          <p:nvPr/>
        </p:nvSpPr>
        <p:spPr bwMode="auto">
          <a:xfrm>
            <a:off x="304800" y="2438400"/>
            <a:ext cx="8382000" cy="4157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a:lnSpc>
                <a:spcPct val="150000"/>
              </a:lnSpc>
            </a:pPr>
            <a:r>
              <a:rPr lang="ur-PK" sz="3600" dirty="0" smtClean="0"/>
              <a:t>وَابْتَلُوا الْيَتَامَى حَتَّى إِذَا بَلَغُوا النِّكَاحَ فَإِنْ آنَسْتُمْ مِنْهُمْ رُشْدًا فَادْفَعُوا إِلَيْهِمْ أَمْوَالَهُمْ وَلا تَأْكُلُوهَا إِسْرَافًا وَبِدَارًا أَنْ يَكْبَرُوا وَمَنْ كَانَ غَنِيًّا فَلْيَسْتَعْفِفْ وَمَنْ كَانَ فَقِيرًا فَلْيَأْكُلْ بِالْمَعْرُوفِ فَإِذَا دَفَعْتُمْ إِلَيْهِمْ أَمْوَالَهُمْ فَأَشْهِدُوا عَلَيْهِمْ وَكَفَى بِاللَّهِ حَسِيبًا (6)  النساء</a:t>
            </a:r>
            <a:endParaRPr lang="en-US" sz="3600" dirty="0"/>
          </a:p>
        </p:txBody>
      </p:sp>
      <p:graphicFrame>
        <p:nvGraphicFramePr>
          <p:cNvPr id="5" name="Object 4">
            <a:hlinkClick r:id="" action="ppaction://ole?verb=0"/>
          </p:cNvPr>
          <p:cNvGraphicFramePr>
            <a:graphicFrameLocks noChangeAspect="1"/>
          </p:cNvGraphicFramePr>
          <p:nvPr/>
        </p:nvGraphicFramePr>
        <p:xfrm>
          <a:off x="533400" y="762000"/>
          <a:ext cx="914400" cy="771525"/>
        </p:xfrm>
        <a:graphic>
          <a:graphicData uri="http://schemas.openxmlformats.org/presentationml/2006/ole">
            <p:oleObj spid="_x0000_s1030" name="Packager Shell Object" showAsIcon="1" r:id="rId4" imgW="914400" imgH="771480" progId="Package">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95400" y="304800"/>
            <a:ext cx="6705600" cy="707886"/>
          </a:xfrm>
          <a:prstGeom prst="rect">
            <a:avLst/>
          </a:prstGeom>
          <a:solidFill>
            <a:schemeClr val="accent6">
              <a:lumMod val="40000"/>
              <a:lumOff val="60000"/>
            </a:schemeClr>
          </a:solidFill>
        </p:spPr>
        <p:txBody>
          <a:bodyPr wrap="square" rtlCol="0">
            <a:spAutoFit/>
          </a:bodyPr>
          <a:lstStyle/>
          <a:p>
            <a:pPr algn="ctr"/>
            <a:r>
              <a:rPr lang="bn-BD" sz="4000" dirty="0" smtClean="0">
                <a:latin typeface="NikoshBAN" pitchFamily="2" charset="0"/>
                <a:cs typeface="NikoshBAN" pitchFamily="2" charset="0"/>
              </a:rPr>
              <a:t>নতুন শব্দসমূহের তাহকীক</a:t>
            </a:r>
            <a:endParaRPr lang="en-US" sz="4000" dirty="0">
              <a:latin typeface="NikoshBAN" pitchFamily="2" charset="0"/>
              <a:cs typeface="NikoshBAN" pitchFamily="2" charset="0"/>
            </a:endParaRPr>
          </a:p>
        </p:txBody>
      </p:sp>
      <p:sp>
        <p:nvSpPr>
          <p:cNvPr id="13" name="TextBox 12"/>
          <p:cNvSpPr txBox="1"/>
          <p:nvPr/>
        </p:nvSpPr>
        <p:spPr>
          <a:xfrm>
            <a:off x="6096000" y="1219200"/>
            <a:ext cx="2286000" cy="707886"/>
          </a:xfrm>
          <a:prstGeom prst="rect">
            <a:avLst/>
          </a:prstGeom>
          <a:solidFill>
            <a:schemeClr val="tx2">
              <a:lumMod val="40000"/>
              <a:lumOff val="60000"/>
            </a:schemeClr>
          </a:solidFill>
        </p:spPr>
        <p:txBody>
          <a:bodyPr wrap="square" rtlCol="0">
            <a:spAutoFit/>
          </a:bodyPr>
          <a:lstStyle/>
          <a:p>
            <a:pPr algn="r"/>
            <a:r>
              <a:rPr lang="ar-SA" sz="4000" dirty="0" smtClean="0">
                <a:latin typeface="NikoshBAN" pitchFamily="2" charset="0"/>
                <a:cs typeface="NikoshBAN" pitchFamily="2" charset="0"/>
              </a:rPr>
              <a:t>وابتلوا</a:t>
            </a:r>
            <a:endParaRPr lang="en-US" sz="4000" dirty="0">
              <a:latin typeface="NikoshBAN" pitchFamily="2" charset="0"/>
              <a:cs typeface="NikoshBAN" pitchFamily="2" charset="0"/>
            </a:endParaRPr>
          </a:p>
        </p:txBody>
      </p:sp>
      <p:sp>
        <p:nvSpPr>
          <p:cNvPr id="14" name="TextBox 13"/>
          <p:cNvSpPr txBox="1"/>
          <p:nvPr/>
        </p:nvSpPr>
        <p:spPr>
          <a:xfrm>
            <a:off x="6629400" y="1981200"/>
            <a:ext cx="1371600" cy="523220"/>
          </a:xfrm>
          <a:prstGeom prst="rect">
            <a:avLst/>
          </a:prstGeom>
          <a:noFill/>
        </p:spPr>
        <p:txBody>
          <a:bodyPr wrap="square" rtlCol="0">
            <a:spAutoFit/>
          </a:bodyPr>
          <a:lstStyle/>
          <a:p>
            <a:pPr algn="r" rtl="1"/>
            <a:r>
              <a:rPr lang="ar-SA" sz="2800" dirty="0" smtClean="0">
                <a:latin typeface="NikoshBAN" pitchFamily="2" charset="0"/>
                <a:cs typeface="NikoshBAN" pitchFamily="2" charset="0"/>
              </a:rPr>
              <a:t> </a:t>
            </a:r>
            <a:r>
              <a:rPr lang="ar-SA" sz="2800" dirty="0" smtClean="0">
                <a:latin typeface="Arial" pitchFamily="34" charset="0"/>
                <a:cs typeface="Arial" pitchFamily="34" charset="0"/>
              </a:rPr>
              <a:t>الصيغة</a:t>
            </a:r>
            <a:r>
              <a:rPr lang="bn-BD" sz="2800" dirty="0" smtClean="0">
                <a:latin typeface="Arial" pitchFamily="34" charset="0"/>
                <a:cs typeface="Arial" pitchFamily="34" charset="0"/>
              </a:rPr>
              <a:t>	</a:t>
            </a:r>
            <a:r>
              <a:rPr lang="ar-SA" sz="2800" dirty="0" smtClean="0">
                <a:latin typeface="Arial" pitchFamily="34" charset="0"/>
                <a:cs typeface="Arial" pitchFamily="34" charset="0"/>
              </a:rPr>
              <a:t>:</a:t>
            </a:r>
            <a:endParaRPr lang="en-US" sz="2800" dirty="0">
              <a:latin typeface="NikoshBAN" pitchFamily="2" charset="0"/>
              <a:cs typeface="NikoshBAN" pitchFamily="2" charset="0"/>
            </a:endParaRPr>
          </a:p>
        </p:txBody>
      </p:sp>
      <p:sp>
        <p:nvSpPr>
          <p:cNvPr id="21" name="TextBox 20"/>
          <p:cNvSpPr txBox="1"/>
          <p:nvPr/>
        </p:nvSpPr>
        <p:spPr>
          <a:xfrm>
            <a:off x="6705600" y="25908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البحث:</a:t>
            </a:r>
            <a:endParaRPr lang="en-US" sz="2800" dirty="0">
              <a:latin typeface="Arial" pitchFamily="34" charset="0"/>
              <a:cs typeface="Arial" pitchFamily="34" charset="0"/>
            </a:endParaRPr>
          </a:p>
        </p:txBody>
      </p:sp>
      <p:sp>
        <p:nvSpPr>
          <p:cNvPr id="24" name="TextBox 23"/>
          <p:cNvSpPr txBox="1"/>
          <p:nvPr/>
        </p:nvSpPr>
        <p:spPr>
          <a:xfrm>
            <a:off x="6705600" y="32004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الباب:</a:t>
            </a:r>
            <a:endParaRPr lang="en-US" sz="2800" dirty="0">
              <a:latin typeface="Arial" pitchFamily="34" charset="0"/>
              <a:cs typeface="Arial" pitchFamily="34" charset="0"/>
            </a:endParaRPr>
          </a:p>
        </p:txBody>
      </p:sp>
      <p:sp>
        <p:nvSpPr>
          <p:cNvPr id="25" name="TextBox 24"/>
          <p:cNvSpPr txBox="1"/>
          <p:nvPr/>
        </p:nvSpPr>
        <p:spPr>
          <a:xfrm>
            <a:off x="6553200" y="3886200"/>
            <a:ext cx="15240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المصدر:</a:t>
            </a:r>
            <a:endParaRPr lang="en-US" sz="2800" dirty="0">
              <a:latin typeface="Arial" pitchFamily="34" charset="0"/>
              <a:cs typeface="Arial" pitchFamily="34" charset="0"/>
            </a:endParaRPr>
          </a:p>
        </p:txBody>
      </p:sp>
      <p:sp>
        <p:nvSpPr>
          <p:cNvPr id="26" name="TextBox 25"/>
          <p:cNvSpPr txBox="1"/>
          <p:nvPr/>
        </p:nvSpPr>
        <p:spPr>
          <a:xfrm>
            <a:off x="6705600" y="45720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المادة:</a:t>
            </a:r>
            <a:endParaRPr lang="en-US" sz="2800" dirty="0">
              <a:latin typeface="Arial" pitchFamily="34" charset="0"/>
              <a:cs typeface="Arial" pitchFamily="34" charset="0"/>
            </a:endParaRPr>
          </a:p>
        </p:txBody>
      </p:sp>
      <p:sp>
        <p:nvSpPr>
          <p:cNvPr id="27" name="TextBox 26"/>
          <p:cNvSpPr txBox="1"/>
          <p:nvPr/>
        </p:nvSpPr>
        <p:spPr>
          <a:xfrm>
            <a:off x="2819400" y="1981200"/>
            <a:ext cx="31242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جمع مذكر حاضر</a:t>
            </a:r>
            <a:endParaRPr lang="en-US" sz="2800" dirty="0">
              <a:latin typeface="NikoshBAN" pitchFamily="2" charset="0"/>
              <a:cs typeface="NikoshBAN" pitchFamily="2" charset="0"/>
            </a:endParaRPr>
          </a:p>
        </p:txBody>
      </p:sp>
      <p:sp>
        <p:nvSpPr>
          <p:cNvPr id="28" name="TextBox 27"/>
          <p:cNvSpPr txBox="1"/>
          <p:nvPr/>
        </p:nvSpPr>
        <p:spPr>
          <a:xfrm>
            <a:off x="3962400" y="4572000"/>
            <a:ext cx="21336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ب ـ ل ـ و</a:t>
            </a:r>
            <a:endParaRPr lang="en-US" sz="2800" dirty="0">
              <a:latin typeface="NikoshBAN" pitchFamily="2" charset="0"/>
              <a:cs typeface="NikoshBAN" pitchFamily="2" charset="0"/>
            </a:endParaRPr>
          </a:p>
        </p:txBody>
      </p:sp>
      <p:sp>
        <p:nvSpPr>
          <p:cNvPr id="29" name="TextBox 28"/>
          <p:cNvSpPr txBox="1"/>
          <p:nvPr/>
        </p:nvSpPr>
        <p:spPr>
          <a:xfrm>
            <a:off x="3810000" y="3276600"/>
            <a:ext cx="21336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افتعال</a:t>
            </a:r>
            <a:endParaRPr lang="en-US" sz="2800" dirty="0">
              <a:latin typeface="NikoshBAN" pitchFamily="2" charset="0"/>
              <a:cs typeface="NikoshBAN" pitchFamily="2" charset="0"/>
            </a:endParaRPr>
          </a:p>
        </p:txBody>
      </p:sp>
      <p:sp>
        <p:nvSpPr>
          <p:cNvPr id="30" name="TextBox 29"/>
          <p:cNvSpPr txBox="1"/>
          <p:nvPr/>
        </p:nvSpPr>
        <p:spPr>
          <a:xfrm>
            <a:off x="3886200" y="3962400"/>
            <a:ext cx="21336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الابتلاء</a:t>
            </a:r>
            <a:endParaRPr lang="en-US" sz="2800" dirty="0">
              <a:latin typeface="NikoshBAN" pitchFamily="2" charset="0"/>
              <a:cs typeface="NikoshBAN" pitchFamily="2" charset="0"/>
            </a:endParaRPr>
          </a:p>
        </p:txBody>
      </p:sp>
      <p:sp>
        <p:nvSpPr>
          <p:cNvPr id="31" name="TextBox 30"/>
          <p:cNvSpPr txBox="1"/>
          <p:nvPr/>
        </p:nvSpPr>
        <p:spPr>
          <a:xfrm>
            <a:off x="1524000" y="2667000"/>
            <a:ext cx="44196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امر حاضر معروف</a:t>
            </a:r>
            <a:endParaRPr lang="en-US" sz="2800" dirty="0">
              <a:latin typeface="NikoshBAN" pitchFamily="2" charset="0"/>
              <a:cs typeface="NikoshBAN" pitchFamily="2" charset="0"/>
            </a:endParaRPr>
          </a:p>
        </p:txBody>
      </p:sp>
      <p:sp>
        <p:nvSpPr>
          <p:cNvPr id="32" name="TextBox 31"/>
          <p:cNvSpPr txBox="1"/>
          <p:nvPr/>
        </p:nvSpPr>
        <p:spPr>
          <a:xfrm>
            <a:off x="6629400" y="51816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الجنس:</a:t>
            </a:r>
            <a:endParaRPr lang="en-US" sz="2800" dirty="0">
              <a:latin typeface="Arial" pitchFamily="34" charset="0"/>
              <a:cs typeface="Arial" pitchFamily="34" charset="0"/>
            </a:endParaRPr>
          </a:p>
        </p:txBody>
      </p:sp>
      <p:sp>
        <p:nvSpPr>
          <p:cNvPr id="33" name="TextBox 32"/>
          <p:cNvSpPr txBox="1"/>
          <p:nvPr/>
        </p:nvSpPr>
        <p:spPr>
          <a:xfrm>
            <a:off x="6705600" y="60198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المعنى:</a:t>
            </a:r>
            <a:endParaRPr lang="en-US" sz="2800" dirty="0">
              <a:latin typeface="Arial" pitchFamily="34" charset="0"/>
              <a:cs typeface="Arial" pitchFamily="34" charset="0"/>
            </a:endParaRPr>
          </a:p>
        </p:txBody>
      </p:sp>
      <p:sp>
        <p:nvSpPr>
          <p:cNvPr id="34" name="TextBox 33"/>
          <p:cNvSpPr txBox="1"/>
          <p:nvPr/>
        </p:nvSpPr>
        <p:spPr>
          <a:xfrm>
            <a:off x="1447800" y="5257800"/>
            <a:ext cx="45720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ناقص واوى</a:t>
            </a:r>
            <a:endParaRPr lang="en-US" sz="2800" dirty="0">
              <a:latin typeface="NikoshBAN" pitchFamily="2" charset="0"/>
              <a:cs typeface="NikoshBAN" pitchFamily="2" charset="0"/>
            </a:endParaRPr>
          </a:p>
        </p:txBody>
      </p:sp>
      <p:sp>
        <p:nvSpPr>
          <p:cNvPr id="35" name="TextBox 34"/>
          <p:cNvSpPr txBox="1"/>
          <p:nvPr/>
        </p:nvSpPr>
        <p:spPr>
          <a:xfrm>
            <a:off x="2895600" y="5943600"/>
            <a:ext cx="3200400" cy="523220"/>
          </a:xfrm>
          <a:prstGeom prst="rect">
            <a:avLst/>
          </a:prstGeom>
          <a:noFill/>
        </p:spPr>
        <p:txBody>
          <a:bodyPr wrap="square" rtlCol="0">
            <a:spAutoFit/>
          </a:bodyPr>
          <a:lstStyle/>
          <a:p>
            <a:pPr algn="r"/>
            <a:r>
              <a:rPr lang="en-US" sz="2800" dirty="0" err="1" smtClean="0">
                <a:latin typeface="NikoshBAN" pitchFamily="2" charset="0"/>
                <a:cs typeface="NikoshBAN" pitchFamily="2" charset="0"/>
              </a:rPr>
              <a:t>এবং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যাচাই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endParaRPr lang="en-US" sz="2800" dirty="0">
              <a:latin typeface="NikoshBAN" pitchFamily="2" charset="0"/>
              <a:cs typeface="NikoshBAN" pitchFamily="2" charset="0"/>
            </a:endParaRPr>
          </a:p>
        </p:txBody>
      </p:sp>
      <p:sp>
        <p:nvSpPr>
          <p:cNvPr id="18" name="TextBox 17"/>
          <p:cNvSpPr txBox="1"/>
          <p:nvPr/>
        </p:nvSpPr>
        <p:spPr>
          <a:xfrm>
            <a:off x="1752600" y="1219200"/>
            <a:ext cx="31242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و- حرف العطف</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500" fill="hold"/>
                                        <p:tgtEl>
                                          <p:spTgt spid="31"/>
                                        </p:tgtEl>
                                        <p:attrNameLst>
                                          <p:attrName>ppt_x</p:attrName>
                                        </p:attrNameLst>
                                      </p:cBhvr>
                                      <p:tavLst>
                                        <p:tav tm="0">
                                          <p:val>
                                            <p:strVal val="#ppt_x"/>
                                          </p:val>
                                        </p:tav>
                                        <p:tav tm="100000">
                                          <p:val>
                                            <p:strVal val="#ppt_x"/>
                                          </p:val>
                                        </p:tav>
                                      </p:tavLst>
                                    </p:anim>
                                    <p:anim calcmode="lin" valueType="num">
                                      <p:cBhvr additive="base">
                                        <p:cTn id="1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4" grpId="0"/>
      <p:bldP spid="35"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04800"/>
            <a:ext cx="6705600" cy="707886"/>
          </a:xfrm>
          <a:prstGeom prst="rect">
            <a:avLst/>
          </a:prstGeom>
          <a:solidFill>
            <a:schemeClr val="accent6">
              <a:lumMod val="40000"/>
              <a:lumOff val="60000"/>
            </a:schemeClr>
          </a:solidFill>
        </p:spPr>
        <p:txBody>
          <a:bodyPr wrap="square" rtlCol="0">
            <a:spAutoFit/>
          </a:bodyPr>
          <a:lstStyle/>
          <a:p>
            <a:pPr algn="ctr"/>
            <a:r>
              <a:rPr lang="bn-BD" sz="4000" dirty="0" smtClean="0">
                <a:latin typeface="NikoshBAN" pitchFamily="2" charset="0"/>
                <a:cs typeface="NikoshBAN" pitchFamily="2" charset="0"/>
              </a:rPr>
              <a:t>নতুন শব্দসমূহের তাহকীক</a:t>
            </a:r>
            <a:endParaRPr lang="en-US" sz="4000" dirty="0">
              <a:latin typeface="NikoshBAN" pitchFamily="2" charset="0"/>
              <a:cs typeface="NikoshBAN" pitchFamily="2" charset="0"/>
            </a:endParaRPr>
          </a:p>
        </p:txBody>
      </p:sp>
      <p:sp>
        <p:nvSpPr>
          <p:cNvPr id="3" name="TextBox 2"/>
          <p:cNvSpPr txBox="1"/>
          <p:nvPr/>
        </p:nvSpPr>
        <p:spPr>
          <a:xfrm>
            <a:off x="6096000" y="1219200"/>
            <a:ext cx="2286000" cy="707886"/>
          </a:xfrm>
          <a:prstGeom prst="rect">
            <a:avLst/>
          </a:prstGeom>
          <a:solidFill>
            <a:schemeClr val="tx2">
              <a:lumMod val="40000"/>
              <a:lumOff val="60000"/>
            </a:schemeClr>
          </a:solidFill>
        </p:spPr>
        <p:txBody>
          <a:bodyPr wrap="square" rtlCol="0">
            <a:spAutoFit/>
          </a:bodyPr>
          <a:lstStyle/>
          <a:p>
            <a:pPr algn="r"/>
            <a:r>
              <a:rPr lang="ar-SA" sz="4000" dirty="0" smtClean="0">
                <a:latin typeface="Arial" pitchFamily="34" charset="0"/>
                <a:cs typeface="Arial" pitchFamily="34" charset="0"/>
              </a:rPr>
              <a:t>آنستم</a:t>
            </a:r>
            <a:endParaRPr lang="en-US" sz="4000" dirty="0">
              <a:latin typeface="Arial" pitchFamily="34" charset="0"/>
              <a:cs typeface="Arial" pitchFamily="34" charset="0"/>
            </a:endParaRPr>
          </a:p>
        </p:txBody>
      </p:sp>
      <p:sp>
        <p:nvSpPr>
          <p:cNvPr id="4" name="TextBox 3"/>
          <p:cNvSpPr txBox="1"/>
          <p:nvPr/>
        </p:nvSpPr>
        <p:spPr>
          <a:xfrm>
            <a:off x="6629400" y="1981200"/>
            <a:ext cx="1371600" cy="523220"/>
          </a:xfrm>
          <a:prstGeom prst="rect">
            <a:avLst/>
          </a:prstGeom>
          <a:noFill/>
        </p:spPr>
        <p:txBody>
          <a:bodyPr wrap="square" rtlCol="0">
            <a:spAutoFit/>
          </a:bodyPr>
          <a:lstStyle/>
          <a:p>
            <a:pPr algn="r" rtl="1"/>
            <a:r>
              <a:rPr lang="ar-SA" sz="2800" dirty="0" smtClean="0">
                <a:latin typeface="NikoshBAN" pitchFamily="2" charset="0"/>
                <a:cs typeface="NikoshBAN" pitchFamily="2" charset="0"/>
              </a:rPr>
              <a:t> </a:t>
            </a:r>
            <a:r>
              <a:rPr lang="ar-SA" sz="2800" dirty="0" smtClean="0">
                <a:latin typeface="Arial" pitchFamily="34" charset="0"/>
                <a:cs typeface="Arial" pitchFamily="34" charset="0"/>
              </a:rPr>
              <a:t>الصيغة</a:t>
            </a:r>
            <a:r>
              <a:rPr lang="bn-BD" sz="2800" dirty="0" smtClean="0">
                <a:latin typeface="Arial" pitchFamily="34" charset="0"/>
                <a:cs typeface="Arial" pitchFamily="34" charset="0"/>
              </a:rPr>
              <a:t>	</a:t>
            </a:r>
            <a:r>
              <a:rPr lang="ar-SA" sz="2800" dirty="0" smtClean="0">
                <a:latin typeface="Arial" pitchFamily="34" charset="0"/>
                <a:cs typeface="Arial" pitchFamily="34" charset="0"/>
              </a:rPr>
              <a:t>:</a:t>
            </a:r>
            <a:endParaRPr lang="en-US" sz="2800" dirty="0">
              <a:latin typeface="NikoshBAN" pitchFamily="2" charset="0"/>
              <a:cs typeface="NikoshBAN" pitchFamily="2" charset="0"/>
            </a:endParaRPr>
          </a:p>
        </p:txBody>
      </p:sp>
      <p:sp>
        <p:nvSpPr>
          <p:cNvPr id="5" name="TextBox 4"/>
          <p:cNvSpPr txBox="1"/>
          <p:nvPr/>
        </p:nvSpPr>
        <p:spPr>
          <a:xfrm>
            <a:off x="6705600" y="25908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البحث:</a:t>
            </a:r>
            <a:endParaRPr lang="en-US" sz="2800" dirty="0">
              <a:latin typeface="Arial" pitchFamily="34" charset="0"/>
              <a:cs typeface="Arial" pitchFamily="34" charset="0"/>
            </a:endParaRPr>
          </a:p>
        </p:txBody>
      </p:sp>
      <p:sp>
        <p:nvSpPr>
          <p:cNvPr id="6" name="TextBox 5"/>
          <p:cNvSpPr txBox="1"/>
          <p:nvPr/>
        </p:nvSpPr>
        <p:spPr>
          <a:xfrm>
            <a:off x="6705600" y="32004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الباب:</a:t>
            </a:r>
            <a:endParaRPr lang="en-US" sz="2800" dirty="0">
              <a:latin typeface="Arial" pitchFamily="34" charset="0"/>
              <a:cs typeface="Arial" pitchFamily="34" charset="0"/>
            </a:endParaRPr>
          </a:p>
        </p:txBody>
      </p:sp>
      <p:sp>
        <p:nvSpPr>
          <p:cNvPr id="7" name="TextBox 6"/>
          <p:cNvSpPr txBox="1"/>
          <p:nvPr/>
        </p:nvSpPr>
        <p:spPr>
          <a:xfrm>
            <a:off x="6553200" y="3886200"/>
            <a:ext cx="15240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المصدر:</a:t>
            </a:r>
            <a:endParaRPr lang="en-US" sz="2800" dirty="0">
              <a:latin typeface="Arial" pitchFamily="34" charset="0"/>
              <a:cs typeface="Arial" pitchFamily="34" charset="0"/>
            </a:endParaRPr>
          </a:p>
        </p:txBody>
      </p:sp>
      <p:sp>
        <p:nvSpPr>
          <p:cNvPr id="8" name="TextBox 7"/>
          <p:cNvSpPr txBox="1"/>
          <p:nvPr/>
        </p:nvSpPr>
        <p:spPr>
          <a:xfrm>
            <a:off x="6705600" y="45720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المادة:</a:t>
            </a:r>
            <a:endParaRPr lang="en-US" sz="2800" dirty="0">
              <a:latin typeface="Arial" pitchFamily="34" charset="0"/>
              <a:cs typeface="Arial" pitchFamily="34" charset="0"/>
            </a:endParaRPr>
          </a:p>
        </p:txBody>
      </p:sp>
      <p:sp>
        <p:nvSpPr>
          <p:cNvPr id="9" name="TextBox 8"/>
          <p:cNvSpPr txBox="1"/>
          <p:nvPr/>
        </p:nvSpPr>
        <p:spPr>
          <a:xfrm>
            <a:off x="2819400" y="1981200"/>
            <a:ext cx="31242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 </a:t>
            </a:r>
            <a:r>
              <a:rPr lang="ar-SA" sz="2800" dirty="0" smtClean="0">
                <a:latin typeface="Arial" pitchFamily="34" charset="0"/>
                <a:cs typeface="Arial" pitchFamily="34" charset="0"/>
              </a:rPr>
              <a:t>جمع مذكر حاضر</a:t>
            </a:r>
            <a:endParaRPr lang="en-US" sz="2800" dirty="0">
              <a:latin typeface="NikoshBAN" pitchFamily="2" charset="0"/>
              <a:cs typeface="NikoshBAN" pitchFamily="2" charset="0"/>
            </a:endParaRPr>
          </a:p>
        </p:txBody>
      </p:sp>
      <p:sp>
        <p:nvSpPr>
          <p:cNvPr id="10" name="TextBox 9"/>
          <p:cNvSpPr txBox="1"/>
          <p:nvPr/>
        </p:nvSpPr>
        <p:spPr>
          <a:xfrm>
            <a:off x="3962400" y="4572000"/>
            <a:ext cx="21336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أ ـ ن ـ س</a:t>
            </a:r>
            <a:endParaRPr lang="en-US" sz="2800" dirty="0">
              <a:latin typeface="NikoshBAN" pitchFamily="2" charset="0"/>
              <a:cs typeface="NikoshBAN" pitchFamily="2" charset="0"/>
            </a:endParaRPr>
          </a:p>
        </p:txBody>
      </p:sp>
      <p:sp>
        <p:nvSpPr>
          <p:cNvPr id="11" name="TextBox 10"/>
          <p:cNvSpPr txBox="1"/>
          <p:nvPr/>
        </p:nvSpPr>
        <p:spPr>
          <a:xfrm>
            <a:off x="4038600" y="3276600"/>
            <a:ext cx="1905000" cy="523220"/>
          </a:xfrm>
          <a:prstGeom prst="rect">
            <a:avLst/>
          </a:prstGeom>
          <a:noFill/>
        </p:spPr>
        <p:txBody>
          <a:bodyPr wrap="square" rtlCol="0">
            <a:spAutoFit/>
          </a:bodyPr>
          <a:lstStyle/>
          <a:p>
            <a:pPr algn="r"/>
            <a:r>
              <a:rPr lang="ar-SA" sz="2800" dirty="0" smtClean="0">
                <a:latin typeface="Arial" pitchFamily="34" charset="0"/>
                <a:cs typeface="Arial" pitchFamily="34" charset="0"/>
              </a:rPr>
              <a:t>مفاعلة</a:t>
            </a:r>
            <a:endParaRPr lang="en-US" sz="2800" dirty="0">
              <a:latin typeface="Arial" pitchFamily="34" charset="0"/>
              <a:cs typeface="Arial" pitchFamily="34" charset="0"/>
            </a:endParaRPr>
          </a:p>
        </p:txBody>
      </p:sp>
      <p:sp>
        <p:nvSpPr>
          <p:cNvPr id="12" name="TextBox 11"/>
          <p:cNvSpPr txBox="1"/>
          <p:nvPr/>
        </p:nvSpPr>
        <p:spPr>
          <a:xfrm>
            <a:off x="3886200" y="3962400"/>
            <a:ext cx="21336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المؤانسة</a:t>
            </a:r>
            <a:endParaRPr lang="en-US" sz="2800" dirty="0">
              <a:latin typeface="Arial" pitchFamily="34" charset="0"/>
              <a:cs typeface="Arial" pitchFamily="34" charset="0"/>
            </a:endParaRPr>
          </a:p>
        </p:txBody>
      </p:sp>
      <p:sp>
        <p:nvSpPr>
          <p:cNvPr id="13" name="TextBox 12"/>
          <p:cNvSpPr txBox="1"/>
          <p:nvPr/>
        </p:nvSpPr>
        <p:spPr>
          <a:xfrm>
            <a:off x="1524000" y="2667000"/>
            <a:ext cx="4419600" cy="523220"/>
          </a:xfrm>
          <a:prstGeom prst="rect">
            <a:avLst/>
          </a:prstGeom>
          <a:noFill/>
        </p:spPr>
        <p:txBody>
          <a:bodyPr wrap="square" rtlCol="0">
            <a:spAutoFit/>
          </a:bodyPr>
          <a:lstStyle/>
          <a:p>
            <a:pPr algn="r"/>
            <a:r>
              <a:rPr lang="ar-SA" sz="2800" dirty="0" smtClean="0">
                <a:latin typeface="NikoshBAN" pitchFamily="2" charset="0"/>
                <a:cs typeface="NikoshBAN" pitchFamily="2" charset="0"/>
              </a:rPr>
              <a:t>اثبات فعل ماضى مطلق معروف</a:t>
            </a:r>
            <a:endParaRPr lang="en-US" sz="2800" dirty="0">
              <a:latin typeface="NikoshBAN" pitchFamily="2" charset="0"/>
              <a:cs typeface="NikoshBAN" pitchFamily="2" charset="0"/>
            </a:endParaRPr>
          </a:p>
        </p:txBody>
      </p:sp>
      <p:sp>
        <p:nvSpPr>
          <p:cNvPr id="14" name="TextBox 13"/>
          <p:cNvSpPr txBox="1"/>
          <p:nvPr/>
        </p:nvSpPr>
        <p:spPr>
          <a:xfrm>
            <a:off x="6629400" y="51816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الجنس:</a:t>
            </a:r>
            <a:endParaRPr lang="en-US" sz="2800" dirty="0">
              <a:latin typeface="Arial" pitchFamily="34" charset="0"/>
              <a:cs typeface="Arial" pitchFamily="34" charset="0"/>
            </a:endParaRPr>
          </a:p>
        </p:txBody>
      </p:sp>
      <p:sp>
        <p:nvSpPr>
          <p:cNvPr id="15" name="TextBox 14"/>
          <p:cNvSpPr txBox="1"/>
          <p:nvPr/>
        </p:nvSpPr>
        <p:spPr>
          <a:xfrm>
            <a:off x="6705600" y="6019800"/>
            <a:ext cx="1371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 المعنى:</a:t>
            </a:r>
            <a:endParaRPr lang="en-US" sz="2800" dirty="0">
              <a:latin typeface="Arial" pitchFamily="34" charset="0"/>
              <a:cs typeface="Arial" pitchFamily="34" charset="0"/>
            </a:endParaRPr>
          </a:p>
        </p:txBody>
      </p:sp>
      <p:sp>
        <p:nvSpPr>
          <p:cNvPr id="16" name="TextBox 15"/>
          <p:cNvSpPr txBox="1"/>
          <p:nvPr/>
        </p:nvSpPr>
        <p:spPr>
          <a:xfrm>
            <a:off x="3886200" y="5257800"/>
            <a:ext cx="2133600" cy="523220"/>
          </a:xfrm>
          <a:prstGeom prst="rect">
            <a:avLst/>
          </a:prstGeom>
          <a:noFill/>
        </p:spPr>
        <p:txBody>
          <a:bodyPr wrap="square" rtlCol="0">
            <a:spAutoFit/>
          </a:bodyPr>
          <a:lstStyle/>
          <a:p>
            <a:pPr algn="r"/>
            <a:r>
              <a:rPr lang="ar-SA" sz="2800" dirty="0" smtClean="0">
                <a:latin typeface="Arial" pitchFamily="34" charset="0"/>
                <a:cs typeface="Arial" pitchFamily="34" charset="0"/>
              </a:rPr>
              <a:t>مهموز فاء</a:t>
            </a:r>
            <a:endParaRPr lang="en-US" sz="2800" dirty="0">
              <a:latin typeface="Arial" pitchFamily="34" charset="0"/>
              <a:cs typeface="Arial" pitchFamily="34" charset="0"/>
            </a:endParaRPr>
          </a:p>
        </p:txBody>
      </p:sp>
      <p:sp>
        <p:nvSpPr>
          <p:cNvPr id="17" name="TextBox 16"/>
          <p:cNvSpPr txBox="1"/>
          <p:nvPr/>
        </p:nvSpPr>
        <p:spPr>
          <a:xfrm>
            <a:off x="2209800" y="5943600"/>
            <a:ext cx="3886200" cy="523220"/>
          </a:xfrm>
          <a:prstGeom prst="rect">
            <a:avLst/>
          </a:prstGeom>
          <a:noFill/>
        </p:spPr>
        <p:txBody>
          <a:bodyPr wrap="square" rtlCol="0">
            <a:spAutoFit/>
          </a:bodyPr>
          <a:lstStyle/>
          <a:p>
            <a:pPr algn="r"/>
            <a:r>
              <a:rPr lang="en-US" sz="2800" dirty="0" err="1" smtClean="0">
                <a:latin typeface="NikoshBAN" pitchFamily="2" charset="0"/>
                <a:cs typeface="NikoshBAN" pitchFamily="2" charset="0"/>
              </a:rPr>
              <a:t>তোমরা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অনুভব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করলে</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04800"/>
            <a:ext cx="4724400" cy="830997"/>
          </a:xfrm>
          <a:prstGeom prst="rect">
            <a:avLst/>
          </a:prstGeom>
          <a:solidFill>
            <a:schemeClr val="bg1">
              <a:lumMod val="65000"/>
            </a:schemeClr>
          </a:solidFill>
        </p:spPr>
        <p:txBody>
          <a:bodyPr wrap="square" rtlCol="0">
            <a:spAutoFit/>
          </a:bodyPr>
          <a:lstStyle/>
          <a:p>
            <a:pPr algn="ctr"/>
            <a:r>
              <a:rPr lang="bn-BD" sz="4800" dirty="0" smtClean="0">
                <a:latin typeface="NikoshBAN" pitchFamily="2" charset="0"/>
                <a:cs typeface="NikoshBAN" pitchFamily="2" charset="0"/>
              </a:rPr>
              <a:t>আয়াত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এর</a:t>
            </a:r>
            <a:r>
              <a:rPr lang="bn-BD" sz="4800" dirty="0" smtClean="0">
                <a:latin typeface="NikoshBAN" pitchFamily="2" charset="0"/>
                <a:cs typeface="NikoshBAN" pitchFamily="2" charset="0"/>
              </a:rPr>
              <a:t> অনুবাদ</a:t>
            </a:r>
            <a:endParaRPr lang="en-US" sz="4800" dirty="0">
              <a:latin typeface="NikoshBAN" pitchFamily="2" charset="0"/>
              <a:cs typeface="NikoshBAN" pitchFamily="2" charset="0"/>
            </a:endParaRPr>
          </a:p>
        </p:txBody>
      </p:sp>
      <p:sp>
        <p:nvSpPr>
          <p:cNvPr id="6" name="TextBox 5"/>
          <p:cNvSpPr txBox="1"/>
          <p:nvPr/>
        </p:nvSpPr>
        <p:spPr>
          <a:xfrm>
            <a:off x="762000" y="2133600"/>
            <a:ext cx="8001000" cy="1200329"/>
          </a:xfrm>
          <a:prstGeom prst="rect">
            <a:avLst/>
          </a:prstGeom>
          <a:solidFill>
            <a:schemeClr val="bg1"/>
          </a:solidFill>
        </p:spPr>
        <p:txBody>
          <a:bodyPr wrap="square" rtlCol="0">
            <a:spAutoFit/>
          </a:bodyPr>
          <a:lstStyle/>
          <a:p>
            <a:endParaRPr lang="en-US" dirty="0" smtClean="0"/>
          </a:p>
          <a:p>
            <a:endParaRPr lang="en-US" dirty="0" smtClean="0"/>
          </a:p>
          <a:p>
            <a:endParaRPr lang="en-US" dirty="0" smtClean="0"/>
          </a:p>
          <a:p>
            <a:endParaRPr lang="en-US" dirty="0"/>
          </a:p>
        </p:txBody>
      </p:sp>
      <p:pic>
        <p:nvPicPr>
          <p:cNvPr id="3" name="Picture 2"/>
          <p:cNvPicPr>
            <a:picLocks noChangeAspect="1" noChangeArrowheads="1"/>
          </p:cNvPicPr>
          <p:nvPr/>
        </p:nvPicPr>
        <p:blipFill>
          <a:blip r:embed="rId2"/>
          <a:srcRect/>
          <a:stretch>
            <a:fillRect/>
          </a:stretch>
        </p:blipFill>
        <p:spPr bwMode="auto">
          <a:xfrm>
            <a:off x="304800" y="1981200"/>
            <a:ext cx="8467725" cy="4429125"/>
          </a:xfrm>
          <a:prstGeom prst="rect">
            <a:avLst/>
          </a:prstGeom>
          <a:noFill/>
          <a:ln w="9525">
            <a:noFill/>
            <a:miter lim="800000"/>
            <a:headEnd/>
            <a:tailEnd/>
          </a:ln>
          <a:effectLst/>
        </p:spPr>
      </p:pic>
      <p:pic>
        <p:nvPicPr>
          <p:cNvPr id="19459" name="Picture 3"/>
          <p:cNvPicPr>
            <a:picLocks noChangeAspect="1" noChangeArrowheads="1"/>
          </p:cNvPicPr>
          <p:nvPr/>
        </p:nvPicPr>
        <p:blipFill>
          <a:blip r:embed="rId3"/>
          <a:srcRect/>
          <a:stretch>
            <a:fillRect/>
          </a:stretch>
        </p:blipFill>
        <p:spPr bwMode="auto">
          <a:xfrm>
            <a:off x="228600" y="1066800"/>
            <a:ext cx="8505825" cy="91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TotalTime>
  <Words>741</Words>
  <Application>Microsoft Office PowerPoint</Application>
  <PresentationFormat>On-screen Show (4:3)</PresentationFormat>
  <Paragraphs>133</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Packager Shell Object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DCL</cp:lastModifiedBy>
  <cp:revision>184</cp:revision>
  <dcterms:created xsi:type="dcterms:W3CDTF">2006-08-16T00:00:00Z</dcterms:created>
  <dcterms:modified xsi:type="dcterms:W3CDTF">2021-04-15T10:40:27Z</dcterms:modified>
</cp:coreProperties>
</file>