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7"/>
  </p:notesMasterIdLst>
  <p:sldIdLst>
    <p:sldId id="374" r:id="rId2"/>
    <p:sldId id="360" r:id="rId3"/>
    <p:sldId id="375" r:id="rId4"/>
    <p:sldId id="372" r:id="rId5"/>
    <p:sldId id="306" r:id="rId6"/>
    <p:sldId id="370" r:id="rId7"/>
    <p:sldId id="308" r:id="rId8"/>
    <p:sldId id="373" r:id="rId9"/>
    <p:sldId id="354" r:id="rId10"/>
    <p:sldId id="355" r:id="rId11"/>
    <p:sldId id="356" r:id="rId12"/>
    <p:sldId id="364" r:id="rId13"/>
    <p:sldId id="330" r:id="rId14"/>
    <p:sldId id="366" r:id="rId15"/>
    <p:sldId id="267" r:id="rId16"/>
  </p:sldIdLst>
  <p:sldSz cx="106076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CC00FF"/>
    <a:srgbClr val="009900"/>
    <a:srgbClr val="00CC00"/>
    <a:srgbClr val="336600"/>
    <a:srgbClr val="FF00FF"/>
    <a:srgbClr val="F3AB7F"/>
    <a:srgbClr val="00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06" autoAdjust="0"/>
  </p:normalViewPr>
  <p:slideViewPr>
    <p:cSldViewPr>
      <p:cViewPr varScale="1">
        <p:scale>
          <a:sx n="73" d="100"/>
          <a:sy n="73" d="100"/>
        </p:scale>
        <p:origin x="960" y="72"/>
      </p:cViewPr>
      <p:guideLst>
        <p:guide orient="horz" pos="2160"/>
        <p:guide pos="2880"/>
        <p:guide pos="33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CAECD-9822-4C26-AFC4-0C0E5EC1533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685800"/>
            <a:ext cx="5305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E4FF-521A-4C02-B2CD-6F1024A67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0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685800"/>
            <a:ext cx="5305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685800"/>
            <a:ext cx="5305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685800"/>
            <a:ext cx="5305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8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685800"/>
            <a:ext cx="5305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000" dirty="0" smtClean="0"/>
              <a:t>শিক্ষক</a:t>
            </a:r>
            <a:r>
              <a:rPr lang="bn-BD" sz="2000" baseline="0" dirty="0" smtClean="0"/>
              <a:t> শিক্ষার্থীদেরকে উপরের সমস্যাটির চিত্র অংকন করতে বলতে পারেন। এর পর প্রয়োজনে শিক্ষক পর্দায় এ্যানিমেশনকৃত চিত্রটি দেখাতে পারেন। শিক্ষার্থীরা সমস্যাটির সমাধান করবে। প্রয়োজনে শিক্ষক বোর্ডে সমস্যাটির সমাধান করে দিবেন। এ পর্যায়ে শিক্ষক ইচ্ছা করলে পর্দায়ও সমস্যাটির সমাধান দেখাতে পারেন।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685800"/>
            <a:ext cx="5305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685800"/>
            <a:ext cx="5305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6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685800"/>
            <a:ext cx="5305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76" y="2130429"/>
            <a:ext cx="90165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152" y="3886200"/>
            <a:ext cx="74253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0565" y="274642"/>
            <a:ext cx="23867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384" y="274642"/>
            <a:ext cx="698338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34" y="4406904"/>
            <a:ext cx="90165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34" y="2906713"/>
            <a:ext cx="90165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384" y="1600204"/>
            <a:ext cx="46850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2235" y="1600204"/>
            <a:ext cx="46850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84" y="1535113"/>
            <a:ext cx="46868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84" y="2174875"/>
            <a:ext cx="4686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8553" y="1535113"/>
            <a:ext cx="46887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8553" y="2174875"/>
            <a:ext cx="46887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84" y="273050"/>
            <a:ext cx="34898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308" y="273054"/>
            <a:ext cx="59299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84" y="1435103"/>
            <a:ext cx="34898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178" y="4800600"/>
            <a:ext cx="63646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9178" y="612775"/>
            <a:ext cx="63646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9178" y="5367338"/>
            <a:ext cx="63646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FFFF"/>
            </a:gs>
            <a:gs pos="98000">
              <a:srgbClr val="E6E6E6"/>
            </a:gs>
            <a:gs pos="96000">
              <a:srgbClr val="7D8496"/>
            </a:gs>
            <a:gs pos="97000">
              <a:srgbClr val="E6E6E6"/>
            </a:gs>
            <a:gs pos="96000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84" y="274638"/>
            <a:ext cx="95469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84" y="1600204"/>
            <a:ext cx="95469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384" y="6356354"/>
            <a:ext cx="2475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DA7C-8050-4AD3-B34F-0BBD96BBA40F}" type="datetime12">
              <a:rPr lang="en-US" smtClean="0"/>
              <a:pPr/>
              <a:t>10:11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4290" y="6356354"/>
            <a:ext cx="3359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2167" y="6356354"/>
            <a:ext cx="2475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2445" y="5181600"/>
            <a:ext cx="9635305" cy="120491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8000"/>
                </a:solidFill>
              </a:rPr>
              <a:t>স্বাগতম</a:t>
            </a:r>
            <a:endParaRPr lang="en-US" sz="9600" b="1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0" y="228602"/>
            <a:ext cx="10077291" cy="494050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2"/>
            <a:ext cx="10607675" cy="6857999"/>
            <a:chOff x="0" y="0"/>
            <a:chExt cx="14447838" cy="68579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4447838" cy="685799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719" y="152400"/>
              <a:ext cx="13868400" cy="65532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086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10:11 AM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7" y="1038224"/>
            <a:ext cx="931486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8007" y="304799"/>
            <a:ext cx="692829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কোণের ত্রিকোণমিতিক অনুপাতের মান: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1086" y="173180"/>
            <a:ext cx="2499230" cy="741220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90" y="16662"/>
              <a:ext cx="2292108" cy="95266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83975" y="1066800"/>
            <a:ext cx="4010024" cy="2504420"/>
            <a:chOff x="1611186" y="1541068"/>
            <a:chExt cx="5247365" cy="3973831"/>
          </a:xfrm>
        </p:grpSpPr>
        <p:sp>
          <p:nvSpPr>
            <p:cNvPr id="20" name="Arc 19"/>
            <p:cNvSpPr/>
            <p:nvPr/>
          </p:nvSpPr>
          <p:spPr>
            <a:xfrm>
              <a:off x="3241133" y="3651471"/>
              <a:ext cx="1675900" cy="1036077"/>
            </a:xfrm>
            <a:prstGeom prst="arc">
              <a:avLst>
                <a:gd name="adj1" fmla="val 18093674"/>
                <a:gd name="adj2" fmla="val 1804517"/>
              </a:avLst>
            </a:prstGeom>
            <a:ln w="28575">
              <a:solidFill>
                <a:srgbClr val="00CC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B05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461960" y="4551509"/>
              <a:ext cx="2544027" cy="12275"/>
            </a:xfrm>
            <a:prstGeom prst="straightConnector1">
              <a:avLst/>
            </a:prstGeom>
            <a:ln w="28575"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36674" y="4444425"/>
              <a:ext cx="512545" cy="927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461960" y="2122961"/>
              <a:ext cx="2564775" cy="2440823"/>
            </a:xfrm>
            <a:prstGeom prst="straightConnector1">
              <a:avLst/>
            </a:prstGeom>
            <a:ln>
              <a:solidFill>
                <a:srgbClr val="00CC0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977512" y="2030637"/>
              <a:ext cx="0" cy="2534415"/>
            </a:xfrm>
            <a:prstGeom prst="straightConnector1">
              <a:avLst/>
            </a:prstGeom>
            <a:ln w="38100">
              <a:solidFill>
                <a:srgbClr val="00CC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935165" y="3904284"/>
                  <a:ext cx="704145" cy="73253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165" y="3904284"/>
                  <a:ext cx="704145" cy="73253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947" r="-381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c 25"/>
            <p:cNvSpPr/>
            <p:nvPr/>
          </p:nvSpPr>
          <p:spPr>
            <a:xfrm rot="20188045" flipH="1">
              <a:off x="4783301" y="1667335"/>
              <a:ext cx="1638922" cy="1178353"/>
            </a:xfrm>
            <a:prstGeom prst="arc">
              <a:avLst>
                <a:gd name="adj1" fmla="val 19247096"/>
                <a:gd name="adj2" fmla="val 1804517"/>
              </a:avLst>
            </a:prstGeom>
            <a:ln w="28575">
              <a:solidFill>
                <a:srgbClr val="00CC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850040" y="2123627"/>
                  <a:ext cx="694040" cy="830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040" y="2123627"/>
                  <a:ext cx="694040" cy="8302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/>
            <p:cNvGrpSpPr/>
            <p:nvPr/>
          </p:nvGrpSpPr>
          <p:grpSpPr>
            <a:xfrm>
              <a:off x="1611186" y="1541068"/>
              <a:ext cx="4921376" cy="3973831"/>
              <a:chOff x="1611186" y="3200400"/>
              <a:chExt cx="4921376" cy="397383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230613" y="6344024"/>
                <a:ext cx="512545" cy="830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611186" y="3200400"/>
                <a:ext cx="4921376" cy="951116"/>
                <a:chOff x="1611186" y="3200400"/>
                <a:chExt cx="4921376" cy="951116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020017" y="3200400"/>
                  <a:ext cx="512545" cy="9278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1611186" y="3321308"/>
                  <a:ext cx="4332414" cy="830208"/>
                  <a:chOff x="1611186" y="3321308"/>
                  <a:chExt cx="4332414" cy="830208"/>
                </a:xfrm>
              </p:grpSpPr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 flipV="1">
                    <a:off x="2420899" y="3684034"/>
                    <a:ext cx="3522701" cy="49766"/>
                  </a:xfrm>
                  <a:prstGeom prst="straightConnector1">
                    <a:avLst/>
                  </a:prstGeom>
                  <a:ln w="38100">
                    <a:solidFill>
                      <a:srgbClr val="00CC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1611186" y="3321308"/>
                        <a:ext cx="759705" cy="83020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𝐏</m:t>
                              </m:r>
                            </m:oMath>
                          </m:oMathPara>
                        </a14:m>
                        <a:endParaRPr lang="en-US" sz="2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" name="Rectangle 3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11186" y="3321308"/>
                        <a:ext cx="759705" cy="830208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sp>
          <p:nvSpPr>
            <p:cNvPr id="58" name="Arc 57"/>
            <p:cNvSpPr/>
            <p:nvPr/>
          </p:nvSpPr>
          <p:spPr>
            <a:xfrm rot="17300163" flipH="1">
              <a:off x="5171700" y="2150116"/>
              <a:ext cx="1363538" cy="1194427"/>
            </a:xfrm>
            <a:prstGeom prst="arc">
              <a:avLst>
                <a:gd name="adj1" fmla="val 18093674"/>
                <a:gd name="adj2" fmla="val 1804517"/>
              </a:avLst>
            </a:prstGeom>
            <a:ln w="28575">
              <a:solidFill>
                <a:srgbClr val="00CC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5312733" y="2629246"/>
                  <a:ext cx="574175" cy="75588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2733" y="2629246"/>
                  <a:ext cx="574175" cy="7558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5933165" y="3112880"/>
              <a:ext cx="925386" cy="830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029200" y="1447800"/>
                <a:ext cx="3505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 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  <a:sym typeface="Symbol"/>
                  </a:rPr>
                  <a:t>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Symbol"/>
                      </a:rPr>
                      <m:t>PAC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কত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ডিগ্রী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?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222" y="1447800"/>
                <a:ext cx="406627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478" t="-16471" b="-2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029200" y="2286000"/>
                <a:ext cx="3505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 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  <a:sym typeface="Symbol"/>
                  </a:rPr>
                  <a:t>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Symbol"/>
                      </a:rPr>
                      <m:t>BAC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কত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ডিগ্রী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?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222" y="2286000"/>
                <a:ext cx="4066275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478" t="-16279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029200" y="3048000"/>
                <a:ext cx="3505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B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Symbol"/>
                      </a:rPr>
                      <m:t>C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কত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?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222" y="3048000"/>
                <a:ext cx="406627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478" t="-1511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6077" y="4190831"/>
            <a:ext cx="8839728" cy="2050850"/>
            <a:chOff x="990601" y="4191000"/>
            <a:chExt cx="7619999" cy="2050850"/>
          </a:xfrm>
        </p:grpSpPr>
        <p:sp>
          <p:nvSpPr>
            <p:cNvPr id="7" name="Rectangle 6"/>
            <p:cNvSpPr/>
            <p:nvPr/>
          </p:nvSpPr>
          <p:spPr>
            <a:xfrm>
              <a:off x="1219200" y="5039380"/>
              <a:ext cx="6248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উপরের তথ্যের আলোকে নিচের কোনটি সঠিক?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3124200" y="4267200"/>
                  <a:ext cx="1905000" cy="526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(ii)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Sin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30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2</m:t>
                          </m:r>
                        </m:den>
                      </m:f>
                    </m:oMath>
                  </a14:m>
                  <a:endParaRPr lang="bn-BD" sz="20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267200"/>
                  <a:ext cx="1905000" cy="52693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526"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/>
            <p:cNvSpPr txBox="1"/>
            <p:nvPr/>
          </p:nvSpPr>
          <p:spPr>
            <a:xfrm>
              <a:off x="1219200" y="57150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i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05600" y="571863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iv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704116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iii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67000" y="57150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bn-BD" sz="2800" dirty="0" smtClean="0">
                  <a:latin typeface="Times New Roman" pitchFamily="18" charset="0"/>
                  <a:cs typeface="Times New Roman" pitchFamily="18" charset="0"/>
                </a:rPr>
                <a:t>ও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ii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0601" y="4350761"/>
              <a:ext cx="2209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  <a:sym typeface="Symbol"/>
                </a:rPr>
                <a:t>4. (i)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Tan45 =1</a:t>
              </a:r>
              <a:endParaRPr lang="bn-BD" sz="2000" dirty="0">
                <a:solidFill>
                  <a:schemeClr val="tx1"/>
                </a:solidFill>
                <a:latin typeface="NikoshBAN" pitchFamily="2" charset="0"/>
                <a:ea typeface="Cambria Math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00600" y="4191000"/>
                  <a:ext cx="2133600" cy="5464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smtClean="0">
                      <a:latin typeface="NikoshBAN" pitchFamily="2" charset="0"/>
                      <a:cs typeface="NikoshBAN" pitchFamily="2" charset="0"/>
                      <a:sym typeface="Symbol"/>
                    </a:rPr>
                    <a:t>(iii)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Cos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30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bn-BD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endParaRPr lang="bn-BD" sz="20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4191000"/>
                  <a:ext cx="2133600" cy="54649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143" b="-1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1143000" y="5715000"/>
              <a:ext cx="512680" cy="481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67000" y="5715000"/>
              <a:ext cx="512680" cy="481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648200" y="5715000"/>
              <a:ext cx="512680" cy="481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553200" y="5715000"/>
              <a:ext cx="512680" cy="481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98715" y="4165926"/>
            <a:ext cx="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10:11 AM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707408" y="1066800"/>
                <a:ext cx="7696200" cy="2362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প্রশ্ন: একটি মিনারের পাদদেশ থেকে কিছু দূরে একটি স্থানে মিনারটির শীর্ষের উন্নতি কোণ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 মিনারটি উচ্চতা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26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মিটার। </a:t>
                </a:r>
              </a:p>
              <a:p>
                <a:pPr algn="just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প্রদত্ত তথ্যের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আলোকে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চিহ্নিত চিত্র অংকন কর।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44" y="1066800"/>
                <a:ext cx="8928126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2046" t="-2778" r="-3462" b="-5303"/>
                </a:stretch>
              </a:blipFill>
              <a:ln w="1905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4" y="3613609"/>
            <a:ext cx="8784481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c 5"/>
          <p:cNvSpPr/>
          <p:nvPr/>
        </p:nvSpPr>
        <p:spPr>
          <a:xfrm>
            <a:off x="2404777" y="5343185"/>
            <a:ext cx="1944160" cy="1036078"/>
          </a:xfrm>
          <a:prstGeom prst="arc">
            <a:avLst>
              <a:gd name="adj1" fmla="val 18093674"/>
              <a:gd name="adj2" fmla="val 1804517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81234" y="6210840"/>
            <a:ext cx="518612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253642" y="3505204"/>
            <a:ext cx="6436847" cy="2851605"/>
            <a:chOff x="3402604" y="1056628"/>
            <a:chExt cx="3712141" cy="3239783"/>
          </a:xfrm>
        </p:grpSpPr>
        <p:sp>
          <p:nvSpPr>
            <p:cNvPr id="9" name="TextBox 8"/>
            <p:cNvSpPr txBox="1"/>
            <p:nvPr/>
          </p:nvSpPr>
          <p:spPr>
            <a:xfrm>
              <a:off x="3402604" y="3701967"/>
              <a:ext cx="342900" cy="59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57937" y="1056628"/>
              <a:ext cx="342900" cy="664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1845" y="3631132"/>
              <a:ext cx="342900" cy="664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946097" y="3782295"/>
            <a:ext cx="5045334" cy="242379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34328" y="3689973"/>
            <a:ext cx="0" cy="253441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57529" y="5694626"/>
                <a:ext cx="715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30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919" y="5694630"/>
                <a:ext cx="82975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96000" y="4800600"/>
                <a:ext cx="630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cs typeface="NikoshBAN" pitchFamily="2" charset="0"/>
                        </a:rPr>
                        <m:t>𝟐𝟔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84" y="4800604"/>
                <a:ext cx="73119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15493" y="284550"/>
            <a:ext cx="3597177" cy="733762"/>
            <a:chOff x="-1" y="0"/>
            <a:chExt cx="2970461" cy="152994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Pentagon 1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189" y="53953"/>
              <a:ext cx="2495918" cy="147599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15445" y="301301"/>
            <a:ext cx="2121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২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072" y="533400"/>
            <a:ext cx="3006782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343" y="1295400"/>
            <a:ext cx="66298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2145" y="1524000"/>
            <a:ext cx="6099413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অবনতি কোন কাকে বলে।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4479" y="2438400"/>
            <a:ext cx="66298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5700" y="2286000"/>
            <a:ext cx="8044154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উন্নতি কোন</a:t>
            </a:r>
            <a:r>
              <a:rPr lang="en-US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হলে অবনতি কোন কত?</a:t>
            </a:r>
            <a:endParaRPr lang="en-US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73455" y="2664823"/>
            <a:ext cx="88396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9165" y="3810000"/>
            <a:ext cx="66298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1307" y="3886202"/>
            <a:ext cx="7929237" cy="6858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Sin90</a:t>
            </a:r>
            <a:r>
              <a:rPr lang="bn-BD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Cos60</a:t>
            </a:r>
            <a:r>
              <a:rPr lang="bn-BD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Tan45</a:t>
            </a:r>
            <a:r>
              <a:rPr lang="bn-BD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Sin30</a:t>
            </a:r>
            <a:r>
              <a:rPr lang="bn-BD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প্রমান কর।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endParaRPr lang="en-US" sz="28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93907" y="3792582"/>
            <a:ext cx="88396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33116" y="3784962"/>
            <a:ext cx="88396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81176" y="3788772"/>
            <a:ext cx="88396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85058" y="3792582"/>
            <a:ext cx="88396" cy="144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43" grpId="0" animBg="1"/>
      <p:bldP spid="44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707408" y="1066800"/>
                <a:ext cx="7696200" cy="2362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##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প্রশ্ন: একটি মিনারের পাদদেশ থেকে কিছু দূরে একটি স্থানে মিনারটির শীর্ষের উন্নতি কোণ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 মিনারটি উচ্চতা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26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মিটার হলে মিনার থেকে ঐ স্থানটির দূরত্ব নির্ণয় কর।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44" y="1066800"/>
                <a:ext cx="8928126" cy="2362200"/>
              </a:xfrm>
              <a:prstGeom prst="rect">
                <a:avLst/>
              </a:prstGeom>
              <a:blipFill rotWithShape="0">
                <a:blip r:embed="rId3"/>
                <a:stretch>
                  <a:fillRect l="-3855" t="-5808" r="-3462" b="-17677"/>
                </a:stretch>
              </a:blipFill>
              <a:ln w="1905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4659" y="249380"/>
            <a:ext cx="3825190" cy="741220"/>
            <a:chOff x="-1" y="0"/>
            <a:chExt cx="2902975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Pentagon 18"/>
            <p:cNvSpPr/>
            <p:nvPr/>
          </p:nvSpPr>
          <p:spPr>
            <a:xfrm>
              <a:off x="-1" y="0"/>
              <a:ext cx="2902975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190" y="16662"/>
              <a:ext cx="2437981" cy="95266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8782" y="3124204"/>
            <a:ext cx="9233292" cy="2851605"/>
            <a:chOff x="3402604" y="1056628"/>
            <a:chExt cx="3712141" cy="3239783"/>
          </a:xfrm>
        </p:grpSpPr>
        <p:sp>
          <p:nvSpPr>
            <p:cNvPr id="36" name="TextBox 35"/>
            <p:cNvSpPr txBox="1"/>
            <p:nvPr/>
          </p:nvSpPr>
          <p:spPr>
            <a:xfrm>
              <a:off x="3402604" y="3701967"/>
              <a:ext cx="342900" cy="59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57937" y="1056628"/>
              <a:ext cx="342900" cy="664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71845" y="3631132"/>
              <a:ext cx="342900" cy="349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63722" y="3724784"/>
            <a:ext cx="63896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উন্নতি কোন কাকে বলে?</a:t>
            </a:r>
            <a:endParaRPr lang="en-US" sz="3600" dirty="0">
              <a:solidFill>
                <a:srgbClr val="33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394" y="3505200"/>
            <a:ext cx="641840" cy="60960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530" y="4648200"/>
            <a:ext cx="601310" cy="533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750" y="4495800"/>
            <a:ext cx="847854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উদ্দিপকের আলোকে চিত্র অংকন কর।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394" y="5410200"/>
            <a:ext cx="64184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445" y="5029200"/>
            <a:ext cx="9038008" cy="142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 কোন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ABC30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CosBACSinABCSinACB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প্রমান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3388" y="5452585"/>
            <a:ext cx="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9500" y="228600"/>
            <a:ext cx="9988894" cy="6400800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7111" y="6012363"/>
            <a:ext cx="212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3454" y="6012363"/>
            <a:ext cx="212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1400" y="6012363"/>
            <a:ext cx="212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DOEL\Desktop\52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4" y="4495800"/>
            <a:ext cx="10183368" cy="22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10:11 AM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530384" y="6356354"/>
            <a:ext cx="2475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89F3-836A-4707-894F-29D295D75B15}" type="datetime12">
              <a:rPr lang="en-US" smtClean="0"/>
              <a:pPr/>
              <a:t>10:11 AM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602167" y="6356354"/>
            <a:ext cx="2475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03837" y="156292"/>
            <a:ext cx="4570308" cy="1905000"/>
            <a:chOff x="-1" y="16662"/>
            <a:chExt cx="2970461" cy="980865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Pentagon 9"/>
            <p:cNvSpPr/>
            <p:nvPr/>
          </p:nvSpPr>
          <p:spPr>
            <a:xfrm>
              <a:off x="-1" y="153346"/>
              <a:ext cx="2970461" cy="844181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190" y="16662"/>
              <a:ext cx="2292108" cy="42787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5" y="1057244"/>
            <a:ext cx="4641159" cy="5572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5175649" y="3429000"/>
            <a:ext cx="5051393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2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"/>
            <a:ext cx="10607675" cy="6857999"/>
            <a:chOff x="0" y="2"/>
            <a:chExt cx="10607675" cy="6857999"/>
          </a:xfrm>
        </p:grpSpPr>
        <p:sp>
          <p:nvSpPr>
            <p:cNvPr id="15" name="Rectangle 14"/>
            <p:cNvSpPr/>
            <p:nvPr/>
          </p:nvSpPr>
          <p:spPr>
            <a:xfrm>
              <a:off x="0" y="2"/>
              <a:ext cx="10607675" cy="685799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14" y="152400"/>
              <a:ext cx="10182249" cy="65532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1191583"/>
            <a:ext cx="2625367" cy="2625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047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2237" y="685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237" y="2133600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pPr algn="ctr"/>
            <a:r>
              <a:rPr lang="bn-IN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IN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</a:t>
            </a:r>
          </a:p>
          <a:p>
            <a:pPr algn="ctr"/>
            <a:r>
              <a:rPr lang="bn-IN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দূরত্ব ও উচ্চতা</a:t>
            </a:r>
          </a:p>
          <a:p>
            <a:pPr algn="ctr"/>
            <a:r>
              <a:rPr lang="bn-IN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IN" sz="4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তারিখঃ১৬-০৪-২০২১খ্রিঃ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G 2 (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"/>
            <a:ext cx="10607675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" y="40944"/>
            <a:ext cx="10607675" cy="680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DOEL\Desktop\New Eight\V=B\helicopter_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2618" y="914402"/>
            <a:ext cx="3535892" cy="2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76795" y="518789"/>
            <a:ext cx="5392235" cy="840690"/>
            <a:chOff x="-1" y="0"/>
            <a:chExt cx="3552711" cy="1445176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Pentagon 29"/>
            <p:cNvSpPr/>
            <p:nvPr/>
          </p:nvSpPr>
          <p:spPr>
            <a:xfrm>
              <a:off x="-1" y="0"/>
              <a:ext cx="3552711" cy="997527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190" y="16663"/>
              <a:ext cx="3028825" cy="14285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7" name="Picture 36" descr="D:\15 August\Allah\Allah Almighty Lor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1"/>
          <a:stretch/>
        </p:blipFill>
        <p:spPr bwMode="auto">
          <a:xfrm>
            <a:off x="176795" y="4558357"/>
            <a:ext cx="10254087" cy="22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EL\Desktop\file (1)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/>
          <a:stretch/>
        </p:blipFill>
        <p:spPr bwMode="auto">
          <a:xfrm flipH="1">
            <a:off x="3447495" y="1724764"/>
            <a:ext cx="229833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73110" y="5334000"/>
            <a:ext cx="10254085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মিনারটির উচ্চতা </a:t>
            </a:r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ভূমি থেকে হেলিকপ্টারটির উচ্চতা  এবং নির্দিষ্ট  বিন্দু থেকে এদের দূরত্ব  আমরা কীভাবে নির্ণয় করতে পারি?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27718" y="1419963"/>
            <a:ext cx="3266178" cy="3810000"/>
            <a:chOff x="3209257" y="263394"/>
            <a:chExt cx="4105943" cy="4524376"/>
          </a:xfrm>
        </p:grpSpPr>
        <p:sp>
          <p:nvSpPr>
            <p:cNvPr id="40" name="Arc 39"/>
            <p:cNvSpPr/>
            <p:nvPr/>
          </p:nvSpPr>
          <p:spPr>
            <a:xfrm>
              <a:off x="3639129" y="3249488"/>
              <a:ext cx="1121201" cy="1076871"/>
            </a:xfrm>
            <a:prstGeom prst="arc">
              <a:avLst>
                <a:gd name="adj1" fmla="val 18093674"/>
                <a:gd name="adj2" fmla="val 1804517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209257" y="263394"/>
              <a:ext cx="4105943" cy="4524376"/>
              <a:chOff x="3209257" y="263394"/>
              <a:chExt cx="4105943" cy="4524376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3755599" y="4039078"/>
                <a:ext cx="3559601" cy="1317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3209257" y="263394"/>
                <a:ext cx="4011098" cy="4524376"/>
                <a:chOff x="3209257" y="263394"/>
                <a:chExt cx="4011098" cy="4524376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3209257" y="3684657"/>
                  <a:ext cx="342899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C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642901" y="263394"/>
                  <a:ext cx="342900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FF0000"/>
                      </a:solidFill>
                    </a:rPr>
                    <a:t>A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877455" y="4020252"/>
                  <a:ext cx="342900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B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4" name="Straight Arrow Connector 43"/>
              <p:cNvCxnSpPr/>
              <p:nvPr/>
            </p:nvCxnSpPr>
            <p:spPr>
              <a:xfrm flipV="1">
                <a:off x="3755599" y="896807"/>
                <a:ext cx="3554052" cy="314179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6276208" y="2458367"/>
            <a:ext cx="4065832" cy="2761419"/>
            <a:chOff x="5410200" y="1648001"/>
            <a:chExt cx="3504818" cy="2761419"/>
          </a:xfrm>
        </p:grpSpPr>
        <p:grpSp>
          <p:nvGrpSpPr>
            <p:cNvPr id="49" name="Group 48"/>
            <p:cNvGrpSpPr/>
            <p:nvPr/>
          </p:nvGrpSpPr>
          <p:grpSpPr>
            <a:xfrm>
              <a:off x="5410200" y="1648001"/>
              <a:ext cx="3504818" cy="2092730"/>
              <a:chOff x="2326270" y="1199801"/>
              <a:chExt cx="4911661" cy="2759287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3375790" y="1645175"/>
                <a:ext cx="2688020" cy="23094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1592481"/>
                <a:ext cx="3244945" cy="98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rc 53"/>
              <p:cNvSpPr/>
              <p:nvPr/>
            </p:nvSpPr>
            <p:spPr>
              <a:xfrm rot="3588010">
                <a:off x="3335923" y="1343785"/>
                <a:ext cx="903337" cy="1088956"/>
              </a:xfrm>
              <a:prstGeom prst="arc">
                <a:avLst>
                  <a:gd name="adj1" fmla="val 16200000"/>
                  <a:gd name="adj2" fmla="val 20890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841797" y="1199801"/>
                <a:ext cx="4396134" cy="727315"/>
                <a:chOff x="2896976" y="969093"/>
                <a:chExt cx="4396134" cy="727315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2896976" y="969093"/>
                  <a:ext cx="533401" cy="689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759710" y="1006537"/>
                  <a:ext cx="533400" cy="689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6" name="Straight Arrow Connector 55"/>
              <p:cNvCxnSpPr/>
              <p:nvPr/>
            </p:nvCxnSpPr>
            <p:spPr>
              <a:xfrm flipH="1">
                <a:off x="3394139" y="1710893"/>
                <a:ext cx="38831" cy="223905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326270" y="3959088"/>
                <a:ext cx="480540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7848600" y="3830785"/>
              <a:ext cx="380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96000" y="3886200"/>
              <a:ext cx="380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2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3258" y="838200"/>
            <a:ext cx="9080480" cy="5318574"/>
            <a:chOff x="-3018601" y="698126"/>
            <a:chExt cx="15067643" cy="1752600"/>
          </a:xfrm>
        </p:grpSpPr>
        <p:sp>
          <p:nvSpPr>
            <p:cNvPr id="14" name="TextBox 13"/>
            <p:cNvSpPr txBox="1"/>
            <p:nvPr/>
          </p:nvSpPr>
          <p:spPr>
            <a:xfrm>
              <a:off x="817420" y="698126"/>
              <a:ext cx="7259779" cy="17526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endParaRPr lang="bn-BD" sz="11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3018601" y="1848092"/>
              <a:ext cx="15067643" cy="40683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prstTxWarp prst="textTriangle">
                <a:avLst>
                  <a:gd name="adj" fmla="val 0"/>
                </a:avLst>
              </a:prstTxWarp>
              <a:spAutoFit/>
            </a:bodyPr>
            <a:lstStyle/>
            <a:p>
              <a:r>
                <a:rPr lang="bn-BD" sz="4800" b="1" dirty="0" smtClean="0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দূরত্ব ও উচ্চতা নির্ণয় করতে পারবো</a:t>
              </a:r>
              <a:endParaRPr lang="en-US" sz="4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116650" y="457200"/>
            <a:ext cx="3367595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দূরত্ব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436837" y="404140"/>
            <a:ext cx="1566500" cy="204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8731" y="1008562"/>
            <a:ext cx="123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8993" y="282714"/>
            <a:ext cx="5330737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 3"/>
              </a:rPr>
              <a:t> </a:t>
            </a:r>
            <a:endParaRPr lang="en-US" sz="4000" dirty="0"/>
          </a:p>
        </p:txBody>
      </p:sp>
      <p:sp>
        <p:nvSpPr>
          <p:cNvPr id="6" name="Freeform 5"/>
          <p:cNvSpPr/>
          <p:nvPr/>
        </p:nvSpPr>
        <p:spPr>
          <a:xfrm>
            <a:off x="1149167" y="1981204"/>
            <a:ext cx="8044152" cy="9643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১. </a:t>
            </a:r>
            <a:r>
              <a:rPr lang="bn-BD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  <a:sym typeface="Wingdings 3"/>
              </a:rPr>
              <a:t>উন্নতি </a:t>
            </a:r>
            <a:r>
              <a:rPr lang="bn-BD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  <a:sym typeface="Wingdings 3"/>
              </a:rPr>
              <a:t>কোণ ও অবনতি কোণ </a:t>
            </a:r>
            <a:r>
              <a:rPr lang="bn-BD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BD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  <a:sym typeface="Wingdings 3"/>
              </a:rPr>
              <a:t>বলতে পারবে।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49165" y="3317494"/>
            <a:ext cx="8044154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২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. ত্রিকোণমিতিক অনুপাত ও মান বলতে  পারবে।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49165" y="4652393"/>
            <a:ext cx="8044154" cy="113881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4832" rIns="64832" bIns="6483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ত্রিকোণমিতির সাহায্যে দূরত্ব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উচ্চতা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বিষয়ক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 সমস্যার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অংকন করতে পারবে।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1086" y="159532"/>
            <a:ext cx="3029614" cy="88018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Pentagon 1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90" y="16662"/>
              <a:ext cx="2437981" cy="94178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7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3859" y="-152400"/>
            <a:ext cx="3266178" cy="3257265"/>
            <a:chOff x="3209257" y="928526"/>
            <a:chExt cx="4105943" cy="3859244"/>
          </a:xfrm>
        </p:grpSpPr>
        <p:sp>
          <p:nvSpPr>
            <p:cNvPr id="7" name="Arc 6"/>
            <p:cNvSpPr/>
            <p:nvPr/>
          </p:nvSpPr>
          <p:spPr>
            <a:xfrm>
              <a:off x="3719950" y="3535779"/>
              <a:ext cx="1121201" cy="609600"/>
            </a:xfrm>
            <a:prstGeom prst="arc">
              <a:avLst>
                <a:gd name="adj1" fmla="val 18093674"/>
                <a:gd name="adj2" fmla="val 1804517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209257" y="928526"/>
              <a:ext cx="4105943" cy="3859244"/>
              <a:chOff x="3209257" y="928526"/>
              <a:chExt cx="4105943" cy="3859244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3755599" y="4039078"/>
                <a:ext cx="3559601" cy="1317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3209257" y="928526"/>
                <a:ext cx="4011098" cy="3859244"/>
                <a:chOff x="3209257" y="928526"/>
                <a:chExt cx="4011098" cy="3859244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3209257" y="3684657"/>
                  <a:ext cx="342899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C</a:t>
                  </a:r>
                  <a:endParaRPr lang="en-US" sz="16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05601" y="928526"/>
                  <a:ext cx="342899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A</a:t>
                  </a:r>
                  <a:endParaRPr lang="en-US" sz="16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877455" y="4020252"/>
                  <a:ext cx="342900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B</a:t>
                  </a:r>
                  <a:endParaRPr lang="en-US" sz="1600" dirty="0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755599" y="1690526"/>
                <a:ext cx="3407201" cy="2348076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6039" y="2982182"/>
                <a:ext cx="3657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বিন্দুর উন্নতি কোণ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𝐴𝐶𝐵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2" y="2982182"/>
                <a:ext cx="4243070" cy="1077218"/>
              </a:xfrm>
              <a:prstGeom prst="rect">
                <a:avLst/>
              </a:prstGeom>
              <a:blipFill rotWithShape="0">
                <a:blip r:embed="rId2"/>
                <a:stretch>
                  <a:fillRect t="-10169"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781928" y="899924"/>
            <a:ext cx="4419865" cy="1906489"/>
            <a:chOff x="2753417" y="1355658"/>
            <a:chExt cx="5018983" cy="2962605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352800" y="1602308"/>
              <a:ext cx="2590800" cy="213149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352800" y="1602308"/>
              <a:ext cx="3810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 rot="3588010">
              <a:off x="3394173" y="1362053"/>
              <a:ext cx="903336" cy="1088955"/>
            </a:xfrm>
            <a:prstGeom prst="arc">
              <a:avLst>
                <a:gd name="adj1" fmla="val 16200000"/>
                <a:gd name="adj2" fmla="val 2089018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53417" y="1355658"/>
              <a:ext cx="5018983" cy="2962605"/>
              <a:chOff x="2808596" y="1124950"/>
              <a:chExt cx="5018983" cy="296260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808596" y="1515873"/>
                <a:ext cx="533401" cy="81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6000" y="3274493"/>
                <a:ext cx="533401" cy="81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294178" y="1124950"/>
                <a:ext cx="533401" cy="81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7" name="Picture 6" descr="C:\Users\DOEL\Desktop\New Eight\V=B\Comanche-01-ju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55" y="-45840"/>
            <a:ext cx="304970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DOEL\Desktop\New Eight\V=B\fghgrh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83" y="130301"/>
            <a:ext cx="1944739" cy="25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85051" y="2693643"/>
                <a:ext cx="33927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Mongolian Baiti" pitchFamily="66" charset="0"/>
                    <a:cs typeface="Mongolian Baiti" pitchFamily="66" charset="0"/>
                  </a:rPr>
                  <a:t>A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বিন্দুর অবনতিকোণ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𝐴𝑂𝐵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999" y="2693643"/>
                <a:ext cx="3935784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3591" t="-15254" r="-3591"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5070798" y="284015"/>
            <a:ext cx="88396" cy="6324600"/>
          </a:xfrm>
          <a:prstGeom prst="straightConnector1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3859" y="3836129"/>
            <a:ext cx="4136221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ভুমির সাথে উৎপন্ন কো</a:t>
            </a:r>
            <a:r>
              <a:rPr lang="en-US" sz="3200" b="1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কে উন্নতি কো</a:t>
            </a:r>
            <a:r>
              <a:rPr lang="en-US" sz="3200" b="1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3200" b="1" dirty="0">
              <a:solidFill>
                <a:srgbClr val="33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2334" y="3844903"/>
            <a:ext cx="4825114" cy="1981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FF"/>
                </a:solidFill>
              </a:rPr>
              <a:t>ভুমির সমান্তরালে উলম্বতলের সাথে উৎপন্ন কো</a:t>
            </a:r>
            <a:r>
              <a:rPr lang="en-US" sz="3200" dirty="0" smtClean="0">
                <a:solidFill>
                  <a:srgbClr val="FF00FF"/>
                </a:solidFill>
              </a:rPr>
              <a:t>ণ</a:t>
            </a:r>
            <a:r>
              <a:rPr lang="bn-BD" sz="3200" dirty="0" smtClean="0">
                <a:solidFill>
                  <a:srgbClr val="FF00FF"/>
                </a:solidFill>
              </a:rPr>
              <a:t>কে অবনতি কো</a:t>
            </a:r>
            <a:r>
              <a:rPr lang="en-US" sz="3200" dirty="0" smtClean="0">
                <a:solidFill>
                  <a:srgbClr val="FF00FF"/>
                </a:solidFill>
              </a:rPr>
              <a:t>ণ</a:t>
            </a:r>
            <a:r>
              <a:rPr lang="bn-BD" sz="3200" dirty="0" smtClean="0">
                <a:solidFill>
                  <a:srgbClr val="FF00FF"/>
                </a:solidFill>
              </a:rPr>
              <a:t> বলে।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226906" y="619069"/>
            <a:ext cx="4331467" cy="227582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900947" y="619069"/>
            <a:ext cx="1325959" cy="227582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61722" y="616378"/>
            <a:ext cx="356188" cy="2816376"/>
            <a:chOff x="3810000" y="3185584"/>
            <a:chExt cx="307040" cy="28163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038602" y="3185584"/>
              <a:ext cx="18399" cy="227851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10000" y="5540295"/>
              <a:ext cx="3070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8783" y="201711"/>
            <a:ext cx="9392396" cy="659030"/>
            <a:chOff x="560650" y="2819400"/>
            <a:chExt cx="8096408" cy="659030"/>
          </a:xfrm>
        </p:grpSpPr>
        <p:cxnSp>
          <p:nvCxnSpPr>
            <p:cNvPr id="11" name="Straight Arrow Connector 10"/>
            <p:cNvCxnSpPr>
              <a:stCxn id="13" idx="3"/>
              <a:endCxn id="14" idx="1"/>
            </p:cNvCxnSpPr>
            <p:nvPr/>
          </p:nvCxnSpPr>
          <p:spPr>
            <a:xfrm flipV="1">
              <a:off x="909145" y="3190508"/>
              <a:ext cx="7396655" cy="26312"/>
            </a:xfrm>
            <a:prstGeom prst="straightConnector1">
              <a:avLst/>
            </a:prstGeom>
            <a:ln w="38100">
              <a:solidFill>
                <a:srgbClr val="FF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31116" y="2819400"/>
              <a:ext cx="351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650" y="2955210"/>
              <a:ext cx="3484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05800" y="2959675"/>
              <a:ext cx="351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Arc 14"/>
          <p:cNvSpPr/>
          <p:nvPr/>
        </p:nvSpPr>
        <p:spPr>
          <a:xfrm>
            <a:off x="3933092" y="2472324"/>
            <a:ext cx="441986" cy="838200"/>
          </a:xfrm>
          <a:prstGeom prst="arc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6200000">
            <a:off x="4498414" y="372605"/>
            <a:ext cx="838200" cy="618781"/>
          </a:xfrm>
          <a:prstGeom prst="arc">
            <a:avLst>
              <a:gd name="adj1" fmla="val 10760213"/>
              <a:gd name="adj2" fmla="val 17191491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/>
          <p:cNvSpPr/>
          <p:nvPr/>
        </p:nvSpPr>
        <p:spPr>
          <a:xfrm rot="1255683">
            <a:off x="5903112" y="608636"/>
            <a:ext cx="254812" cy="613157"/>
          </a:xfrm>
          <a:prstGeom prst="arc">
            <a:avLst>
              <a:gd name="adj1" fmla="val 16200000"/>
              <a:gd name="adj2" fmla="val 2912478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/>
          <p:cNvSpPr/>
          <p:nvPr/>
        </p:nvSpPr>
        <p:spPr>
          <a:xfrm rot="11875625">
            <a:off x="8215507" y="2369187"/>
            <a:ext cx="627815" cy="545714"/>
          </a:xfrm>
          <a:prstGeom prst="arc">
            <a:avLst>
              <a:gd name="adj1" fmla="val 16200000"/>
              <a:gd name="adj2" fmla="val 4904878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9344" y="76129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2933" y="228529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7674" y="68509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5236" y="236149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66456" y="2923419"/>
            <a:ext cx="8928126" cy="537865"/>
            <a:chOff x="990600" y="5464095"/>
            <a:chExt cx="7696200" cy="5378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990600" y="5464095"/>
              <a:ext cx="76962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67000" y="5540295"/>
              <a:ext cx="351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7600" y="5540295"/>
              <a:ext cx="3360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42886" y="2136874"/>
            <a:ext cx="6629797" cy="776062"/>
            <a:chOff x="2500745" y="4688240"/>
            <a:chExt cx="5715000" cy="776062"/>
          </a:xfrm>
        </p:grpSpPr>
        <p:grpSp>
          <p:nvGrpSpPr>
            <p:cNvPr id="29" name="Group 28"/>
            <p:cNvGrpSpPr/>
            <p:nvPr/>
          </p:nvGrpSpPr>
          <p:grpSpPr>
            <a:xfrm>
              <a:off x="2500745" y="4688240"/>
              <a:ext cx="533400" cy="762000"/>
              <a:chOff x="2611580" y="4953000"/>
              <a:chExt cx="533400" cy="762000"/>
            </a:xfrm>
          </p:grpSpPr>
          <p:sp>
            <p:nvSpPr>
              <p:cNvPr id="33" name="Up Arrow 32"/>
              <p:cNvSpPr/>
              <p:nvPr/>
            </p:nvSpPr>
            <p:spPr>
              <a:xfrm>
                <a:off x="2611580" y="4953000"/>
                <a:ext cx="533400" cy="762000"/>
              </a:xfrm>
              <a:prstGeom prst="upArrow">
                <a:avLst/>
              </a:prstGeom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57000">
                    <a:srgbClr val="FEE7F2"/>
                  </a:gs>
                  <a:gs pos="67000">
                    <a:srgbClr val="F952A0"/>
                  </a:gs>
                  <a:gs pos="8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653145" y="5029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5</a:t>
                </a:r>
                <a:r>
                  <a:rPr lang="en-US" sz="1200" dirty="0" smtClean="0"/>
                  <a:t> Km</a:t>
                </a:r>
                <a:endParaRPr lang="en-US" sz="12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682345" y="4702302"/>
              <a:ext cx="533400" cy="762000"/>
              <a:chOff x="7239000" y="4939352"/>
              <a:chExt cx="533400" cy="762000"/>
            </a:xfrm>
          </p:grpSpPr>
          <p:sp>
            <p:nvSpPr>
              <p:cNvPr id="31" name="Up Arrow 30"/>
              <p:cNvSpPr/>
              <p:nvPr/>
            </p:nvSpPr>
            <p:spPr>
              <a:xfrm>
                <a:off x="7239000" y="4939352"/>
                <a:ext cx="533400" cy="762000"/>
              </a:xfrm>
              <a:prstGeom prst="upArrow">
                <a:avLst/>
              </a:prstGeom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57000">
                    <a:srgbClr val="FEE7F2"/>
                  </a:gs>
                  <a:gs pos="67000">
                    <a:srgbClr val="F952A0"/>
                  </a:gs>
                  <a:gs pos="8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273635" y="4994565"/>
                <a:ext cx="457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4</a:t>
                </a:r>
              </a:p>
              <a:p>
                <a:pPr algn="ctr"/>
                <a:r>
                  <a:rPr lang="en-US" sz="1200" dirty="0" smtClean="0"/>
                  <a:t>Km</a:t>
                </a:r>
                <a:endParaRPr lang="en-US" sz="1200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594776" y="4581237"/>
            <a:ext cx="9457621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মূল্যায়নঃ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NOB </a:t>
            </a:r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কে কি কো</a:t>
            </a:r>
            <a:r>
              <a:rPr lang="en-US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ণ</a:t>
            </a:r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বলে?</a:t>
            </a:r>
          </a:p>
          <a:p>
            <a:pPr algn="ctr"/>
            <a:r>
              <a:rPr lang="en-US" sz="28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OAB</a:t>
            </a:r>
            <a:r>
              <a:rPr lang="en-US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একটি------কো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ণ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6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7000" y="381004"/>
            <a:ext cx="9298291" cy="5972455"/>
            <a:chOff x="574965" y="381000"/>
            <a:chExt cx="8015288" cy="597245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895" y="381000"/>
              <a:ext cx="4995862" cy="2383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65" y="2971800"/>
              <a:ext cx="8015288" cy="3381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0" y="2"/>
            <a:ext cx="10607675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714" y="152400"/>
            <a:ext cx="1018224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Words>457</Words>
  <Application>Microsoft Office PowerPoint</Application>
  <PresentationFormat>Custom</PresentationFormat>
  <Paragraphs>125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Mongolian Baiti</vt:lpstr>
      <vt:lpstr>NikoshBAN</vt:lpstr>
      <vt:lpstr>Symbol</vt:lpstr>
      <vt:lpstr>Times New Roman</vt:lpstr>
      <vt:lpstr>Vrinda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College</dc:creator>
  <cp:lastModifiedBy>USER</cp:lastModifiedBy>
  <cp:revision>1266</cp:revision>
  <dcterms:created xsi:type="dcterms:W3CDTF">2012-09-20T03:56:32Z</dcterms:created>
  <dcterms:modified xsi:type="dcterms:W3CDTF">2021-04-16T04:34:59Z</dcterms:modified>
</cp:coreProperties>
</file>