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76" r:id="rId2"/>
    <p:sldId id="275" r:id="rId3"/>
    <p:sldId id="261" r:id="rId4"/>
    <p:sldId id="258" r:id="rId5"/>
    <p:sldId id="262" r:id="rId6"/>
    <p:sldId id="264" r:id="rId7"/>
    <p:sldId id="263" r:id="rId8"/>
    <p:sldId id="266" r:id="rId9"/>
    <p:sldId id="267" r:id="rId10"/>
    <p:sldId id="268" r:id="rId11"/>
    <p:sldId id="278" r:id="rId12"/>
    <p:sldId id="270" r:id="rId13"/>
    <p:sldId id="269" r:id="rId14"/>
    <p:sldId id="271" r:id="rId15"/>
    <p:sldId id="272" r:id="rId16"/>
    <p:sldId id="273" r:id="rId17"/>
    <p:sldId id="274"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871" autoAdjust="0"/>
  </p:normalViewPr>
  <p:slideViewPr>
    <p:cSldViewPr>
      <p:cViewPr varScale="1">
        <p:scale>
          <a:sx n="61" d="100"/>
          <a:sy n="61" d="100"/>
        </p:scale>
        <p:origin x="-106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DEF03-B4B2-4FDE-B53B-80EBB7EA04B7}" type="doc">
      <dgm:prSet loTypeId="urn:microsoft.com/office/officeart/2005/8/layout/radial1" loCatId="cycle" qsTypeId="urn:microsoft.com/office/officeart/2005/8/quickstyle/simple3" qsCatId="simple" csTypeId="urn:microsoft.com/office/officeart/2005/8/colors/accent2_3" csCatId="accent2" phldr="1"/>
      <dgm:spPr/>
      <dgm:t>
        <a:bodyPr/>
        <a:lstStyle/>
        <a:p>
          <a:endParaRPr lang="en-US"/>
        </a:p>
      </dgm:t>
    </dgm:pt>
    <dgm:pt modelId="{A2B16284-5204-4820-8B00-2E96E1D9F41B}">
      <dgm:prSet phldrT="[Text]"/>
      <dgm:spPr/>
      <dgm:t>
        <a:bodyPr/>
        <a:lstStyle/>
        <a:p>
          <a:r>
            <a:rPr lang="bn-BD" b="0" dirty="0" smtClean="0">
              <a:effectLst/>
              <a:latin typeface="NikoshBAN" pitchFamily="2" charset="0"/>
              <a:cs typeface="NikoshBAN" pitchFamily="2" charset="0"/>
            </a:rPr>
            <a:t>নতুন শিখলাম </a:t>
          </a:r>
          <a:endParaRPr lang="en-US" b="0" dirty="0">
            <a:effectLst/>
            <a:latin typeface="NikoshBAN" pitchFamily="2" charset="0"/>
            <a:cs typeface="NikoshBAN" pitchFamily="2" charset="0"/>
          </a:endParaRPr>
        </a:p>
      </dgm:t>
    </dgm:pt>
    <dgm:pt modelId="{DAEAE2A1-83C4-4D9D-98D0-648E5E24D9EB}" type="parTrans" cxnId="{ADF18FAD-37B5-49B8-AA76-D62DAEDCA268}">
      <dgm:prSet/>
      <dgm:spPr/>
      <dgm:t>
        <a:bodyPr/>
        <a:lstStyle/>
        <a:p>
          <a:endParaRPr lang="en-US"/>
        </a:p>
      </dgm:t>
    </dgm:pt>
    <dgm:pt modelId="{828D0016-21C4-4BD7-8B38-77538B740A85}" type="sibTrans" cxnId="{ADF18FAD-37B5-49B8-AA76-D62DAEDCA268}">
      <dgm:prSet/>
      <dgm:spPr/>
      <dgm:t>
        <a:bodyPr/>
        <a:lstStyle/>
        <a:p>
          <a:endParaRPr lang="en-US"/>
        </a:p>
      </dgm:t>
    </dgm:pt>
    <dgm:pt modelId="{7E427CF7-679B-4C3B-BC20-29C712F633F6}">
      <dgm:prSet phldrT="[Text]" custT="1"/>
      <dgm:spPr/>
      <dgm:t>
        <a:bodyPr/>
        <a:lstStyle/>
        <a:p>
          <a:r>
            <a:rPr lang="bn-BD" sz="6600" b="0" dirty="0" smtClean="0">
              <a:effectLst/>
              <a:latin typeface="NikoshBAN" pitchFamily="2" charset="0"/>
              <a:cs typeface="NikoshBAN" pitchFamily="2" charset="0"/>
            </a:rPr>
            <a:t>তথ্য</a:t>
          </a:r>
          <a:r>
            <a:rPr lang="bn-BD" sz="3600" b="0" dirty="0" smtClean="0">
              <a:effectLst/>
              <a:latin typeface="NikoshBAN" pitchFamily="2" charset="0"/>
              <a:cs typeface="NikoshBAN" pitchFamily="2" charset="0"/>
            </a:rPr>
            <a:t> </a:t>
          </a:r>
          <a:endParaRPr lang="en-US" sz="3600" b="0" dirty="0">
            <a:effectLst/>
            <a:latin typeface="NikoshBAN" pitchFamily="2" charset="0"/>
            <a:cs typeface="NikoshBAN" pitchFamily="2" charset="0"/>
          </a:endParaRPr>
        </a:p>
      </dgm:t>
    </dgm:pt>
    <dgm:pt modelId="{A28D751E-42AE-427F-B10A-E309000B52CD}" type="parTrans" cxnId="{3DF6F4B1-0F68-4271-970C-36B957334537}">
      <dgm:prSet/>
      <dgm:spPr/>
      <dgm:t>
        <a:bodyPr/>
        <a:lstStyle/>
        <a:p>
          <a:endParaRPr lang="en-US" b="0">
            <a:effectLst/>
          </a:endParaRPr>
        </a:p>
      </dgm:t>
    </dgm:pt>
    <dgm:pt modelId="{F6A42AC1-4127-4F8A-9B5E-C749E33DF57B}" type="sibTrans" cxnId="{3DF6F4B1-0F68-4271-970C-36B957334537}">
      <dgm:prSet/>
      <dgm:spPr/>
      <dgm:t>
        <a:bodyPr/>
        <a:lstStyle/>
        <a:p>
          <a:endParaRPr lang="en-US"/>
        </a:p>
      </dgm:t>
    </dgm:pt>
    <dgm:pt modelId="{78EE66F8-B4DD-4B45-9EBE-1EEF179A92A3}">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bn-BD" sz="5400" b="0" dirty="0" smtClean="0">
              <a:solidFill>
                <a:schemeClr val="tx1"/>
              </a:solidFill>
              <a:effectLst/>
              <a:latin typeface="NikoshBAN" pitchFamily="2" charset="0"/>
              <a:cs typeface="NikoshBAN" pitchFamily="2" charset="0"/>
            </a:rPr>
            <a:t>উপাত্ত</a:t>
          </a:r>
          <a:r>
            <a:rPr lang="bn-BD" sz="2400" b="0" dirty="0" smtClean="0">
              <a:effectLst/>
              <a:latin typeface="NikoshBAN" pitchFamily="2" charset="0"/>
              <a:cs typeface="NikoshBAN" pitchFamily="2" charset="0"/>
            </a:rPr>
            <a:t> </a:t>
          </a:r>
          <a:endParaRPr lang="en-US" sz="2400" b="0" dirty="0">
            <a:effectLst/>
            <a:latin typeface="NikoshBAN" pitchFamily="2" charset="0"/>
            <a:cs typeface="NikoshBAN" pitchFamily="2" charset="0"/>
          </a:endParaRPr>
        </a:p>
      </dgm:t>
    </dgm:pt>
    <dgm:pt modelId="{7DFDB2E6-611D-40FA-8F4E-846A4F9D452D}" type="parTrans" cxnId="{8BC6A7C7-812F-4B10-8723-419CA5CA4AF9}">
      <dgm:prSet/>
      <dgm:spPr/>
      <dgm:t>
        <a:bodyPr/>
        <a:lstStyle/>
        <a:p>
          <a:endParaRPr lang="en-US" b="0">
            <a:effectLst/>
          </a:endParaRPr>
        </a:p>
      </dgm:t>
    </dgm:pt>
    <dgm:pt modelId="{6399D0AE-0A92-4F93-9863-0D7FFB019168}" type="sibTrans" cxnId="{8BC6A7C7-812F-4B10-8723-419CA5CA4AF9}">
      <dgm:prSet/>
      <dgm:spPr/>
      <dgm:t>
        <a:bodyPr/>
        <a:lstStyle/>
        <a:p>
          <a:endParaRPr lang="en-US"/>
        </a:p>
      </dgm:t>
    </dgm:pt>
    <dgm:pt modelId="{3D38940F-488E-4212-80C6-05757F25C108}">
      <dgm:prSet/>
      <dgm:spPr/>
      <dgm:t>
        <a:bodyPr/>
        <a:lstStyle/>
        <a:p>
          <a:r>
            <a:rPr lang="bn-BD" b="0" dirty="0" smtClean="0">
              <a:effectLst/>
              <a:latin typeface="NikoshBAN" pitchFamily="2" charset="0"/>
              <a:cs typeface="NikoshBAN" pitchFamily="2" charset="0"/>
            </a:rPr>
            <a:t>জ্ঞান  </a:t>
          </a:r>
          <a:endParaRPr lang="en-US" b="0" dirty="0">
            <a:effectLst/>
            <a:latin typeface="NikoshBAN" pitchFamily="2" charset="0"/>
            <a:cs typeface="NikoshBAN" pitchFamily="2" charset="0"/>
          </a:endParaRPr>
        </a:p>
      </dgm:t>
    </dgm:pt>
    <dgm:pt modelId="{E8B66E16-4FC4-4615-9350-1385C51FAEF1}" type="parTrans" cxnId="{33E23012-00D3-4C61-BDBB-0A13DE6965B1}">
      <dgm:prSet/>
      <dgm:spPr/>
      <dgm:t>
        <a:bodyPr/>
        <a:lstStyle/>
        <a:p>
          <a:endParaRPr lang="en-US" b="0">
            <a:effectLst/>
          </a:endParaRPr>
        </a:p>
      </dgm:t>
    </dgm:pt>
    <dgm:pt modelId="{34328886-FB14-4BC1-99AA-C496368C8CFD}" type="sibTrans" cxnId="{33E23012-00D3-4C61-BDBB-0A13DE6965B1}">
      <dgm:prSet/>
      <dgm:spPr/>
      <dgm:t>
        <a:bodyPr/>
        <a:lstStyle/>
        <a:p>
          <a:endParaRPr lang="en-US"/>
        </a:p>
      </dgm:t>
    </dgm:pt>
    <dgm:pt modelId="{F22B015E-3623-4043-B8EA-2FAEABDAAE8A}" type="pres">
      <dgm:prSet presAssocID="{DC8DEF03-B4B2-4FDE-B53B-80EBB7EA04B7}" presName="cycle" presStyleCnt="0">
        <dgm:presLayoutVars>
          <dgm:chMax val="1"/>
          <dgm:dir/>
          <dgm:animLvl val="ctr"/>
          <dgm:resizeHandles val="exact"/>
        </dgm:presLayoutVars>
      </dgm:prSet>
      <dgm:spPr/>
      <dgm:t>
        <a:bodyPr/>
        <a:lstStyle/>
        <a:p>
          <a:endParaRPr lang="en-US"/>
        </a:p>
      </dgm:t>
    </dgm:pt>
    <dgm:pt modelId="{A2FC1977-93EA-4368-AB42-6517D9C0131F}" type="pres">
      <dgm:prSet presAssocID="{A2B16284-5204-4820-8B00-2E96E1D9F41B}" presName="centerShape" presStyleLbl="node0" presStyleIdx="0" presStyleCnt="1" custLinFactNeighborX="-2609" custLinFactNeighborY="-3832"/>
      <dgm:spPr/>
      <dgm:t>
        <a:bodyPr/>
        <a:lstStyle/>
        <a:p>
          <a:endParaRPr lang="en-US"/>
        </a:p>
      </dgm:t>
    </dgm:pt>
    <dgm:pt modelId="{1681749C-4E77-4AFD-9003-367654AC1151}" type="pres">
      <dgm:prSet presAssocID="{A28D751E-42AE-427F-B10A-E309000B52CD}" presName="Name9" presStyleLbl="parChTrans1D2" presStyleIdx="0" presStyleCnt="3"/>
      <dgm:spPr/>
      <dgm:t>
        <a:bodyPr/>
        <a:lstStyle/>
        <a:p>
          <a:endParaRPr lang="en-US"/>
        </a:p>
      </dgm:t>
    </dgm:pt>
    <dgm:pt modelId="{A86C6B06-0941-465E-B17F-BA522AB9E6C7}" type="pres">
      <dgm:prSet presAssocID="{A28D751E-42AE-427F-B10A-E309000B52CD}" presName="connTx" presStyleLbl="parChTrans1D2" presStyleIdx="0" presStyleCnt="3"/>
      <dgm:spPr/>
      <dgm:t>
        <a:bodyPr/>
        <a:lstStyle/>
        <a:p>
          <a:endParaRPr lang="en-US"/>
        </a:p>
      </dgm:t>
    </dgm:pt>
    <dgm:pt modelId="{C5C0C303-D3AA-42C8-92C9-0A4DCC38D044}" type="pres">
      <dgm:prSet presAssocID="{7E427CF7-679B-4C3B-BC20-29C712F633F6}" presName="node" presStyleLbl="node1" presStyleIdx="0" presStyleCnt="3">
        <dgm:presLayoutVars>
          <dgm:bulletEnabled val="1"/>
        </dgm:presLayoutVars>
      </dgm:prSet>
      <dgm:spPr/>
      <dgm:t>
        <a:bodyPr/>
        <a:lstStyle/>
        <a:p>
          <a:endParaRPr lang="en-US"/>
        </a:p>
      </dgm:t>
    </dgm:pt>
    <dgm:pt modelId="{279D9462-27E7-43BE-9D5E-F3BBE42442CD}" type="pres">
      <dgm:prSet presAssocID="{E8B66E16-4FC4-4615-9350-1385C51FAEF1}" presName="Name9" presStyleLbl="parChTrans1D2" presStyleIdx="1" presStyleCnt="3"/>
      <dgm:spPr/>
      <dgm:t>
        <a:bodyPr/>
        <a:lstStyle/>
        <a:p>
          <a:endParaRPr lang="en-US"/>
        </a:p>
      </dgm:t>
    </dgm:pt>
    <dgm:pt modelId="{106FB81A-DA51-42D1-BE65-DB21B3660AC9}" type="pres">
      <dgm:prSet presAssocID="{E8B66E16-4FC4-4615-9350-1385C51FAEF1}" presName="connTx" presStyleLbl="parChTrans1D2" presStyleIdx="1" presStyleCnt="3"/>
      <dgm:spPr/>
      <dgm:t>
        <a:bodyPr/>
        <a:lstStyle/>
        <a:p>
          <a:endParaRPr lang="en-US"/>
        </a:p>
      </dgm:t>
    </dgm:pt>
    <dgm:pt modelId="{F141CF5C-6D4A-4A9E-A9FE-5FD68496E41C}" type="pres">
      <dgm:prSet presAssocID="{3D38940F-488E-4212-80C6-05757F25C108}" presName="node" presStyleLbl="node1" presStyleIdx="1" presStyleCnt="3" custRadScaleRad="99843" custRadScaleInc="-2299">
        <dgm:presLayoutVars>
          <dgm:bulletEnabled val="1"/>
        </dgm:presLayoutVars>
      </dgm:prSet>
      <dgm:spPr/>
      <dgm:t>
        <a:bodyPr/>
        <a:lstStyle/>
        <a:p>
          <a:endParaRPr lang="en-US"/>
        </a:p>
      </dgm:t>
    </dgm:pt>
    <dgm:pt modelId="{C45B2A9E-5FFF-49C6-981C-452C338E3286}" type="pres">
      <dgm:prSet presAssocID="{7DFDB2E6-611D-40FA-8F4E-846A4F9D452D}" presName="Name9" presStyleLbl="parChTrans1D2" presStyleIdx="2" presStyleCnt="3"/>
      <dgm:spPr/>
      <dgm:t>
        <a:bodyPr/>
        <a:lstStyle/>
        <a:p>
          <a:endParaRPr lang="en-US"/>
        </a:p>
      </dgm:t>
    </dgm:pt>
    <dgm:pt modelId="{609746C2-E8C4-4A0A-A369-8E350DECD456}" type="pres">
      <dgm:prSet presAssocID="{7DFDB2E6-611D-40FA-8F4E-846A4F9D452D}" presName="connTx" presStyleLbl="parChTrans1D2" presStyleIdx="2" presStyleCnt="3"/>
      <dgm:spPr/>
      <dgm:t>
        <a:bodyPr/>
        <a:lstStyle/>
        <a:p>
          <a:endParaRPr lang="en-US"/>
        </a:p>
      </dgm:t>
    </dgm:pt>
    <dgm:pt modelId="{9D6382AA-E4D9-423C-AE60-394B9CF8275A}" type="pres">
      <dgm:prSet presAssocID="{78EE66F8-B4DD-4B45-9EBE-1EEF179A92A3}" presName="node" presStyleLbl="node1" presStyleIdx="2" presStyleCnt="3">
        <dgm:presLayoutVars>
          <dgm:bulletEnabled val="1"/>
        </dgm:presLayoutVars>
      </dgm:prSet>
      <dgm:spPr/>
      <dgm:t>
        <a:bodyPr/>
        <a:lstStyle/>
        <a:p>
          <a:endParaRPr lang="en-US"/>
        </a:p>
      </dgm:t>
    </dgm:pt>
  </dgm:ptLst>
  <dgm:cxnLst>
    <dgm:cxn modelId="{CF450C94-3678-406F-BB78-0F0C2AB800BB}" type="presOf" srcId="{7DFDB2E6-611D-40FA-8F4E-846A4F9D452D}" destId="{609746C2-E8C4-4A0A-A369-8E350DECD456}" srcOrd="1" destOrd="0" presId="urn:microsoft.com/office/officeart/2005/8/layout/radial1"/>
    <dgm:cxn modelId="{26F36788-EF24-4560-897D-1F7756B35501}" type="presOf" srcId="{78EE66F8-B4DD-4B45-9EBE-1EEF179A92A3}" destId="{9D6382AA-E4D9-423C-AE60-394B9CF8275A}" srcOrd="0" destOrd="0" presId="urn:microsoft.com/office/officeart/2005/8/layout/radial1"/>
    <dgm:cxn modelId="{8BC6A7C7-812F-4B10-8723-419CA5CA4AF9}" srcId="{A2B16284-5204-4820-8B00-2E96E1D9F41B}" destId="{78EE66F8-B4DD-4B45-9EBE-1EEF179A92A3}" srcOrd="2" destOrd="0" parTransId="{7DFDB2E6-611D-40FA-8F4E-846A4F9D452D}" sibTransId="{6399D0AE-0A92-4F93-9863-0D7FFB019168}"/>
    <dgm:cxn modelId="{FFC2473C-7DA1-43B5-954F-B5294DFC48C8}" type="presOf" srcId="{3D38940F-488E-4212-80C6-05757F25C108}" destId="{F141CF5C-6D4A-4A9E-A9FE-5FD68496E41C}" srcOrd="0" destOrd="0" presId="urn:microsoft.com/office/officeart/2005/8/layout/radial1"/>
    <dgm:cxn modelId="{33E23012-00D3-4C61-BDBB-0A13DE6965B1}" srcId="{A2B16284-5204-4820-8B00-2E96E1D9F41B}" destId="{3D38940F-488E-4212-80C6-05757F25C108}" srcOrd="1" destOrd="0" parTransId="{E8B66E16-4FC4-4615-9350-1385C51FAEF1}" sibTransId="{34328886-FB14-4BC1-99AA-C496368C8CFD}"/>
    <dgm:cxn modelId="{3DF6F4B1-0F68-4271-970C-36B957334537}" srcId="{A2B16284-5204-4820-8B00-2E96E1D9F41B}" destId="{7E427CF7-679B-4C3B-BC20-29C712F633F6}" srcOrd="0" destOrd="0" parTransId="{A28D751E-42AE-427F-B10A-E309000B52CD}" sibTransId="{F6A42AC1-4127-4F8A-9B5E-C749E33DF57B}"/>
    <dgm:cxn modelId="{A7915CF4-F3DD-4755-85C2-7CC2A5703905}" type="presOf" srcId="{7E427CF7-679B-4C3B-BC20-29C712F633F6}" destId="{C5C0C303-D3AA-42C8-92C9-0A4DCC38D044}" srcOrd="0" destOrd="0" presId="urn:microsoft.com/office/officeart/2005/8/layout/radial1"/>
    <dgm:cxn modelId="{ED6A2657-04B1-41D0-8B73-E495E0ABB94F}" type="presOf" srcId="{A2B16284-5204-4820-8B00-2E96E1D9F41B}" destId="{A2FC1977-93EA-4368-AB42-6517D9C0131F}" srcOrd="0" destOrd="0" presId="urn:microsoft.com/office/officeart/2005/8/layout/radial1"/>
    <dgm:cxn modelId="{F5B09062-49FD-4C45-B77C-CCFDDB7CC72F}" type="presOf" srcId="{A28D751E-42AE-427F-B10A-E309000B52CD}" destId="{1681749C-4E77-4AFD-9003-367654AC1151}" srcOrd="0" destOrd="0" presId="urn:microsoft.com/office/officeart/2005/8/layout/radial1"/>
    <dgm:cxn modelId="{ADF18FAD-37B5-49B8-AA76-D62DAEDCA268}" srcId="{DC8DEF03-B4B2-4FDE-B53B-80EBB7EA04B7}" destId="{A2B16284-5204-4820-8B00-2E96E1D9F41B}" srcOrd="0" destOrd="0" parTransId="{DAEAE2A1-83C4-4D9D-98D0-648E5E24D9EB}" sibTransId="{828D0016-21C4-4BD7-8B38-77538B740A85}"/>
    <dgm:cxn modelId="{F6413313-AFA4-4E20-99E5-F593D24D76BA}" type="presOf" srcId="{A28D751E-42AE-427F-B10A-E309000B52CD}" destId="{A86C6B06-0941-465E-B17F-BA522AB9E6C7}" srcOrd="1" destOrd="0" presId="urn:microsoft.com/office/officeart/2005/8/layout/radial1"/>
    <dgm:cxn modelId="{85F9AD3C-525D-4A2E-A7EC-7EDE74627B48}" type="presOf" srcId="{E8B66E16-4FC4-4615-9350-1385C51FAEF1}" destId="{106FB81A-DA51-42D1-BE65-DB21B3660AC9}" srcOrd="1" destOrd="0" presId="urn:microsoft.com/office/officeart/2005/8/layout/radial1"/>
    <dgm:cxn modelId="{55F6E821-0F15-4385-90A0-4EA5560746C6}" type="presOf" srcId="{DC8DEF03-B4B2-4FDE-B53B-80EBB7EA04B7}" destId="{F22B015E-3623-4043-B8EA-2FAEABDAAE8A}" srcOrd="0" destOrd="0" presId="urn:microsoft.com/office/officeart/2005/8/layout/radial1"/>
    <dgm:cxn modelId="{6B56667C-DBE7-455D-B432-EF26515F06C2}" type="presOf" srcId="{E8B66E16-4FC4-4615-9350-1385C51FAEF1}" destId="{279D9462-27E7-43BE-9D5E-F3BBE42442CD}" srcOrd="0" destOrd="0" presId="urn:microsoft.com/office/officeart/2005/8/layout/radial1"/>
    <dgm:cxn modelId="{F3F1720C-BC3C-4952-83DF-62DA8C08C30E}" type="presOf" srcId="{7DFDB2E6-611D-40FA-8F4E-846A4F9D452D}" destId="{C45B2A9E-5FFF-49C6-981C-452C338E3286}" srcOrd="0" destOrd="0" presId="urn:microsoft.com/office/officeart/2005/8/layout/radial1"/>
    <dgm:cxn modelId="{7B806416-1D92-4E67-AF8B-34D767737968}" type="presParOf" srcId="{F22B015E-3623-4043-B8EA-2FAEABDAAE8A}" destId="{A2FC1977-93EA-4368-AB42-6517D9C0131F}" srcOrd="0" destOrd="0" presId="urn:microsoft.com/office/officeart/2005/8/layout/radial1"/>
    <dgm:cxn modelId="{AE5F3222-B9F5-46D5-89B7-1D2C758EAA19}" type="presParOf" srcId="{F22B015E-3623-4043-B8EA-2FAEABDAAE8A}" destId="{1681749C-4E77-4AFD-9003-367654AC1151}" srcOrd="1" destOrd="0" presId="urn:microsoft.com/office/officeart/2005/8/layout/radial1"/>
    <dgm:cxn modelId="{8566016A-3A62-4D1B-9346-FABCE67E8090}" type="presParOf" srcId="{1681749C-4E77-4AFD-9003-367654AC1151}" destId="{A86C6B06-0941-465E-B17F-BA522AB9E6C7}" srcOrd="0" destOrd="0" presId="urn:microsoft.com/office/officeart/2005/8/layout/radial1"/>
    <dgm:cxn modelId="{0D2EC92F-89A2-46DE-A87E-7AC6B42CDE39}" type="presParOf" srcId="{F22B015E-3623-4043-B8EA-2FAEABDAAE8A}" destId="{C5C0C303-D3AA-42C8-92C9-0A4DCC38D044}" srcOrd="2" destOrd="0" presId="urn:microsoft.com/office/officeart/2005/8/layout/radial1"/>
    <dgm:cxn modelId="{84BA471F-5D46-48A2-B2D1-BB40AD05343B}" type="presParOf" srcId="{F22B015E-3623-4043-B8EA-2FAEABDAAE8A}" destId="{279D9462-27E7-43BE-9D5E-F3BBE42442CD}" srcOrd="3" destOrd="0" presId="urn:microsoft.com/office/officeart/2005/8/layout/radial1"/>
    <dgm:cxn modelId="{070CA2BF-9A04-4F32-BD7D-44A4D2CB99B0}" type="presParOf" srcId="{279D9462-27E7-43BE-9D5E-F3BBE42442CD}" destId="{106FB81A-DA51-42D1-BE65-DB21B3660AC9}" srcOrd="0" destOrd="0" presId="urn:microsoft.com/office/officeart/2005/8/layout/radial1"/>
    <dgm:cxn modelId="{EDA0025E-1682-4728-B3FE-3E69C242D4FC}" type="presParOf" srcId="{F22B015E-3623-4043-B8EA-2FAEABDAAE8A}" destId="{F141CF5C-6D4A-4A9E-A9FE-5FD68496E41C}" srcOrd="4" destOrd="0" presId="urn:microsoft.com/office/officeart/2005/8/layout/radial1"/>
    <dgm:cxn modelId="{2613319D-164E-4C77-B8BB-FA868125BF31}" type="presParOf" srcId="{F22B015E-3623-4043-B8EA-2FAEABDAAE8A}" destId="{C45B2A9E-5FFF-49C6-981C-452C338E3286}" srcOrd="5" destOrd="0" presId="urn:microsoft.com/office/officeart/2005/8/layout/radial1"/>
    <dgm:cxn modelId="{CD5DFE2B-BE58-4D55-941E-487693E271C5}" type="presParOf" srcId="{C45B2A9E-5FFF-49C6-981C-452C338E3286}" destId="{609746C2-E8C4-4A0A-A369-8E350DECD456}" srcOrd="0" destOrd="0" presId="urn:microsoft.com/office/officeart/2005/8/layout/radial1"/>
    <dgm:cxn modelId="{A7A99B43-FAF8-4C11-98EF-00FA2D81E20C}" type="presParOf" srcId="{F22B015E-3623-4043-B8EA-2FAEABDAAE8A}" destId="{9D6382AA-E4D9-423C-AE60-394B9CF8275A}" srcOrd="6"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B848C-A993-4D0C-BC33-6E0BF2936264}" type="datetimeFigureOut">
              <a:rPr lang="en-US" smtClean="0"/>
              <a:pPr/>
              <a:t>15-Apr-21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423CC-388C-446C-ABBB-70258EEE96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উপাত্ত</a:t>
            </a:r>
            <a:r>
              <a:rPr lang="bn-BD" baseline="0" dirty="0" smtClean="0">
                <a:latin typeface="NikoshBAN" pitchFamily="2" charset="0"/>
                <a:cs typeface="NikoshBAN" pitchFamily="2" charset="0"/>
              </a:rPr>
              <a:t> ও তথ্য ছক দেখিয়ে পাঠ ঘোষণ করতে হবে। আজকের পাঠের বিষয় উপাত্ত ও তথ্য।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DB423CC-388C-446C-ABBB-70258EEE960C}"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উপাত্ত</a:t>
            </a:r>
            <a:r>
              <a:rPr lang="bn-BD" baseline="0" dirty="0" smtClean="0">
                <a:latin typeface="NikoshBAN" pitchFamily="2" charset="0"/>
                <a:cs typeface="NikoshBAN" pitchFamily="2" charset="0"/>
              </a:rPr>
              <a:t> কা</a:t>
            </a:r>
            <a:r>
              <a:rPr lang="bn-IN" baseline="0" dirty="0" smtClean="0">
                <a:latin typeface="NikoshBAN" pitchFamily="2" charset="0"/>
                <a:cs typeface="NikoshBAN" pitchFamily="2" charset="0"/>
              </a:rPr>
              <a:t>কে </a:t>
            </a:r>
            <a:r>
              <a:rPr lang="bn-BD" baseline="0" dirty="0" smtClean="0">
                <a:latin typeface="NikoshBAN" pitchFamily="2" charset="0"/>
                <a:cs typeface="NikoshBAN" pitchFamily="2" charset="0"/>
              </a:rPr>
              <a:t> বলে জানবে এবং উপাত্ত ও ঘটনা মিলে তথ্যতে পরিণত হয়।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DB423CC-388C-446C-ABBB-70258EEE960C}"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effectLst>
                  <a:outerShdw blurRad="38100" dist="38100" dir="2700000" algn="tl">
                    <a:srgbClr val="000000">
                      <a:alpha val="43137"/>
                    </a:srgbClr>
                  </a:outerShdw>
                </a:effectLst>
                <a:latin typeface="NikoshBAN" pitchFamily="2" charset="0"/>
                <a:cs typeface="NikoshBAN" pitchFamily="2" charset="0"/>
              </a:rPr>
              <a:t>এবার</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নিশ্চয়ই</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ওপরের</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তালিকায়</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উপাত্তগুলোর</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অর্থ</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তুমি</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খুঁজে</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পেয়েছে</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কাজেই</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আমরা</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বুঝতে</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পারছি</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উপাত্তের</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সাথে</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যদি</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কোনো</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ঘটনা</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বা</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প্রেক্ষাপট</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বা</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পরিস্হিতির</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সম্পর্ক</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থাকে</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তখন</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সেগুলোর</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অর্থ</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বোঝা</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যায়</a:t>
            </a:r>
            <a:r>
              <a:rPr lang="bn-IN" sz="1200" dirty="0" smtClean="0">
                <a:effectLst>
                  <a:outerShdw blurRad="38100" dist="38100" dir="2700000" algn="tl">
                    <a:srgbClr val="000000">
                      <a:alpha val="43137"/>
                    </a:srgbClr>
                  </a:outerShdw>
                </a:effectLst>
                <a:latin typeface="NikoshBAN" pitchFamily="2" charset="0"/>
                <a:cs typeface="NikoshBAN" pitchFamily="2" charset="0"/>
              </a:rPr>
              <a:t>।</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আমরা</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সেটা</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ব্যবহারও</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পারি</a:t>
            </a:r>
            <a:r>
              <a:rPr lang="bn-IN" sz="1200" dirty="0" smtClean="0">
                <a:effectLst>
                  <a:outerShdw blurRad="38100" dist="38100" dir="2700000" algn="tl">
                    <a:srgbClr val="000000">
                      <a:alpha val="43137"/>
                    </a:srgbClr>
                  </a:outerShdw>
                </a:effectLst>
                <a:latin typeface="NikoshBAN" pitchFamily="2" charset="0"/>
                <a:cs typeface="NikoshBAN" pitchFamily="2" charset="0"/>
              </a:rPr>
              <a:t>।</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তখন</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সেটা</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হচ্ছে</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তথ্য</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একাধিক</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উপাত্ত</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যখন</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কোন</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বিশেষ</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উদ্দেশ্য</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সাধনের</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জন্য</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অর্থপূর্ণভাবে</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সাজানো</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হয়</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তখন</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তাকে</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তথ্য</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effectLst>
                  <a:outerShdw blurRad="38100" dist="38100" dir="2700000" algn="tl">
                    <a:srgbClr val="000000">
                      <a:alpha val="43137"/>
                    </a:srgbClr>
                  </a:outerShdw>
                </a:effectLst>
                <a:latin typeface="NikoshBAN" pitchFamily="2" charset="0"/>
                <a:cs typeface="NikoshBAN" pitchFamily="2" charset="0"/>
              </a:rPr>
              <a:t>বলে</a:t>
            </a:r>
            <a:r>
              <a:rPr lang="en-US" sz="1200" dirty="0" smtClean="0">
                <a:effectLst>
                  <a:outerShdw blurRad="38100" dist="38100" dir="2700000" algn="tl">
                    <a:srgbClr val="000000">
                      <a:alpha val="43137"/>
                    </a:srgbClr>
                  </a:outerShdw>
                </a:effectLst>
                <a:latin typeface="NikoshBAN" pitchFamily="2" charset="0"/>
                <a:cs typeface="NikoshBAN" pitchFamily="2" charset="0"/>
              </a:rPr>
              <a:t>। </a:t>
            </a:r>
          </a:p>
          <a:p>
            <a:endParaRPr lang="en-US" dirty="0"/>
          </a:p>
        </p:txBody>
      </p:sp>
      <p:sp>
        <p:nvSpPr>
          <p:cNvPr id="4" name="Slide Number Placeholder 3"/>
          <p:cNvSpPr>
            <a:spLocks noGrp="1"/>
          </p:cNvSpPr>
          <p:nvPr>
            <p:ph type="sldNum" sz="quarter" idx="10"/>
          </p:nvPr>
        </p:nvSpPr>
        <p:spPr/>
        <p:txBody>
          <a:bodyPr/>
          <a:lstStyle/>
          <a:p>
            <a:fld id="{EDB423CC-388C-446C-ABBB-70258EEE960C}"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তোমারা</a:t>
            </a:r>
            <a:r>
              <a:rPr lang="bn-BD" baseline="0" dirty="0" smtClean="0"/>
              <a:t> এই পাঠ থেকে নতুন </a:t>
            </a:r>
            <a:r>
              <a:rPr lang="bn-IN" baseline="0" dirty="0" smtClean="0"/>
              <a:t>কী কী </a:t>
            </a:r>
            <a:r>
              <a:rPr lang="bn-BD" baseline="0" dirty="0" smtClean="0"/>
              <a:t>শব্দ শিখলে? এবার স্লাইডটি দেখাতে হবে। </a:t>
            </a:r>
            <a:endParaRPr lang="en-US" dirty="0" smtClean="0"/>
          </a:p>
          <a:p>
            <a:endParaRPr lang="en-US" dirty="0"/>
          </a:p>
        </p:txBody>
      </p:sp>
      <p:sp>
        <p:nvSpPr>
          <p:cNvPr id="4" name="Slide Number Placeholder 3"/>
          <p:cNvSpPr>
            <a:spLocks noGrp="1"/>
          </p:cNvSpPr>
          <p:nvPr>
            <p:ph type="sldNum" sz="quarter" idx="10"/>
          </p:nvPr>
        </p:nvSpPr>
        <p:spPr/>
        <p:txBody>
          <a:bodyPr/>
          <a:lstStyle/>
          <a:p>
            <a:fld id="{EDB423CC-388C-446C-ABBB-70258EEE960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254115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320776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286866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915202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157355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67639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10029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74934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407414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276351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332620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62143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181044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2690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762842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125472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326660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pPr/>
              <a:t>15-Apr-21</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pPr/>
              <a:t>‹#›</a:t>
            </a:fld>
            <a:endParaRPr lang="en-US" dirty="0"/>
          </a:p>
        </p:txBody>
      </p:sp>
    </p:spTree>
    <p:extLst>
      <p:ext uri="{BB962C8B-B14F-4D97-AF65-F5344CB8AC3E}">
        <p14:creationId xmlns="" xmlns:p14="http://schemas.microsoft.com/office/powerpoint/2010/main" val="7287486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EACHER\AppData\Local\Microsoft\Windows\Temporary Internet Files\Content.IE5\EHOUJ5VS\37283-7-flowers-transparent[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6858000" y="4825497"/>
            <a:ext cx="2010780" cy="179178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TEACHER\AppData\Local\Microsoft\Windows\Temporary Internet Files\Content.IE5\EHOUJ5VS\37283-7-flowers-transparent[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flipH="1" flipV="1">
            <a:off x="155575" y="124742"/>
            <a:ext cx="1984375" cy="176825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TEACHER\AppData\Local\Microsoft\Windows\Temporary Internet Files\Content.IE5\EHOUJ5VS\37283-7-flowers-transparent[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137131" y="4861531"/>
            <a:ext cx="1869683" cy="166605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TEACHER\AppData\Local\Microsoft\Windows\Temporary Internet Files\Content.IE5\EHOUJ5VS\37283-7-flowers-transparent[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flipH="1" flipV="1">
            <a:off x="7145866" y="281181"/>
            <a:ext cx="1710267" cy="1524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ounded Rectangle 7"/>
          <p:cNvSpPr/>
          <p:nvPr/>
        </p:nvSpPr>
        <p:spPr>
          <a:xfrm>
            <a:off x="457200" y="1371600"/>
            <a:ext cx="8077200" cy="3581400"/>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9600" b="1" dirty="0" smtClean="0">
                <a:ln w="0"/>
                <a:solidFill>
                  <a:srgbClr val="002060"/>
                </a:solidFill>
                <a:latin typeface="NikoshBAN" pitchFamily="2" charset="0"/>
                <a:cs typeface="NikoshBAN" pitchFamily="2" charset="0"/>
              </a:rPr>
              <a:t>আজকের অনলাইন ক্লাসে সবাইকে স্বাগতম</a:t>
            </a:r>
            <a:endParaRPr lang="en-GB" sz="9600" b="1" dirty="0">
              <a:ln w="0"/>
              <a:solidFill>
                <a:srgbClr val="002060"/>
              </a:solidFill>
              <a:latin typeface="NikoshBAN" pitchFamily="2" charset="0"/>
              <a:cs typeface="NikoshBAN" pitchFamily="2" charset="0"/>
            </a:endParaRPr>
          </a:p>
        </p:txBody>
      </p:sp>
    </p:spTree>
    <p:extLst>
      <p:ext uri="{BB962C8B-B14F-4D97-AF65-F5344CB8AC3E}">
        <p14:creationId xmlns="" xmlns:p14="http://schemas.microsoft.com/office/powerpoint/2010/main" val="360170506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992928786"/>
              </p:ext>
            </p:extLst>
          </p:nvPr>
        </p:nvGraphicFramePr>
        <p:xfrm>
          <a:off x="317500" y="1560493"/>
          <a:ext cx="8509000" cy="3429000"/>
        </p:xfrm>
        <a:graphic>
          <a:graphicData uri="http://schemas.openxmlformats.org/drawingml/2006/table">
            <a:tbl>
              <a:tblPr firstRow="1" bandRow="1">
                <a:tableStyleId>{5C22544A-7EE6-4342-B048-85BDC9FD1C3A}</a:tableStyleId>
              </a:tblPr>
              <a:tblGrid>
                <a:gridCol w="3015000"/>
                <a:gridCol w="670000"/>
                <a:gridCol w="670000"/>
                <a:gridCol w="603000"/>
                <a:gridCol w="201000"/>
                <a:gridCol w="402000"/>
                <a:gridCol w="603000"/>
                <a:gridCol w="603000"/>
                <a:gridCol w="335000"/>
                <a:gridCol w="268000"/>
                <a:gridCol w="536000"/>
                <a:gridCol w="603000"/>
              </a:tblGrid>
              <a:tr h="457200">
                <a:tc>
                  <a:txBody>
                    <a:bodyPr/>
                    <a:lstStyle/>
                    <a:p>
                      <a:pPr algn="ctr"/>
                      <a:r>
                        <a:rPr lang="en-US" sz="2400" b="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ঘটনা</a:t>
                      </a:r>
                      <a:r>
                        <a:rPr lang="en-US" sz="2400" b="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বা</a:t>
                      </a:r>
                      <a:r>
                        <a:rPr lang="en-US" sz="2400" b="0"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0" dirty="0" err="1"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প্রেক্ষাপট</a:t>
                      </a:r>
                      <a:endParaRPr lang="en-US" sz="2400" b="0"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ctr"/>
                      <a:r>
                        <a:rPr lang="en-US" sz="24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উপাত্ত</a:t>
                      </a:r>
                      <a:endParaRPr lang="en-US" sz="24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2000">
                <a:tc rowSpan="2">
                  <a:txBody>
                    <a:bodyPr/>
                    <a:lstStyle/>
                    <a:p>
                      <a:endParaRPr lang="en-US" sz="2400" dirty="0">
                        <a:solidFill>
                          <a:schemeClr val="tx1"/>
                        </a:solidFill>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পলি</a:t>
                      </a:r>
                      <a:r>
                        <a:rPr lang="en-US"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জলি</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জবা</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কণা</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সুমি</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মিন্টু</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a:t>
                      </a:r>
                      <a:r>
                        <a:rPr lang="en-US" sz="2400" baseline="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লু</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রেনু</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ইতি</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2000">
                <a:tc v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হ্যাঁ</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হ্যাঁ</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a:t>
                      </a:r>
                      <a:r>
                        <a:rPr lang="en-US"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হ্যাঁ</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হ্যাঁ</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a:t>
                      </a:r>
                      <a:r>
                        <a:rPr lang="en-US"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a:t>
                      </a:r>
                      <a:r>
                        <a:rPr lang="en-US"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হ্যাঁ</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3400">
                <a:tc>
                  <a:txBody>
                    <a:bodyPr/>
                    <a:lstStyle/>
                    <a:p>
                      <a:endParaRPr lang="en-US" sz="2400" dirty="0">
                        <a:solidFill>
                          <a:schemeClr val="tx1"/>
                        </a:solidFill>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r>
                        <a:rPr lang="en-US" sz="2800" dirty="0" smtClean="0">
                          <a:solidFill>
                            <a:schemeClr val="tx1"/>
                          </a:solidFill>
                          <a:latin typeface="NikoshBAN" pitchFamily="2" charset="0"/>
                          <a:cs typeface="NikoshBAN" pitchFamily="2" charset="0"/>
                        </a:rPr>
                        <a:t>১৯৯৭১০১৩৩৪০৬৯৯৯৯৭</a:t>
                      </a:r>
                      <a:endParaRPr lang="en-US" dirty="0">
                        <a:solidFill>
                          <a:schemeClr val="tx1"/>
                        </a:solidFill>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rowSpan="2">
                  <a:txBody>
                    <a:bodyPr/>
                    <a:lstStyle/>
                    <a:p>
                      <a:endParaRPr lang="en-US" sz="2400" dirty="0">
                        <a:solidFill>
                          <a:schemeClr val="tx1"/>
                        </a:solidFill>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দিন</a:t>
                      </a:r>
                      <a:r>
                        <a:rPr lang="en-US" sz="2400" baseline="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মাস</a:t>
                      </a:r>
                      <a:endPar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24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বছর</a:t>
                      </a:r>
                      <a:endPar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v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৩১</a:t>
                      </a:r>
                      <a:endPar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১২</a:t>
                      </a:r>
                      <a:endPar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24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২০০০</a:t>
                      </a:r>
                      <a:endPar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762001" y="4075093"/>
            <a:ext cx="1829992" cy="954107"/>
          </a:xfrm>
          <a:prstGeom prst="rect">
            <a:avLst/>
          </a:prstGeom>
          <a:noFill/>
        </p:spPr>
        <p:txBody>
          <a:bodyPr wrap="square" rtlCol="0">
            <a:spAutoFit/>
          </a:bodyPr>
          <a:lstStyle/>
          <a:p>
            <a:pPr algn="ctr"/>
            <a:r>
              <a:rPr lang="en-US" sz="2800" dirty="0" err="1" smtClean="0">
                <a:latin typeface="NikoshBAN" pitchFamily="2" charset="0"/>
                <a:cs typeface="NikoshBAN" pitchFamily="2" charset="0"/>
              </a:rPr>
              <a:t>জবার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তারিখ</a:t>
            </a:r>
            <a:endParaRPr lang="en-US" sz="2800" dirty="0">
              <a:latin typeface="NikoshBAN" pitchFamily="2" charset="0"/>
              <a:cs typeface="NikoshBAN" pitchFamily="2" charset="0"/>
            </a:endParaRPr>
          </a:p>
        </p:txBody>
      </p:sp>
      <p:sp>
        <p:nvSpPr>
          <p:cNvPr id="8" name="TextBox 7"/>
          <p:cNvSpPr txBox="1"/>
          <p:nvPr/>
        </p:nvSpPr>
        <p:spPr>
          <a:xfrm>
            <a:off x="317499" y="3551873"/>
            <a:ext cx="2984501" cy="523220"/>
          </a:xfrm>
          <a:prstGeom prst="rect">
            <a:avLst/>
          </a:prstGeom>
          <a:noFill/>
        </p:spPr>
        <p:txBody>
          <a:bodyPr wrap="square" rtlCol="0">
            <a:spAutoFit/>
          </a:bodyPr>
          <a:lstStyle/>
          <a:p>
            <a:pPr algn="ctr"/>
            <a:r>
              <a:rPr lang="en-US" sz="2800" dirty="0" err="1" smtClean="0">
                <a:latin typeface="NikoshBAN" pitchFamily="2" charset="0"/>
                <a:cs typeface="NikoshBAN" pitchFamily="2" charset="0"/>
              </a:rPr>
              <a:t>ইতির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নিবন্ধন</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নম্বর</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9" name="TextBox 8"/>
          <p:cNvSpPr txBox="1"/>
          <p:nvPr/>
        </p:nvSpPr>
        <p:spPr>
          <a:xfrm>
            <a:off x="317500" y="2101082"/>
            <a:ext cx="2984501" cy="1569660"/>
          </a:xfrm>
          <a:prstGeom prst="rect">
            <a:avLst/>
          </a:prstGeom>
          <a:noFill/>
        </p:spPr>
        <p:txBody>
          <a:bodyPr wrap="square" rtlCol="0">
            <a:spAutoFit/>
          </a:bodyPr>
          <a:lstStyle/>
          <a:p>
            <a:r>
              <a:rPr lang="en-US" sz="2400" dirty="0" err="1" smtClean="0">
                <a:latin typeface="NikoshBAN" pitchFamily="2" charset="0"/>
                <a:cs typeface="NikoshBAN" pitchFamily="2" charset="0"/>
              </a:rPr>
              <a:t>তোমার</a:t>
            </a:r>
            <a:r>
              <a:rPr lang="en-US" sz="2400" dirty="0" smtClean="0">
                <a:latin typeface="NikoshBAN" pitchFamily="2" charset="0"/>
                <a:cs typeface="NikoshBAN" pitchFamily="2" charset="0"/>
              </a:rPr>
              <a:t> </a:t>
            </a:r>
            <a:r>
              <a:rPr lang="en-US" sz="2400" dirty="0" err="1">
                <a:latin typeface="NikoshBAN" pitchFamily="2" charset="0"/>
                <a:cs typeface="NikoshBAN" pitchFamily="2" charset="0"/>
              </a:rPr>
              <a:t>ক্লাসের</a:t>
            </a:r>
            <a:r>
              <a:rPr lang="en-US" sz="2400" dirty="0">
                <a:latin typeface="NikoshBAN" pitchFamily="2" charset="0"/>
                <a:cs typeface="NikoshBAN" pitchFamily="2" charset="0"/>
              </a:rPr>
              <a:t> ৯ </a:t>
            </a:r>
            <a:r>
              <a:rPr lang="en-US" sz="2400" dirty="0" err="1">
                <a:latin typeface="NikoshBAN" pitchFamily="2" charset="0"/>
                <a:cs typeface="NikoshBAN" pitchFamily="2" charset="0"/>
              </a:rPr>
              <a:t>জন</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ছাত্র</a:t>
            </a:r>
            <a:r>
              <a:rPr lang="bn-BD" sz="2400" dirty="0" smtClean="0">
                <a:latin typeface="NikoshBAN" pitchFamily="2" charset="0"/>
                <a:cs typeface="NikoshBAN" pitchFamily="2" charset="0"/>
              </a:rPr>
              <a:t> </a:t>
            </a:r>
            <a:r>
              <a:rPr lang="en-US" sz="2400" dirty="0" err="1" smtClean="0">
                <a:latin typeface="NikoshBAN" pitchFamily="2" charset="0"/>
                <a:cs typeface="NikoshBAN" pitchFamily="2" charset="0"/>
              </a:rPr>
              <a:t>ছাত্রীকে</a:t>
            </a:r>
            <a:r>
              <a:rPr lang="en-US" sz="2400" dirty="0" smtClean="0">
                <a:latin typeface="NikoshBAN" pitchFamily="2" charset="0"/>
                <a:cs typeface="NikoshBAN" pitchFamily="2" charset="0"/>
              </a:rPr>
              <a:t> </a:t>
            </a:r>
            <a:r>
              <a:rPr lang="en-US" sz="2400" dirty="0" err="1">
                <a:latin typeface="NikoshBAN" pitchFamily="2" charset="0"/>
                <a:cs typeface="NikoshBAN" pitchFamily="2" charset="0"/>
              </a:rPr>
              <a:t>জিজ্ঞেস</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হয়েছে</a:t>
            </a:r>
            <a:r>
              <a:rPr lang="en-US" sz="2400" dirty="0">
                <a:latin typeface="NikoshBAN" pitchFamily="2" charset="0"/>
                <a:cs typeface="NikoshBAN" pitchFamily="2" charset="0"/>
              </a:rPr>
              <a:t> </a:t>
            </a:r>
            <a:r>
              <a:rPr lang="en-US" sz="2400" dirty="0" err="1">
                <a:latin typeface="NikoshBAN" pitchFamily="2" charset="0"/>
                <a:cs typeface="NikoshBAN" pitchFamily="2" charset="0"/>
              </a:rPr>
              <a:t>তোমরা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ঘুমানোর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আগে</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ব্রাশ</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10" name="TextBox 9"/>
          <p:cNvSpPr txBox="1"/>
          <p:nvPr/>
        </p:nvSpPr>
        <p:spPr>
          <a:xfrm>
            <a:off x="1219200" y="646093"/>
            <a:ext cx="7543800" cy="646331"/>
          </a:xfrm>
          <a:prstGeom prst="rect">
            <a:avLst/>
          </a:prstGeom>
          <a:noFill/>
        </p:spPr>
        <p:txBody>
          <a:bodyPr wrap="square" rtlCol="0">
            <a:spAutoFit/>
          </a:bodyPr>
          <a:lstStyle/>
          <a:p>
            <a:pPr algn="ctr">
              <a:buFont typeface="Wingdings" pitchFamily="2" charset="2"/>
              <a:buChar char="Ø"/>
            </a:pPr>
            <a:r>
              <a:rPr lang="en-US" sz="3600" dirty="0" err="1" smtClean="0">
                <a:latin typeface="NikoshBAN" pitchFamily="2" charset="0"/>
                <a:cs typeface="NikoshBAN" pitchFamily="2" charset="0"/>
              </a:rPr>
              <a:t>তালিকাটি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দেখে</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বুঝতে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পারছো</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Tree>
    <p:extLst>
      <p:ext uri="{BB962C8B-B14F-4D97-AF65-F5344CB8AC3E}">
        <p14:creationId xmlns="" xmlns:p14="http://schemas.microsoft.com/office/powerpoint/2010/main" val="336045380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0600"/>
            <a:ext cx="9144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b="1" dirty="0" smtClean="0">
                <a:latin typeface="NikoshBAN" pitchFamily="2" charset="0"/>
                <a:cs typeface="NikoshBAN" pitchFamily="2" charset="0"/>
              </a:rPr>
              <a:t>         উপাত্ত                                                    তথ্য</a:t>
            </a:r>
            <a:endParaRPr lang="en-US" sz="3200" b="1" dirty="0">
              <a:latin typeface="NikoshBAN" pitchFamily="2" charset="0"/>
              <a:cs typeface="NikoshBAN" pitchFamily="2" charset="0"/>
            </a:endParaRPr>
          </a:p>
        </p:txBody>
      </p:sp>
      <p:sp>
        <p:nvSpPr>
          <p:cNvPr id="3" name="TextBox 2"/>
          <p:cNvSpPr txBox="1"/>
          <p:nvPr/>
        </p:nvSpPr>
        <p:spPr>
          <a:xfrm>
            <a:off x="2219562" y="76200"/>
            <a:ext cx="570523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v"/>
            </a:pPr>
            <a:r>
              <a:rPr lang="bn-BD" sz="3600" b="1" dirty="0" smtClean="0">
                <a:latin typeface="NikoshBAN" pitchFamily="2" charset="0"/>
                <a:cs typeface="NikoshBAN" pitchFamily="2" charset="0"/>
              </a:rPr>
              <a:t>উপাত্ত ও তথ্যের মধ্যে পার্থক্যঃ</a:t>
            </a:r>
            <a:endParaRPr lang="en-US" sz="3600" b="1" dirty="0">
              <a:latin typeface="NikoshBAN" pitchFamily="2" charset="0"/>
              <a:cs typeface="NikoshBAN" pitchFamily="2" charset="0"/>
            </a:endParaRPr>
          </a:p>
        </p:txBody>
      </p:sp>
      <p:sp>
        <p:nvSpPr>
          <p:cNvPr id="4" name="TextBox 3"/>
          <p:cNvSpPr txBox="1"/>
          <p:nvPr/>
        </p:nvSpPr>
        <p:spPr>
          <a:xfrm>
            <a:off x="76200" y="1676400"/>
            <a:ext cx="4602542" cy="4401205"/>
          </a:xfrm>
          <a:prstGeom prst="rect">
            <a:avLst/>
          </a:prstGeom>
          <a:noFill/>
        </p:spPr>
        <p:txBody>
          <a:bodyPr wrap="square" rtlCol="0">
            <a:spAutoFit/>
          </a:bodyPr>
          <a:lstStyle/>
          <a:p>
            <a:pPr>
              <a:buFont typeface="Arial" pitchFamily="34" charset="0"/>
              <a:buChar char="•"/>
            </a:pPr>
            <a:r>
              <a:rPr lang="bn-BD" sz="2800" dirty="0" smtClean="0">
                <a:latin typeface="NikoshBAN" pitchFamily="2" charset="0"/>
                <a:cs typeface="NikoshBAN" pitchFamily="2" charset="0"/>
              </a:rPr>
              <a:t>তথ্যের কাঁচামালকে উপাত্ত বলে;</a:t>
            </a:r>
          </a:p>
          <a:p>
            <a:pPr>
              <a:buFont typeface="Arial" pitchFamily="34" charset="0"/>
              <a:buChar char="•"/>
            </a:pPr>
            <a:r>
              <a:rPr lang="bn-BD" sz="2800" dirty="0" smtClean="0">
                <a:latin typeface="NikoshBAN" pitchFamily="2" charset="0"/>
                <a:cs typeface="NikoshBAN" pitchFamily="2" charset="0"/>
              </a:rPr>
              <a:t>উপাত্ত  ইনপুট স্বরূপ;</a:t>
            </a:r>
          </a:p>
          <a:p>
            <a:pPr>
              <a:buFont typeface="Arial" pitchFamily="34" charset="0"/>
              <a:buChar char="•"/>
            </a:pPr>
            <a:r>
              <a:rPr lang="bn-BD" sz="2800" dirty="0" smtClean="0">
                <a:latin typeface="NikoshBAN" pitchFamily="2" charset="0"/>
                <a:cs typeface="NikoshBAN" pitchFamily="2" charset="0"/>
              </a:rPr>
              <a:t>উপাত্ত সজ্জিত অবস্থায় থাকে;</a:t>
            </a:r>
          </a:p>
          <a:p>
            <a:pPr>
              <a:buFont typeface="Arial" pitchFamily="34" charset="0"/>
              <a:buChar char="•"/>
            </a:pPr>
            <a:r>
              <a:rPr lang="bn-BD" sz="2800" dirty="0" smtClean="0">
                <a:latin typeface="NikoshBAN" pitchFamily="2" charset="0"/>
                <a:cs typeface="NikoshBAN" pitchFamily="2" charset="0"/>
              </a:rPr>
              <a:t>উপাত্ত একটি একক ধারণা;</a:t>
            </a:r>
          </a:p>
          <a:p>
            <a:pPr>
              <a:buFont typeface="Arial" pitchFamily="34" charset="0"/>
              <a:buChar char="•"/>
            </a:pPr>
            <a:r>
              <a:rPr lang="bn-BD" sz="2800" dirty="0" smtClean="0">
                <a:latin typeface="NikoshBAN" pitchFamily="2" charset="0"/>
                <a:cs typeface="NikoshBAN" pitchFamily="2" charset="0"/>
              </a:rPr>
              <a:t>উপাত্ত তথ্যের উপর নির্ভর করে না;</a:t>
            </a:r>
          </a:p>
          <a:p>
            <a:pPr>
              <a:buFont typeface="Arial" pitchFamily="34" charset="0"/>
              <a:buChar char="•"/>
            </a:pPr>
            <a:r>
              <a:rPr lang="bn-BD" sz="2800" dirty="0" smtClean="0">
                <a:latin typeface="NikoshBAN" pitchFamily="2" charset="0"/>
                <a:cs typeface="NikoshBAN" pitchFamily="2" charset="0"/>
              </a:rPr>
              <a:t>উপাত্ত পুরোপুরি কোন অর্থপ্রকাশ করে  </a:t>
            </a:r>
          </a:p>
          <a:p>
            <a:r>
              <a:rPr lang="bn-BD" sz="2800" dirty="0" smtClean="0">
                <a:latin typeface="NikoshBAN" pitchFamily="2" charset="0"/>
                <a:cs typeface="NikoshBAN" pitchFamily="2" charset="0"/>
              </a:rPr>
              <a:t>  না;</a:t>
            </a:r>
          </a:p>
          <a:p>
            <a:pPr>
              <a:buFont typeface="Arial" pitchFamily="34" charset="0"/>
              <a:buChar char="•"/>
            </a:pPr>
            <a:r>
              <a:rPr lang="bn-BD" sz="2800" dirty="0" smtClean="0">
                <a:latin typeface="NikoshBAN" pitchFamily="2" charset="0"/>
                <a:cs typeface="NikoshBAN" pitchFamily="2" charset="0"/>
              </a:rPr>
              <a:t>প্রক্রিয়াকরণের জন্য সংগৃহীত বিষয়াদি। </a:t>
            </a:r>
          </a:p>
          <a:p>
            <a:r>
              <a:rPr lang="bn-BD" sz="2800" dirty="0" smtClean="0">
                <a:latin typeface="NikoshBAN" pitchFamily="2" charset="0"/>
                <a:cs typeface="NikoshBAN" pitchFamily="2" charset="0"/>
              </a:rPr>
              <a:t>  যেমন-নাম,রোল,পরীক্ষায় পাপ্ত নম্বর  </a:t>
            </a:r>
          </a:p>
          <a:p>
            <a:r>
              <a:rPr lang="bn-BD" sz="2800" dirty="0" smtClean="0">
                <a:latin typeface="NikoshBAN" pitchFamily="2" charset="0"/>
                <a:cs typeface="NikoshBAN" pitchFamily="2" charset="0"/>
              </a:rPr>
              <a:t>  ইত্যাদি।</a:t>
            </a:r>
          </a:p>
        </p:txBody>
      </p:sp>
      <p:sp>
        <p:nvSpPr>
          <p:cNvPr id="6" name="TextBox 5"/>
          <p:cNvSpPr txBox="1"/>
          <p:nvPr/>
        </p:nvSpPr>
        <p:spPr>
          <a:xfrm>
            <a:off x="4724400" y="1600200"/>
            <a:ext cx="4612160" cy="4832092"/>
          </a:xfrm>
          <a:prstGeom prst="rect">
            <a:avLst/>
          </a:prstGeom>
          <a:noFill/>
        </p:spPr>
        <p:txBody>
          <a:bodyPr wrap="none" rtlCol="0">
            <a:spAutoFit/>
          </a:bodyPr>
          <a:lstStyle/>
          <a:p>
            <a:pPr>
              <a:buFont typeface="Arial" pitchFamily="34" charset="0"/>
              <a:buChar char="•"/>
            </a:pPr>
            <a:r>
              <a:rPr lang="bn-BD" sz="2800" dirty="0" smtClean="0">
                <a:latin typeface="NikoshBAN" pitchFamily="2" charset="0"/>
                <a:cs typeface="NikoshBAN" pitchFamily="2" charset="0"/>
              </a:rPr>
              <a:t>তথ্যের কাঁচামালকে উপাত্ত বলে;</a:t>
            </a:r>
          </a:p>
          <a:p>
            <a:pPr>
              <a:buFont typeface="Arial" pitchFamily="34" charset="0"/>
              <a:buChar char="•"/>
            </a:pPr>
            <a:r>
              <a:rPr lang="bn-BD" sz="2800" dirty="0" smtClean="0">
                <a:latin typeface="NikoshBAN" pitchFamily="2" charset="0"/>
                <a:cs typeface="NikoshBAN" pitchFamily="2" charset="0"/>
              </a:rPr>
              <a:t>উপাত্ত  ইনপুট স্বরূপ;</a:t>
            </a:r>
          </a:p>
          <a:p>
            <a:pPr>
              <a:buFont typeface="Arial" pitchFamily="34" charset="0"/>
              <a:buChar char="•"/>
            </a:pPr>
            <a:r>
              <a:rPr lang="bn-BD" sz="2800" dirty="0" smtClean="0">
                <a:latin typeface="NikoshBAN" pitchFamily="2" charset="0"/>
                <a:cs typeface="NikoshBAN" pitchFamily="2" charset="0"/>
              </a:rPr>
              <a:t>উপাত্ত সজ্জিত অবস্থায় থাকে;</a:t>
            </a:r>
          </a:p>
          <a:p>
            <a:pPr>
              <a:buFont typeface="Arial" pitchFamily="34" charset="0"/>
              <a:buChar char="•"/>
            </a:pPr>
            <a:r>
              <a:rPr lang="bn-BD" sz="2800" dirty="0" smtClean="0">
                <a:latin typeface="NikoshBAN" pitchFamily="2" charset="0"/>
                <a:cs typeface="NikoshBAN" pitchFamily="2" charset="0"/>
              </a:rPr>
              <a:t>উপাত্ত একটি একক ধারণা;</a:t>
            </a:r>
          </a:p>
          <a:p>
            <a:pPr>
              <a:buFont typeface="Arial" pitchFamily="34" charset="0"/>
              <a:buChar char="•"/>
            </a:pPr>
            <a:r>
              <a:rPr lang="bn-BD" sz="2800" dirty="0" smtClean="0">
                <a:latin typeface="NikoshBAN" pitchFamily="2" charset="0"/>
                <a:cs typeface="NikoshBAN" pitchFamily="2" charset="0"/>
              </a:rPr>
              <a:t>উপাত্ত তথ্যের উপর নির্ভর করে না;</a:t>
            </a:r>
          </a:p>
          <a:p>
            <a:pPr>
              <a:buFont typeface="Arial" pitchFamily="34" charset="0"/>
              <a:buChar char="•"/>
            </a:pPr>
            <a:r>
              <a:rPr lang="bn-BD" sz="2800" dirty="0" smtClean="0">
                <a:latin typeface="NikoshBAN" pitchFamily="2" charset="0"/>
                <a:cs typeface="NikoshBAN" pitchFamily="2" charset="0"/>
              </a:rPr>
              <a:t>উপাত্ত পুরোপুরি কোন অর্থপ্রকাশ করে </a:t>
            </a:r>
          </a:p>
          <a:p>
            <a:r>
              <a:rPr lang="bn-BD" sz="2800" dirty="0" smtClean="0">
                <a:latin typeface="NikoshBAN" pitchFamily="2" charset="0"/>
                <a:cs typeface="NikoshBAN" pitchFamily="2" charset="0"/>
              </a:rPr>
              <a:t>  না;</a:t>
            </a:r>
          </a:p>
          <a:p>
            <a:pPr>
              <a:buFont typeface="Arial" pitchFamily="34" charset="0"/>
              <a:buChar char="•"/>
            </a:pPr>
            <a:r>
              <a:rPr lang="bn-BD" sz="2800" dirty="0" smtClean="0">
                <a:latin typeface="NikoshBAN" pitchFamily="2" charset="0"/>
                <a:cs typeface="NikoshBAN" pitchFamily="2" charset="0"/>
              </a:rPr>
              <a:t>প্রক্রিয়াকরণের জন্য সংগৃহীত বিষয়াদি। </a:t>
            </a:r>
          </a:p>
          <a:p>
            <a:r>
              <a:rPr lang="bn-BD" sz="2800" dirty="0" smtClean="0">
                <a:latin typeface="NikoshBAN" pitchFamily="2" charset="0"/>
                <a:cs typeface="NikoshBAN" pitchFamily="2" charset="0"/>
              </a:rPr>
              <a:t>  যেমন-নাম,রোল,পরীক্ষায় পাপ্ত নম্বর </a:t>
            </a:r>
          </a:p>
          <a:p>
            <a:r>
              <a:rPr lang="bn-BD" sz="2800" dirty="0" smtClean="0">
                <a:latin typeface="NikoshBAN" pitchFamily="2" charset="0"/>
                <a:cs typeface="NikoshBAN" pitchFamily="2" charset="0"/>
              </a:rPr>
              <a:t>  ইত্যাদি।</a:t>
            </a:r>
          </a:p>
          <a:p>
            <a:endParaRPr lang="en-US" sz="2800" dirty="0">
              <a:latin typeface="NikoshBAN" pitchFamily="2" charset="0"/>
              <a:cs typeface="NikoshBAN" pitchFamily="2" charset="0"/>
            </a:endParaRPr>
          </a:p>
        </p:txBody>
      </p:sp>
      <p:cxnSp>
        <p:nvCxnSpPr>
          <p:cNvPr id="8" name="Straight Connector 7"/>
          <p:cNvCxnSpPr/>
          <p:nvPr/>
        </p:nvCxnSpPr>
        <p:spPr>
          <a:xfrm rot="5400000">
            <a:off x="2020094" y="3618706"/>
            <a:ext cx="5257006" cy="7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52110" y="997803"/>
            <a:ext cx="2950263" cy="830997"/>
          </a:xfrm>
          <a:prstGeom prst="rect">
            <a:avLst/>
          </a:prstGeom>
          <a:solidFill>
            <a:srgbClr val="00B050"/>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bn-BD" sz="4400" b="1" i="0" u="none" strike="noStrike" kern="1100" cap="all" spc="0" normalizeH="0" baseline="0" noProof="0" dirty="0" smtClean="0">
                <a:ln w="9000" cmpd="sng">
                  <a:solidFill>
                    <a:srgbClr val="FFC000">
                      <a:shade val="50000"/>
                      <a:satMod val="120000"/>
                    </a:srgbClr>
                  </a:solidFill>
                  <a:prstDash val="solid"/>
                </a:ln>
                <a:effectLst>
                  <a:reflection blurRad="12700" stA="28000" endPos="45000" dist="1000" dir="5400000" sy="-100000" algn="bl" rotWithShape="0"/>
                </a:effectLst>
                <a:uLnTx/>
                <a:uFillTx/>
                <a:latin typeface="SolaimanLipi" pitchFamily="65" charset="0"/>
                <a:ea typeface="NikoshBAN" pitchFamily="2" charset="0"/>
                <a:cs typeface="SolaimanLipi" pitchFamily="65" charset="0"/>
                <a:sym typeface="Wingdings"/>
              </a:rPr>
              <a:t></a:t>
            </a:r>
            <a:r>
              <a:rPr kumimoji="0" lang="bn-BD" sz="4800" b="1" i="0" u="none" strike="noStrike" kern="0" cap="none" spc="0" normalizeH="0" baseline="0" noProof="0" dirty="0" smtClean="0">
                <a:ln w="1905"/>
                <a:effectLst>
                  <a:innerShdw blurRad="69850" dist="43180" dir="5400000">
                    <a:srgbClr val="000000">
                      <a:alpha val="65000"/>
                    </a:srgbClr>
                  </a:innerShdw>
                </a:effectLst>
                <a:uLnTx/>
                <a:uFillTx/>
                <a:latin typeface="NikoshBAN" pitchFamily="2" charset="0"/>
                <a:cs typeface="NikoshBAN" pitchFamily="2" charset="0"/>
              </a:rPr>
              <a:t>দল</a:t>
            </a:r>
            <a:r>
              <a:rPr lang="en-US" sz="4800" kern="0" dirty="0" err="1" smtClean="0">
                <a:ln w="1905"/>
                <a:latin typeface="NikoshBAN" pitchFamily="2" charset="0"/>
                <a:cs typeface="NikoshBAN" pitchFamily="2" charset="0"/>
              </a:rPr>
              <a:t>গত</a:t>
            </a:r>
            <a:r>
              <a:rPr lang="en-US" sz="4800" kern="0" dirty="0" smtClean="0">
                <a:ln w="1905"/>
                <a:latin typeface="NikoshBAN" pitchFamily="2" charset="0"/>
                <a:cs typeface="NikoshBAN" pitchFamily="2" charset="0"/>
              </a:rPr>
              <a:t> </a:t>
            </a:r>
            <a:r>
              <a:rPr kumimoji="0" lang="bn-BD" sz="4800" b="1" i="0" u="none" strike="noStrike" kern="0" cap="none" spc="0" normalizeH="0" baseline="0" noProof="0" dirty="0" smtClean="0">
                <a:ln w="1905"/>
                <a:effectLst>
                  <a:innerShdw blurRad="69850" dist="43180" dir="5400000">
                    <a:srgbClr val="000000">
                      <a:alpha val="65000"/>
                    </a:srgbClr>
                  </a:innerShdw>
                </a:effectLst>
                <a:uLnTx/>
                <a:uFillTx/>
                <a:latin typeface="NikoshBAN" pitchFamily="2" charset="0"/>
                <a:cs typeface="NikoshBAN" pitchFamily="2" charset="0"/>
              </a:rPr>
              <a:t>কাজ</a:t>
            </a:r>
            <a:r>
              <a:rPr kumimoji="0" lang="en-US" sz="4800" b="1" i="0" u="none" strike="noStrike" kern="0" cap="none" spc="0" normalizeH="0" baseline="0" noProof="0" dirty="0" smtClean="0">
                <a:ln w="1905"/>
                <a:effectLst>
                  <a:innerShdw blurRad="69850" dist="43180" dir="5400000">
                    <a:srgbClr val="000000">
                      <a:alpha val="65000"/>
                    </a:srgbClr>
                  </a:innerShdw>
                </a:effectLst>
                <a:uLnTx/>
                <a:uFillTx/>
                <a:latin typeface="NikoshBAN" pitchFamily="2" charset="0"/>
                <a:cs typeface="NikoshBAN" pitchFamily="2" charset="0"/>
              </a:rPr>
              <a:t> </a:t>
            </a:r>
            <a:r>
              <a:rPr kumimoji="0" lang="bn-BD" sz="4800" b="1" i="0" u="none" strike="noStrike" kern="0" cap="none" spc="0" normalizeH="0" baseline="0" noProof="0" dirty="0" smtClean="0">
                <a:ln w="1905"/>
                <a:effectLst>
                  <a:innerShdw blurRad="69850" dist="43180" dir="5400000">
                    <a:srgbClr val="000000">
                      <a:alpha val="65000"/>
                    </a:srgbClr>
                  </a:innerShdw>
                </a:effectLst>
                <a:uLnTx/>
                <a:uFillTx/>
                <a:latin typeface="NikoshBAN" pitchFamily="2" charset="0"/>
                <a:cs typeface="NikoshBAN" pitchFamily="2" charset="0"/>
              </a:rPr>
              <a:t> </a:t>
            </a:r>
            <a:endParaRPr kumimoji="0" lang="en-US" sz="4800" b="1" i="0" u="none" strike="noStrike" kern="0" cap="none" spc="0" normalizeH="0" baseline="0" noProof="0" dirty="0">
              <a:ln w="1905"/>
              <a:effectLst>
                <a:innerShdw blurRad="69850" dist="43180" dir="5400000">
                  <a:srgbClr val="000000">
                    <a:alpha val="65000"/>
                  </a:srgbClr>
                </a:innerShdw>
              </a:effectLst>
              <a:uLnTx/>
              <a:uFillTx/>
              <a:latin typeface="NikoshBAN" pitchFamily="2" charset="0"/>
              <a:cs typeface="NikoshBAN" pitchFamily="2" charset="0"/>
            </a:endParaRPr>
          </a:p>
        </p:txBody>
      </p:sp>
      <p:sp>
        <p:nvSpPr>
          <p:cNvPr id="13" name="TextBox 12"/>
          <p:cNvSpPr txBox="1"/>
          <p:nvPr/>
        </p:nvSpPr>
        <p:spPr>
          <a:xfrm>
            <a:off x="678873" y="2895600"/>
            <a:ext cx="8001000" cy="2554545"/>
          </a:xfrm>
          <a:prstGeom prst="rect">
            <a:avLst/>
          </a:prstGeom>
          <a:noFill/>
        </p:spPr>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একটা কাগজে কোন উপাত্ত লিখে তোমার বন্ধুকে দাও। তাকে অনুমান করতে বল, এই উপাত্তগুলোর অর্থ কী? সে যদি অনুমান করতে না পারে তাহলে সে তোমাকে দশটি প্রশ্ন করতে পারবে। প্রশ্নগুলো এমন হতে হবে যেটা তুমি উত্তর দিবে শুধু “হাঁ” কিংবা “না” বলে। </a:t>
            </a:r>
            <a:endParaRPr lang="en-US" sz="3200" dirty="0">
              <a:latin typeface="NikoshBAN" pitchFamily="2" charset="0"/>
              <a:cs typeface="NikoshBAN" pitchFamily="2" charset="0"/>
            </a:endParaRPr>
          </a:p>
        </p:txBody>
      </p:sp>
      <p:pic>
        <p:nvPicPr>
          <p:cNvPr id="14" name="Picture 13" descr="12x.jpg"/>
          <p:cNvPicPr>
            <a:picLocks noChangeAspect="1"/>
          </p:cNvPicPr>
          <p:nvPr/>
        </p:nvPicPr>
        <p:blipFill>
          <a:blip r:embed="rId2"/>
          <a:stretch>
            <a:fillRect/>
          </a:stretch>
        </p:blipFill>
        <p:spPr>
          <a:xfrm>
            <a:off x="1066800" y="381000"/>
            <a:ext cx="3150140" cy="2209800"/>
          </a:xfrm>
          <a:prstGeom prst="rect">
            <a:avLst/>
          </a:prstGeom>
        </p:spPr>
      </p:pic>
    </p:spTree>
    <p:extLst>
      <p:ext uri="{BB962C8B-B14F-4D97-AF65-F5344CB8AC3E}">
        <p14:creationId xmlns="" xmlns:p14="http://schemas.microsoft.com/office/powerpoint/2010/main" val="147595677"/>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09266"/>
            <a:ext cx="8534400" cy="2062103"/>
          </a:xfrm>
          <a:prstGeom prst="rect">
            <a:avLst/>
          </a:prstGeom>
          <a:noFill/>
        </p:spPr>
        <p:txBody>
          <a:bodyPr wrap="square" rtlCol="0">
            <a:spAutoFit/>
          </a:bodyPr>
          <a:lstStyle/>
          <a:p>
            <a:r>
              <a:rPr lang="bn-BD" sz="3200" dirty="0" smtClean="0">
                <a:latin typeface="NikoshBAN" pitchFamily="2" charset="0"/>
                <a:cs typeface="NikoshBAN" pitchFamily="2" charset="0"/>
              </a:rPr>
              <a:t>সম্ভাব্য সমাধান</a:t>
            </a:r>
          </a:p>
          <a:p>
            <a:r>
              <a:rPr lang="bn-BD" sz="2400" dirty="0" smtClean="0">
                <a:latin typeface="NikoshBAN" pitchFamily="2" charset="0"/>
                <a:cs typeface="NikoshBAN" pitchFamily="2" charset="0"/>
              </a:rPr>
              <a:t>আমি আমার বন্ধুকে একটি তথ্য দিলাম। তথ্যটি হল- </a:t>
            </a:r>
            <a:r>
              <a:rPr lang="en-US" sz="2400" dirty="0" smtClean="0">
                <a:latin typeface="NikoshBAN" pitchFamily="2" charset="0"/>
                <a:cs typeface="NikoshBAN" pitchFamily="2" charset="0"/>
              </a:rPr>
              <a:t>A+</a:t>
            </a:r>
            <a:r>
              <a:rPr lang="bn-IN" sz="2400" dirty="0" smtClean="0">
                <a:latin typeface="NikoshBAN" pitchFamily="2" charset="0"/>
                <a:cs typeface="NikoshBAN" pitchFamily="2" charset="0"/>
              </a:rPr>
              <a:t> </a:t>
            </a:r>
            <a:endParaRPr lang="en-US" sz="2400" dirty="0" smtClean="0">
              <a:latin typeface="NikoshBAN" pitchFamily="2" charset="0"/>
              <a:cs typeface="NikoshBAN" pitchFamily="2" charset="0"/>
            </a:endParaRPr>
          </a:p>
          <a:p>
            <a:r>
              <a:rPr lang="bn-BD" sz="2400" dirty="0" smtClean="0">
                <a:latin typeface="NikoshBAN" pitchFamily="2" charset="0"/>
                <a:cs typeface="NikoshBAN" pitchFamily="2" charset="0"/>
              </a:rPr>
              <a:t>সে এই তথ্য দেখে কোন কিছু বুঝতে পারল না । তারপর তাকে দশটি প্রশ্ন করতে বললাম।</a:t>
            </a:r>
            <a:endParaRPr lang="bn-IN" sz="2400" dirty="0" smtClean="0">
              <a:latin typeface="NikoshBAN" pitchFamily="2" charset="0"/>
              <a:cs typeface="NikoshBAN" pitchFamily="2" charset="0"/>
            </a:endParaRPr>
          </a:p>
          <a:p>
            <a:r>
              <a:rPr lang="bn-BD" sz="2400" dirty="0" smtClean="0">
                <a:latin typeface="NikoshBAN" pitchFamily="2" charset="0"/>
                <a:cs typeface="NikoshBAN" pitchFamily="2" charset="0"/>
              </a:rPr>
              <a:t>সে যে দশটি প্রশ্ন করল তা নিচে সংযুক্ত করা হল যার মাধ্যমে সে এই উপাত্ত সম্পর্কে বুঝতে</a:t>
            </a:r>
            <a:r>
              <a:rPr lang="bn-IN" sz="2400" dirty="0" smtClean="0">
                <a:latin typeface="NikoshBAN" pitchFamily="2" charset="0"/>
                <a:cs typeface="NikoshBAN" pitchFamily="2" charset="0"/>
              </a:rPr>
              <a:t> </a:t>
            </a:r>
            <a:r>
              <a:rPr lang="bn-BD" sz="2400" dirty="0" smtClean="0">
                <a:latin typeface="NikoshBAN" pitchFamily="2" charset="0"/>
                <a:cs typeface="NikoshBAN" pitchFamily="2" charset="0"/>
              </a:rPr>
              <a:t>পারল। </a:t>
            </a:r>
          </a:p>
        </p:txBody>
      </p:sp>
      <p:graphicFrame>
        <p:nvGraphicFramePr>
          <p:cNvPr id="8" name="Table 7"/>
          <p:cNvGraphicFramePr>
            <a:graphicFrameLocks noGrp="1"/>
          </p:cNvGraphicFramePr>
          <p:nvPr>
            <p:extLst>
              <p:ext uri="{D42A27DB-BD31-4B8C-83A1-F6EECF244321}">
                <p14:modId xmlns:p14="http://schemas.microsoft.com/office/powerpoint/2010/main" xmlns="" val="735544230"/>
              </p:ext>
            </p:extLst>
          </p:nvPr>
        </p:nvGraphicFramePr>
        <p:xfrm>
          <a:off x="1371600" y="2209800"/>
          <a:ext cx="5334000" cy="4358640"/>
        </p:xfrm>
        <a:graphic>
          <a:graphicData uri="http://schemas.openxmlformats.org/drawingml/2006/table">
            <a:tbl>
              <a:tblPr firstRow="1" bandRow="1"/>
              <a:tblGrid>
                <a:gridCol w="4191000"/>
                <a:gridCol w="1143000"/>
              </a:tblGrid>
              <a:tr h="358833">
                <a:tc>
                  <a:txBody>
                    <a:bodyPr/>
                    <a:lstStyle/>
                    <a:p>
                      <a:r>
                        <a:rPr lang="bn-BD" sz="2000" b="1" dirty="0" smtClean="0">
                          <a:effectLst/>
                          <a:latin typeface="NikoshBAN" pitchFamily="2" charset="0"/>
                          <a:cs typeface="NikoshBAN" pitchFamily="2" charset="0"/>
                        </a:rPr>
                        <a:t>প্রশ্ন</a:t>
                      </a:r>
                      <a:r>
                        <a:rPr lang="bn-BD" sz="2000" b="1" baseline="0" dirty="0" smtClean="0">
                          <a:effectLst/>
                          <a:latin typeface="NikoshBAN" pitchFamily="2" charset="0"/>
                          <a:cs typeface="NikoshBAN" pitchFamily="2" charset="0"/>
                        </a:rPr>
                        <a:t> </a:t>
                      </a:r>
                      <a:endParaRPr lang="en-US" sz="2000" b="1" dirty="0">
                        <a:effectLst/>
                        <a:latin typeface="NikoshBAN" pitchFamily="2" charset="0"/>
                        <a:cs typeface="NikoshBAN" pitchFamily="2" charset="0"/>
                      </a:endParaRPr>
                    </a:p>
                  </a:txBody>
                  <a:tcPr/>
                </a:tc>
                <a:tc>
                  <a:txBody>
                    <a:bodyPr/>
                    <a:lstStyle/>
                    <a:p>
                      <a:r>
                        <a:rPr lang="bn-BD" sz="2000" b="1" dirty="0" smtClean="0">
                          <a:effectLst/>
                          <a:latin typeface="NikoshBAN" pitchFamily="2" charset="0"/>
                          <a:cs typeface="NikoshBAN" pitchFamily="2" charset="0"/>
                        </a:rPr>
                        <a:t>উত্তর</a:t>
                      </a:r>
                      <a:r>
                        <a:rPr lang="bn-BD" sz="2000" b="1" baseline="0" dirty="0" smtClean="0">
                          <a:effectLst/>
                          <a:latin typeface="NikoshBAN" pitchFamily="2" charset="0"/>
                          <a:cs typeface="NikoshBAN" pitchFamily="2" charset="0"/>
                        </a:rPr>
                        <a:t> </a:t>
                      </a:r>
                      <a:endParaRPr lang="en-US" sz="2000" b="1" dirty="0">
                        <a:effectLst/>
                        <a:latin typeface="NikoshBAN" pitchFamily="2" charset="0"/>
                        <a:cs typeface="NikoshBAN" pitchFamily="2" charset="0"/>
                      </a:endParaRPr>
                    </a:p>
                  </a:txBody>
                  <a:tcPr/>
                </a:tc>
              </a:tr>
              <a:tr h="358833">
                <a:tc>
                  <a:txBody>
                    <a:bodyPr/>
                    <a:lstStyle/>
                    <a:p>
                      <a:r>
                        <a:rPr lang="bn-BD" sz="2000" b="1" dirty="0" smtClean="0">
                          <a:effectLst/>
                          <a:latin typeface="NikoshBAN" pitchFamily="2" charset="0"/>
                          <a:cs typeface="NikoshBAN" pitchFamily="2" charset="0"/>
                        </a:rPr>
                        <a:t>এটি</a:t>
                      </a:r>
                      <a:r>
                        <a:rPr lang="bn-BD" sz="2000" b="1" baseline="0" dirty="0" smtClean="0">
                          <a:effectLst/>
                          <a:latin typeface="NikoshBAN" pitchFamily="2" charset="0"/>
                          <a:cs typeface="NikoshBAN" pitchFamily="2" charset="0"/>
                        </a:rPr>
                        <a:t> কারও পরীক্ষার ফলাফল ? </a:t>
                      </a:r>
                      <a:endParaRPr lang="en-US" sz="2000" b="1" dirty="0">
                        <a:effectLst/>
                        <a:latin typeface="NikoshBAN" pitchFamily="2" charset="0"/>
                        <a:cs typeface="NikoshBAN" pitchFamily="2" charset="0"/>
                      </a:endParaRPr>
                    </a:p>
                  </a:txBody>
                  <a:tcPr/>
                </a:tc>
                <a:tc>
                  <a:txBody>
                    <a:bodyPr/>
                    <a:lstStyle/>
                    <a:p>
                      <a:r>
                        <a:rPr lang="bn-BD" sz="2000" b="1" dirty="0" smtClean="0">
                          <a:effectLst/>
                          <a:latin typeface="NikoshBAN" pitchFamily="2" charset="0"/>
                          <a:cs typeface="NikoshBAN" pitchFamily="2" charset="0"/>
                        </a:rPr>
                        <a:t>হ্যাঁ</a:t>
                      </a:r>
                      <a:r>
                        <a:rPr lang="bn-BD" sz="2000" b="1" baseline="0" dirty="0" smtClean="0">
                          <a:effectLst/>
                          <a:latin typeface="NikoshBAN" pitchFamily="2" charset="0"/>
                          <a:cs typeface="NikoshBAN" pitchFamily="2" charset="0"/>
                        </a:rPr>
                        <a:t> </a:t>
                      </a:r>
                      <a:endParaRPr lang="en-US" sz="2000" b="1" dirty="0">
                        <a:effectLst/>
                        <a:latin typeface="NikoshBAN" pitchFamily="2" charset="0"/>
                        <a:cs typeface="NikoshBAN" pitchFamily="2" charset="0"/>
                      </a:endParaRPr>
                    </a:p>
                  </a:txBody>
                  <a:tcPr/>
                </a:tc>
              </a:tr>
              <a:tr h="358833">
                <a:tc>
                  <a:txBody>
                    <a:bodyPr/>
                    <a:lstStyle/>
                    <a:p>
                      <a:r>
                        <a:rPr lang="bn-BD" sz="2000" b="1" dirty="0" smtClean="0">
                          <a:effectLst/>
                          <a:latin typeface="NikoshBAN" pitchFamily="2" charset="0"/>
                          <a:cs typeface="NikoshBAN" pitchFamily="2" charset="0"/>
                        </a:rPr>
                        <a:t>এটি</a:t>
                      </a:r>
                      <a:r>
                        <a:rPr lang="bn-BD" sz="2000" b="1" baseline="0" dirty="0" smtClean="0">
                          <a:effectLst/>
                          <a:latin typeface="NikoshBAN" pitchFamily="2" charset="0"/>
                          <a:cs typeface="NikoshBAN" pitchFamily="2" charset="0"/>
                        </a:rPr>
                        <a:t> কী তোমার ফলাফল ? </a:t>
                      </a:r>
                      <a:endParaRPr lang="en-US" sz="2000" b="1" dirty="0">
                        <a:effectLst/>
                        <a:latin typeface="NikoshBAN" pitchFamily="2" charset="0"/>
                        <a:cs typeface="NikoshBAN" pitchFamily="2" charset="0"/>
                      </a:endParaRPr>
                    </a:p>
                  </a:txBody>
                  <a:tcPr/>
                </a:tc>
                <a:tc>
                  <a:txBody>
                    <a:bodyPr/>
                    <a:lstStyle/>
                    <a:p>
                      <a:r>
                        <a:rPr lang="bn-BD" sz="2000" b="1" dirty="0" smtClean="0">
                          <a:effectLst/>
                          <a:latin typeface="NikoshBAN" pitchFamily="2" charset="0"/>
                          <a:cs typeface="NikoshBAN" pitchFamily="2" charset="0"/>
                        </a:rPr>
                        <a:t>না </a:t>
                      </a:r>
                      <a:endParaRPr lang="en-US" sz="2000" b="1" dirty="0">
                        <a:effectLst/>
                        <a:latin typeface="NikoshBAN" pitchFamily="2" charset="0"/>
                        <a:cs typeface="NikoshBAN" pitchFamily="2" charset="0"/>
                      </a:endParaRPr>
                    </a:p>
                  </a:txBody>
                  <a:tcPr/>
                </a:tc>
              </a:tr>
              <a:tr h="358833">
                <a:tc>
                  <a:txBody>
                    <a:bodyPr/>
                    <a:lstStyle/>
                    <a:p>
                      <a:r>
                        <a:rPr lang="bn-BD" sz="2000" b="1" dirty="0" smtClean="0">
                          <a:effectLst/>
                          <a:latin typeface="NikoshBAN" pitchFamily="2" charset="0"/>
                          <a:cs typeface="NikoshBAN" pitchFamily="2" charset="0"/>
                        </a:rPr>
                        <a:t>এটি</a:t>
                      </a:r>
                      <a:r>
                        <a:rPr lang="bn-BD" sz="2000" b="1" baseline="0" dirty="0" smtClean="0">
                          <a:effectLst/>
                          <a:latin typeface="NikoshBAN" pitchFamily="2" charset="0"/>
                          <a:cs typeface="NikoshBAN" pitchFamily="2" charset="0"/>
                        </a:rPr>
                        <a:t> কী আমাদের  শ্রেণির কারও ফলাফল ? </a:t>
                      </a:r>
                      <a:endParaRPr lang="en-US" sz="2000" b="1" dirty="0">
                        <a:effectLst/>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1" dirty="0" smtClean="0">
                          <a:effectLst/>
                          <a:latin typeface="NikoshBAN" pitchFamily="2" charset="0"/>
                          <a:cs typeface="NikoshBAN" pitchFamily="2" charset="0"/>
                        </a:rPr>
                        <a:t>হ্যাঁ</a:t>
                      </a:r>
                      <a:r>
                        <a:rPr lang="bn-BD" sz="2000" b="1" baseline="0" dirty="0" smtClean="0">
                          <a:effectLst/>
                          <a:latin typeface="NikoshBAN" pitchFamily="2" charset="0"/>
                          <a:cs typeface="NikoshBAN" pitchFamily="2" charset="0"/>
                        </a:rPr>
                        <a:t> </a:t>
                      </a:r>
                      <a:endParaRPr lang="en-US" sz="2000" b="1" dirty="0" smtClean="0">
                        <a:effectLst/>
                        <a:latin typeface="NikoshBAN" pitchFamily="2" charset="0"/>
                        <a:cs typeface="NikoshBAN" pitchFamily="2" charset="0"/>
                      </a:endParaRPr>
                    </a:p>
                  </a:txBody>
                  <a:tcPr/>
                </a:tc>
              </a:tr>
              <a:tr h="358833">
                <a:tc>
                  <a:txBody>
                    <a:bodyPr/>
                    <a:lstStyle/>
                    <a:p>
                      <a:r>
                        <a:rPr lang="bn-BD" sz="2000" b="1" dirty="0" smtClean="0">
                          <a:effectLst/>
                          <a:latin typeface="NikoshBAN" pitchFamily="2" charset="0"/>
                          <a:cs typeface="NikoshBAN" pitchFamily="2" charset="0"/>
                        </a:rPr>
                        <a:t>এটা কী</a:t>
                      </a:r>
                      <a:r>
                        <a:rPr lang="bn-BD" sz="2000" b="1" baseline="0" dirty="0" smtClean="0">
                          <a:effectLst/>
                          <a:latin typeface="NikoshBAN" pitchFamily="2" charset="0"/>
                          <a:cs typeface="NikoshBAN" pitchFamily="2" charset="0"/>
                        </a:rPr>
                        <a:t> করিমের  পরীক্ষার  ফলাফল ? </a:t>
                      </a:r>
                      <a:endParaRPr lang="en-US" sz="2000" b="1" dirty="0">
                        <a:effectLst/>
                        <a:latin typeface="NikoshBAN" pitchFamily="2" charset="0"/>
                        <a:cs typeface="NikoshBAN" pitchFamily="2" charset="0"/>
                      </a:endParaRPr>
                    </a:p>
                  </a:txBody>
                  <a:tcPr/>
                </a:tc>
                <a:tc>
                  <a:txBody>
                    <a:bodyPr/>
                    <a:lstStyle/>
                    <a:p>
                      <a:r>
                        <a:rPr lang="bn-BD" sz="2000" b="1" dirty="0" smtClean="0">
                          <a:effectLst/>
                          <a:latin typeface="NikoshBAN" pitchFamily="2" charset="0"/>
                          <a:cs typeface="NikoshBAN" pitchFamily="2" charset="0"/>
                        </a:rPr>
                        <a:t>না </a:t>
                      </a:r>
                      <a:endParaRPr lang="en-US" sz="2000" b="1" dirty="0">
                        <a:effectLst/>
                        <a:latin typeface="NikoshBAN" pitchFamily="2" charset="0"/>
                        <a:cs typeface="NikoshBAN" pitchFamily="2" charset="0"/>
                      </a:endParaRPr>
                    </a:p>
                  </a:txBody>
                  <a:tcPr/>
                </a:tc>
              </a:tr>
              <a:tr h="358833">
                <a:tc>
                  <a:txBody>
                    <a:bodyPr/>
                    <a:lstStyle/>
                    <a:p>
                      <a:r>
                        <a:rPr lang="bn-BD" sz="2000" b="1" dirty="0" smtClean="0">
                          <a:effectLst/>
                          <a:latin typeface="NikoshBAN" pitchFamily="2" charset="0"/>
                          <a:cs typeface="NikoshBAN" pitchFamily="2" charset="0"/>
                        </a:rPr>
                        <a:t>এটা</a:t>
                      </a:r>
                      <a:r>
                        <a:rPr lang="bn-BD" sz="2000" b="1" baseline="0" dirty="0" smtClean="0">
                          <a:effectLst/>
                          <a:latin typeface="NikoshBAN" pitchFamily="2" charset="0"/>
                          <a:cs typeface="NikoshBAN" pitchFamily="2" charset="0"/>
                        </a:rPr>
                        <a:t> কী মীমের পরীক্ষার ? </a:t>
                      </a:r>
                      <a:endParaRPr lang="en-US" sz="2000" b="1" dirty="0">
                        <a:effectLst/>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1" dirty="0" smtClean="0">
                          <a:effectLst/>
                          <a:latin typeface="NikoshBAN" pitchFamily="2" charset="0"/>
                          <a:cs typeface="NikoshBAN" pitchFamily="2" charset="0"/>
                        </a:rPr>
                        <a:t>হ্যাঁ</a:t>
                      </a:r>
                      <a:r>
                        <a:rPr lang="bn-BD" sz="2000" b="1" baseline="0" dirty="0" smtClean="0">
                          <a:effectLst/>
                          <a:latin typeface="NikoshBAN" pitchFamily="2" charset="0"/>
                          <a:cs typeface="NikoshBAN" pitchFamily="2" charset="0"/>
                        </a:rPr>
                        <a:t> </a:t>
                      </a:r>
                      <a:endParaRPr lang="en-US" sz="2000" b="1" dirty="0" smtClean="0">
                        <a:effectLst/>
                        <a:latin typeface="NikoshBAN" pitchFamily="2" charset="0"/>
                        <a:cs typeface="NikoshBAN" pitchFamily="2" charset="0"/>
                      </a:endParaRPr>
                    </a:p>
                  </a:txBody>
                  <a:tcPr/>
                </a:tc>
              </a:tr>
              <a:tr h="358833">
                <a:tc>
                  <a:txBody>
                    <a:bodyPr/>
                    <a:lstStyle/>
                    <a:p>
                      <a:r>
                        <a:rPr lang="bn-BD" sz="2000" b="1" dirty="0" smtClean="0">
                          <a:effectLst/>
                          <a:latin typeface="NikoshBAN" pitchFamily="2" charset="0"/>
                          <a:cs typeface="NikoshBAN" pitchFamily="2" charset="0"/>
                        </a:rPr>
                        <a:t>এটা কী মীমের মোট ফলাফল ? </a:t>
                      </a:r>
                      <a:endParaRPr lang="en-US" sz="2000" b="1" dirty="0">
                        <a:effectLst/>
                        <a:latin typeface="NikoshBAN" pitchFamily="2" charset="0"/>
                        <a:cs typeface="NikoshBAN" pitchFamily="2" charset="0"/>
                      </a:endParaRPr>
                    </a:p>
                  </a:txBody>
                  <a:tcPr/>
                </a:tc>
                <a:tc>
                  <a:txBody>
                    <a:bodyPr/>
                    <a:lstStyle/>
                    <a:p>
                      <a:r>
                        <a:rPr lang="bn-BD" sz="2000" b="1" dirty="0" smtClean="0">
                          <a:effectLst/>
                          <a:latin typeface="NikoshBAN" pitchFamily="2" charset="0"/>
                          <a:cs typeface="NikoshBAN" pitchFamily="2" charset="0"/>
                        </a:rPr>
                        <a:t>না </a:t>
                      </a:r>
                      <a:endParaRPr lang="en-US" sz="2000" b="1" dirty="0">
                        <a:effectLst/>
                        <a:latin typeface="NikoshBAN" pitchFamily="2" charset="0"/>
                        <a:cs typeface="NikoshBAN" pitchFamily="2" charset="0"/>
                      </a:endParaRPr>
                    </a:p>
                  </a:txBody>
                  <a:tcPr/>
                </a:tc>
              </a:tr>
              <a:tr h="358833">
                <a:tc>
                  <a:txBody>
                    <a:bodyPr/>
                    <a:lstStyle/>
                    <a:p>
                      <a:r>
                        <a:rPr lang="bn-BD" sz="2000" b="1" dirty="0" smtClean="0">
                          <a:effectLst/>
                          <a:latin typeface="NikoshBAN" pitchFamily="2" charset="0"/>
                          <a:cs typeface="NikoshBAN" pitchFamily="2" charset="0"/>
                        </a:rPr>
                        <a:t>এটা</a:t>
                      </a:r>
                      <a:r>
                        <a:rPr lang="bn-BD" sz="2000" b="1" baseline="0" dirty="0" smtClean="0">
                          <a:effectLst/>
                          <a:latin typeface="NikoshBAN" pitchFamily="2" charset="0"/>
                          <a:cs typeface="NikoshBAN" pitchFamily="2" charset="0"/>
                        </a:rPr>
                        <a:t> কী মীমের একটি বিষয়ের ফলাফল ? </a:t>
                      </a:r>
                      <a:endParaRPr lang="en-US" sz="2000" b="1" dirty="0">
                        <a:effectLst/>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1" dirty="0" smtClean="0">
                          <a:effectLst/>
                          <a:latin typeface="NikoshBAN" pitchFamily="2" charset="0"/>
                          <a:cs typeface="NikoshBAN" pitchFamily="2" charset="0"/>
                        </a:rPr>
                        <a:t>হ্যাঁ</a:t>
                      </a:r>
                      <a:r>
                        <a:rPr lang="bn-BD" sz="2000" b="1" baseline="0" dirty="0" smtClean="0">
                          <a:effectLst/>
                          <a:latin typeface="NikoshBAN" pitchFamily="2" charset="0"/>
                          <a:cs typeface="NikoshBAN" pitchFamily="2" charset="0"/>
                        </a:rPr>
                        <a:t> </a:t>
                      </a:r>
                      <a:endParaRPr lang="en-US" sz="2000" b="1" dirty="0" smtClean="0">
                        <a:effectLst/>
                        <a:latin typeface="NikoshBAN" pitchFamily="2" charset="0"/>
                        <a:cs typeface="NikoshBAN" pitchFamily="2" charset="0"/>
                      </a:endParaRPr>
                    </a:p>
                  </a:txBody>
                  <a:tcPr/>
                </a:tc>
              </a:tr>
              <a:tr h="358833">
                <a:tc>
                  <a:txBody>
                    <a:bodyPr/>
                    <a:lstStyle/>
                    <a:p>
                      <a:r>
                        <a:rPr lang="bn-BD" sz="2000" b="1" dirty="0" smtClean="0">
                          <a:effectLst/>
                          <a:latin typeface="NikoshBAN" pitchFamily="2" charset="0"/>
                          <a:cs typeface="NikoshBAN" pitchFamily="2" charset="0"/>
                        </a:rPr>
                        <a:t>এটা কী মীমের গণিত বিষয়ের</a:t>
                      </a:r>
                      <a:r>
                        <a:rPr lang="bn-BD" sz="2000" b="1" baseline="0" dirty="0" smtClean="0">
                          <a:effectLst/>
                          <a:latin typeface="NikoshBAN" pitchFamily="2" charset="0"/>
                          <a:cs typeface="NikoshBAN" pitchFamily="2" charset="0"/>
                        </a:rPr>
                        <a:t>  ফলাফল ? </a:t>
                      </a:r>
                      <a:endParaRPr lang="en-US" sz="2000" b="1" dirty="0">
                        <a:effectLst/>
                        <a:latin typeface="NikoshBAN" pitchFamily="2" charset="0"/>
                        <a:cs typeface="NikoshBAN" pitchFamily="2" charset="0"/>
                      </a:endParaRPr>
                    </a:p>
                  </a:txBody>
                  <a:tcPr/>
                </a:tc>
                <a:tc>
                  <a:txBody>
                    <a:bodyPr/>
                    <a:lstStyle/>
                    <a:p>
                      <a:r>
                        <a:rPr lang="bn-BD" sz="2000" b="1" dirty="0" smtClean="0">
                          <a:effectLst/>
                          <a:latin typeface="NikoshBAN" pitchFamily="2" charset="0"/>
                          <a:cs typeface="NikoshBAN" pitchFamily="2" charset="0"/>
                        </a:rPr>
                        <a:t>না </a:t>
                      </a:r>
                      <a:endParaRPr lang="en-US" sz="2000" b="1" dirty="0">
                        <a:effectLst/>
                        <a:latin typeface="NikoshBAN" pitchFamily="2" charset="0"/>
                        <a:cs typeface="NikoshBAN" pitchFamily="2" charset="0"/>
                      </a:endParaRPr>
                    </a:p>
                  </a:txBody>
                  <a:tcPr/>
                </a:tc>
              </a:tr>
              <a:tr h="358833">
                <a:tc>
                  <a:txBody>
                    <a:bodyPr/>
                    <a:lstStyle/>
                    <a:p>
                      <a:r>
                        <a:rPr lang="bn-BD" sz="2000" b="1" dirty="0" smtClean="0">
                          <a:effectLst/>
                          <a:latin typeface="NikoshBAN" pitchFamily="2" charset="0"/>
                          <a:cs typeface="NikoshBAN" pitchFamily="2" charset="0"/>
                        </a:rPr>
                        <a:t>এটা কী মীমের বিজ্ঞান</a:t>
                      </a:r>
                      <a:r>
                        <a:rPr lang="bn-BD" sz="2000" b="1" baseline="0" dirty="0" smtClean="0">
                          <a:effectLst/>
                          <a:latin typeface="NikoshBAN" pitchFamily="2" charset="0"/>
                          <a:cs typeface="NikoshBAN" pitchFamily="2" charset="0"/>
                        </a:rPr>
                        <a:t> বিষয়ের ফলাফল ? </a:t>
                      </a:r>
                      <a:endParaRPr lang="en-US" sz="2000" b="1" dirty="0">
                        <a:effectLst/>
                        <a:latin typeface="NikoshBAN" pitchFamily="2" charset="0"/>
                        <a:cs typeface="NikoshBAN" pitchFamily="2" charset="0"/>
                      </a:endParaRPr>
                    </a:p>
                  </a:txBody>
                  <a:tcPr/>
                </a:tc>
                <a:tc>
                  <a:txBody>
                    <a:bodyPr/>
                    <a:lstStyle/>
                    <a:p>
                      <a:r>
                        <a:rPr lang="bn-BD" sz="2000" b="1" dirty="0" smtClean="0">
                          <a:effectLst/>
                          <a:latin typeface="NikoshBAN" pitchFamily="2" charset="0"/>
                          <a:cs typeface="NikoshBAN" pitchFamily="2" charset="0"/>
                        </a:rPr>
                        <a:t>না </a:t>
                      </a:r>
                      <a:endParaRPr lang="en-US" sz="2000" b="1" dirty="0">
                        <a:effectLst/>
                        <a:latin typeface="NikoshBAN" pitchFamily="2" charset="0"/>
                        <a:cs typeface="NikoshBAN" pitchFamily="2" charset="0"/>
                      </a:endParaRPr>
                    </a:p>
                  </a:txBody>
                  <a:tcPr/>
                </a:tc>
              </a:tr>
              <a:tr h="358833">
                <a:tc>
                  <a:txBody>
                    <a:bodyPr/>
                    <a:lstStyle/>
                    <a:p>
                      <a:r>
                        <a:rPr lang="bn-BD" sz="2000" b="1" dirty="0" smtClean="0">
                          <a:effectLst/>
                          <a:latin typeface="NikoshBAN" pitchFamily="2" charset="0"/>
                          <a:cs typeface="NikoshBAN" pitchFamily="2" charset="0"/>
                        </a:rPr>
                        <a:t>এটা</a:t>
                      </a:r>
                      <a:r>
                        <a:rPr lang="bn-BD" sz="2000" b="1" baseline="0" dirty="0" smtClean="0">
                          <a:effectLst/>
                          <a:latin typeface="NikoshBAN" pitchFamily="2" charset="0"/>
                          <a:cs typeface="NikoshBAN" pitchFamily="2" charset="0"/>
                        </a:rPr>
                        <a:t> কী মীমের ইংরেজি বিষয়ের ফলাফল ? </a:t>
                      </a:r>
                      <a:endParaRPr lang="en-US" sz="2000" b="1" dirty="0">
                        <a:effectLst/>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1" dirty="0" smtClean="0">
                          <a:effectLst/>
                          <a:latin typeface="NikoshBAN" pitchFamily="2" charset="0"/>
                          <a:cs typeface="NikoshBAN" pitchFamily="2" charset="0"/>
                        </a:rPr>
                        <a:t>হ্যাঁ</a:t>
                      </a:r>
                      <a:r>
                        <a:rPr lang="bn-BD" sz="2000" b="1" baseline="0" dirty="0" smtClean="0">
                          <a:effectLst/>
                          <a:latin typeface="NikoshBAN" pitchFamily="2" charset="0"/>
                          <a:cs typeface="NikoshBAN" pitchFamily="2" charset="0"/>
                        </a:rPr>
                        <a:t> </a:t>
                      </a:r>
                      <a:endParaRPr lang="en-US" sz="2000" b="1" dirty="0" smtClean="0">
                        <a:effectLst/>
                        <a:latin typeface="NikoshBAN" pitchFamily="2" charset="0"/>
                        <a:cs typeface="NikoshBAN" pitchFamily="2" charset="0"/>
                      </a:endParaRPr>
                    </a:p>
                  </a:txBody>
                  <a:tcPr/>
                </a:tc>
              </a:tr>
            </a:tbl>
          </a:graphicData>
        </a:graphic>
      </p:graphicFrame>
    </p:spTree>
    <p:extLst>
      <p:ext uri="{BB962C8B-B14F-4D97-AF65-F5344CB8AC3E}">
        <p14:creationId xmlns="" xmlns:p14="http://schemas.microsoft.com/office/powerpoint/2010/main" val="422646478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423684729"/>
              </p:ext>
            </p:extLst>
          </p:nvPr>
        </p:nvGraphicFramePr>
        <p:xfrm>
          <a:off x="457200" y="457200"/>
          <a:ext cx="8153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13555603"/>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A2FC1977-93EA-4368-AB42-6517D9C0131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681749C-4E77-4AFD-9003-367654AC115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C5C0C303-D3AA-42C8-92C9-0A4DCC38D04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279D9462-27E7-43BE-9D5E-F3BBE42442C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F141CF5C-6D4A-4A9E-A9FE-5FD68496E41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45B2A9E-5FFF-49C6-981C-452C338E328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9D6382AA-E4D9-423C-AE60-394B9CF827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5200" y="152400"/>
            <a:ext cx="1792478" cy="830997"/>
          </a:xfrm>
          <a:prstGeom prst="rect">
            <a:avLst/>
          </a:prstGeom>
        </p:spPr>
        <p:txBody>
          <a:bodyPr wrap="none">
            <a:spAutoFit/>
          </a:bodyPr>
          <a:lstStyle/>
          <a:p>
            <a:r>
              <a:rPr lang="bn-BD" sz="4800" dirty="0">
                <a:effectLst>
                  <a:outerShdw blurRad="38100" dist="38100" dir="2700000" algn="tl">
                    <a:srgbClr val="000000">
                      <a:alpha val="43137"/>
                    </a:srgbClr>
                  </a:outerShdw>
                </a:effectLst>
                <a:ea typeface="Calibri"/>
                <a:cs typeface="NikoshBAN"/>
              </a:rPr>
              <a:t>মূল্যায়ন </a:t>
            </a:r>
            <a:endParaRPr lang="en-US" sz="4800" dirty="0">
              <a:effectLst>
                <a:outerShdw blurRad="38100" dist="38100" dir="2700000" algn="tl">
                  <a:srgbClr val="000000">
                    <a:alpha val="43137"/>
                  </a:srgbClr>
                </a:outerShdw>
              </a:effectLst>
              <a:ea typeface="Calibri"/>
              <a:cs typeface="Vrinda"/>
            </a:endParaRPr>
          </a:p>
        </p:txBody>
      </p:sp>
      <p:sp>
        <p:nvSpPr>
          <p:cNvPr id="7" name="Rectangle 6"/>
          <p:cNvSpPr/>
          <p:nvPr/>
        </p:nvSpPr>
        <p:spPr>
          <a:xfrm>
            <a:off x="685800" y="1066800"/>
            <a:ext cx="8229600" cy="5078313"/>
          </a:xfrm>
          <a:prstGeom prst="rect">
            <a:avLst/>
          </a:prstGeom>
        </p:spPr>
        <p:txBody>
          <a:bodyPr wrap="square">
            <a:spAutoFit/>
          </a:bodyPr>
          <a:lstStyle/>
          <a:p>
            <a:r>
              <a:rPr lang="bn-BD" sz="3600" dirty="0">
                <a:ea typeface="Calibri"/>
                <a:cs typeface="NikoshBAN"/>
              </a:rPr>
              <a:t>1.  </a:t>
            </a:r>
            <a:r>
              <a:rPr lang="bn-BD" sz="3600" dirty="0" smtClean="0">
                <a:ea typeface="Calibri"/>
                <a:cs typeface="NikoshBAN"/>
              </a:rPr>
              <a:t>তথ্য বিশ্লেষণ কর</a:t>
            </a:r>
            <a:r>
              <a:rPr lang="bn-IN" sz="3600" dirty="0" smtClean="0">
                <a:ea typeface="Calibri"/>
                <a:cs typeface="NikoshBAN"/>
              </a:rPr>
              <a:t>লে</a:t>
            </a:r>
            <a:r>
              <a:rPr lang="bn-BD" sz="3600" dirty="0" smtClean="0">
                <a:ea typeface="Calibri"/>
                <a:cs typeface="NikoshBAN"/>
              </a:rPr>
              <a:t> কী পাওয়া যায়</a:t>
            </a:r>
            <a:r>
              <a:rPr lang="bn-IN" sz="3600" dirty="0" smtClean="0">
                <a:latin typeface="NikoshBAN" pitchFamily="2" charset="0"/>
                <a:ea typeface="Calibri"/>
                <a:cs typeface="NikoshBAN" pitchFamily="2" charset="0"/>
              </a:rPr>
              <a:t>? </a:t>
            </a:r>
            <a:endParaRPr lang="en-US" sz="3600" dirty="0" smtClean="0">
              <a:ea typeface="Calibri"/>
              <a:cs typeface="NikoshBAN"/>
            </a:endParaRPr>
          </a:p>
          <a:p>
            <a:endParaRPr lang="bn-BD" sz="3600" dirty="0" smtClean="0">
              <a:ea typeface="Calibri"/>
              <a:cs typeface="NikoshBAN"/>
            </a:endParaRPr>
          </a:p>
          <a:p>
            <a:endParaRPr lang="bn-BD" sz="3600" dirty="0" smtClean="0">
              <a:ea typeface="Calibri"/>
              <a:cs typeface="NikoshBAN"/>
            </a:endParaRPr>
          </a:p>
          <a:p>
            <a:endParaRPr lang="bn-BD" sz="3600" dirty="0" smtClean="0">
              <a:ea typeface="Calibri"/>
              <a:cs typeface="NikoshBAN"/>
            </a:endParaRPr>
          </a:p>
          <a:p>
            <a:r>
              <a:rPr lang="bn-BD" sz="3600" dirty="0" smtClean="0">
                <a:ea typeface="Calibri"/>
                <a:cs typeface="NikoshBAN"/>
              </a:rPr>
              <a:t>২</a:t>
            </a:r>
            <a:r>
              <a:rPr lang="bn-BD" sz="3600" dirty="0">
                <a:ea typeface="Calibri"/>
                <a:cs typeface="NikoshBAN"/>
              </a:rPr>
              <a:t>. </a:t>
            </a:r>
            <a:r>
              <a:rPr lang="bn-BD" sz="3600" dirty="0" smtClean="0">
                <a:ea typeface="Calibri"/>
                <a:cs typeface="NikoshBAN"/>
              </a:rPr>
              <a:t>উপাত্তের সুশৃঙ্খল ও কার্যকর উপস্থাপনাকে কী বলা হয়?</a:t>
            </a:r>
          </a:p>
          <a:p>
            <a:endParaRPr lang="bn-BD" sz="3600" dirty="0">
              <a:ea typeface="Calibri"/>
              <a:cs typeface="NikoshBAN"/>
            </a:endParaRPr>
          </a:p>
          <a:p>
            <a:r>
              <a:rPr lang="bn-BD" sz="3600" dirty="0" smtClean="0">
                <a:ea typeface="Calibri"/>
                <a:cs typeface="NikoshBAN"/>
              </a:rPr>
              <a:t> </a:t>
            </a:r>
            <a:endParaRPr lang="en-US" sz="3600" dirty="0">
              <a:ea typeface="Calibri"/>
              <a:cs typeface="Vrinda"/>
            </a:endParaRPr>
          </a:p>
          <a:p>
            <a:pPr marL="457200" marR="0">
              <a:spcBef>
                <a:spcPts val="0"/>
              </a:spcBef>
              <a:spcAft>
                <a:spcPts val="0"/>
              </a:spcAft>
            </a:pPr>
            <a:r>
              <a:rPr lang="bn-BD" sz="3600" dirty="0">
                <a:ea typeface="Calibri"/>
                <a:cs typeface="NikoshBAN"/>
              </a:rPr>
              <a:t>		</a:t>
            </a:r>
            <a:endParaRPr lang="en-US" sz="3600" dirty="0">
              <a:ea typeface="Calibri"/>
              <a:cs typeface="Vrinda"/>
            </a:endParaRPr>
          </a:p>
          <a:p>
            <a:pPr marL="457200" marR="0">
              <a:spcBef>
                <a:spcPts val="0"/>
              </a:spcBef>
              <a:spcAft>
                <a:spcPts val="0"/>
              </a:spcAft>
            </a:pPr>
            <a:r>
              <a:rPr lang="bn-BD" sz="3600" dirty="0">
                <a:ea typeface="Calibri"/>
                <a:cs typeface="NikoshBAN"/>
              </a:rPr>
              <a:t>		</a:t>
            </a:r>
            <a:endParaRPr lang="en-US" sz="3600" dirty="0">
              <a:ea typeface="Calibri"/>
              <a:cs typeface="Vrinda"/>
            </a:endParaRPr>
          </a:p>
        </p:txBody>
      </p:sp>
      <p:sp>
        <p:nvSpPr>
          <p:cNvPr id="8" name="Rectangle 7"/>
          <p:cNvSpPr/>
          <p:nvPr/>
        </p:nvSpPr>
        <p:spPr>
          <a:xfrm>
            <a:off x="1143000" y="1641768"/>
            <a:ext cx="2895600"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latin typeface="NikoshBAN" pitchFamily="2" charset="0"/>
                <a:ea typeface="Calibri"/>
                <a:cs typeface="NikoshBAN" pitchFamily="2" charset="0"/>
              </a:rPr>
              <a:t>ক</a:t>
            </a:r>
            <a:r>
              <a:rPr lang="en-US" sz="3600" dirty="0">
                <a:solidFill>
                  <a:prstClr val="black"/>
                </a:solidFill>
                <a:latin typeface="NikoshBAN" pitchFamily="2" charset="0"/>
                <a:ea typeface="Calibri"/>
                <a:cs typeface="NikoshBAN" pitchFamily="2" charset="0"/>
              </a:rPr>
              <a:t>. </a:t>
            </a:r>
            <a:r>
              <a:rPr lang="bn-BD" sz="3600" dirty="0">
                <a:solidFill>
                  <a:prstClr val="black"/>
                </a:solidFill>
                <a:latin typeface="NikoshBAN" pitchFamily="2" charset="0"/>
                <a:ea typeface="Calibri"/>
                <a:cs typeface="NikoshBAN" pitchFamily="2" charset="0"/>
              </a:rPr>
              <a:t>প্রেক্ষাপট</a:t>
            </a:r>
            <a:endParaRPr lang="en-US" sz="3600" dirty="0">
              <a:latin typeface="NikoshBAN" pitchFamily="2" charset="0"/>
              <a:cs typeface="NikoshBAN" pitchFamily="2" charset="0"/>
            </a:endParaRPr>
          </a:p>
        </p:txBody>
      </p:sp>
      <p:sp>
        <p:nvSpPr>
          <p:cNvPr id="9" name="Rectangle 8"/>
          <p:cNvSpPr/>
          <p:nvPr/>
        </p:nvSpPr>
        <p:spPr>
          <a:xfrm>
            <a:off x="1219201" y="2279078"/>
            <a:ext cx="2286000"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latin typeface="NikoshBAN" pitchFamily="2" charset="0"/>
                <a:ea typeface="Calibri"/>
                <a:cs typeface="NikoshBAN" pitchFamily="2" charset="0"/>
              </a:rPr>
              <a:t>গ</a:t>
            </a:r>
            <a:r>
              <a:rPr lang="en-US" sz="3600" dirty="0">
                <a:solidFill>
                  <a:prstClr val="black"/>
                </a:solidFill>
                <a:latin typeface="NikoshBAN" pitchFamily="2" charset="0"/>
                <a:ea typeface="Calibri"/>
                <a:cs typeface="NikoshBAN" pitchFamily="2" charset="0"/>
              </a:rPr>
              <a:t>. </a:t>
            </a:r>
            <a:r>
              <a:rPr lang="bn-BD" sz="3600" dirty="0" smtClean="0">
                <a:solidFill>
                  <a:srgbClr val="FF0000"/>
                </a:solidFill>
                <a:latin typeface="NikoshBAN" pitchFamily="2" charset="0"/>
                <a:ea typeface="Calibri"/>
                <a:cs typeface="NikoshBAN" pitchFamily="2" charset="0"/>
              </a:rPr>
              <a:t>জ্ঞান</a:t>
            </a:r>
            <a:endParaRPr lang="en-US" sz="3600" dirty="0">
              <a:solidFill>
                <a:srgbClr val="FF0000"/>
              </a:solidFill>
              <a:latin typeface="NikoshBAN" pitchFamily="2" charset="0"/>
              <a:cs typeface="NikoshBAN" pitchFamily="2" charset="0"/>
            </a:endParaRPr>
          </a:p>
        </p:txBody>
      </p:sp>
      <p:sp>
        <p:nvSpPr>
          <p:cNvPr id="10" name="Rectangle 9"/>
          <p:cNvSpPr/>
          <p:nvPr/>
        </p:nvSpPr>
        <p:spPr>
          <a:xfrm>
            <a:off x="4151167" y="1641768"/>
            <a:ext cx="2628900"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lvl="0"/>
            <a:r>
              <a:rPr lang="bn-BD" sz="3600" dirty="0" smtClean="0">
                <a:solidFill>
                  <a:prstClr val="black"/>
                </a:solidFill>
                <a:ea typeface="Calibri"/>
                <a:cs typeface="NikoshBAN"/>
              </a:rPr>
              <a:t>খ</a:t>
            </a:r>
            <a:r>
              <a:rPr lang="en-US" sz="3600" dirty="0" smtClean="0">
                <a:solidFill>
                  <a:prstClr val="black"/>
                </a:solidFill>
                <a:ea typeface="Calibri"/>
                <a:cs typeface="NikoshBAN"/>
              </a:rPr>
              <a:t>.</a:t>
            </a:r>
            <a:r>
              <a:rPr lang="bn-BD" sz="3600" dirty="0" smtClean="0">
                <a:solidFill>
                  <a:prstClr val="black"/>
                </a:solidFill>
                <a:ea typeface="Calibri"/>
                <a:cs typeface="NikoshBAN"/>
              </a:rPr>
              <a:t> উপাত্ত </a:t>
            </a:r>
            <a:endParaRPr lang="en-US" sz="3600" dirty="0">
              <a:solidFill>
                <a:prstClr val="black"/>
              </a:solidFill>
              <a:ea typeface="Calibri"/>
              <a:cs typeface="NikoshBAN"/>
            </a:endParaRPr>
          </a:p>
        </p:txBody>
      </p:sp>
      <p:sp>
        <p:nvSpPr>
          <p:cNvPr id="11" name="Rectangle 10"/>
          <p:cNvSpPr/>
          <p:nvPr/>
        </p:nvSpPr>
        <p:spPr>
          <a:xfrm>
            <a:off x="4386741" y="2178636"/>
            <a:ext cx="1785460" cy="720437"/>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ea typeface="Calibri"/>
                <a:cs typeface="NikoshBAN"/>
              </a:rPr>
              <a:t>ঘ</a:t>
            </a:r>
            <a:r>
              <a:rPr lang="en-US" sz="3600" dirty="0">
                <a:solidFill>
                  <a:prstClr val="black"/>
                </a:solidFill>
                <a:ea typeface="Calibri"/>
                <a:cs typeface="NikoshBAN"/>
              </a:rPr>
              <a:t>. </a:t>
            </a:r>
            <a:r>
              <a:rPr lang="bn-BD" sz="3600" dirty="0" smtClean="0">
                <a:solidFill>
                  <a:prstClr val="black"/>
                </a:solidFill>
                <a:ea typeface="Calibri"/>
                <a:cs typeface="NikoshBAN"/>
              </a:rPr>
              <a:t>ঘটনা </a:t>
            </a:r>
            <a:endParaRPr lang="en-US" sz="3600" dirty="0">
              <a:solidFill>
                <a:prstClr val="black"/>
              </a:solidFill>
              <a:ea typeface="Calibri"/>
              <a:cs typeface="NikoshBAN"/>
            </a:endParaRPr>
          </a:p>
        </p:txBody>
      </p:sp>
      <p:sp>
        <p:nvSpPr>
          <p:cNvPr id="12" name="Rectangle 11"/>
          <p:cNvSpPr/>
          <p:nvPr/>
        </p:nvSpPr>
        <p:spPr>
          <a:xfrm>
            <a:off x="836467" y="4267200"/>
            <a:ext cx="3314700"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600" dirty="0">
                <a:solidFill>
                  <a:prstClr val="black"/>
                </a:solidFill>
                <a:ea typeface="Calibri"/>
                <a:cs typeface="NikoshBAN"/>
              </a:rPr>
              <a:t>ক. </a:t>
            </a:r>
            <a:r>
              <a:rPr lang="bn-BD" sz="3600" dirty="0" smtClean="0">
                <a:solidFill>
                  <a:prstClr val="black"/>
                </a:solidFill>
                <a:ea typeface="Calibri"/>
                <a:cs typeface="NikoshBAN"/>
              </a:rPr>
              <a:t>কলাম</a:t>
            </a:r>
            <a:endParaRPr lang="en-US" dirty="0"/>
          </a:p>
        </p:txBody>
      </p:sp>
      <p:sp>
        <p:nvSpPr>
          <p:cNvPr id="13" name="Rectangle 12"/>
          <p:cNvSpPr/>
          <p:nvPr/>
        </p:nvSpPr>
        <p:spPr>
          <a:xfrm>
            <a:off x="1039090" y="4964382"/>
            <a:ext cx="3020291"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ea typeface="Calibri"/>
                <a:cs typeface="NikoshBAN"/>
              </a:rPr>
              <a:t>গ. </a:t>
            </a:r>
            <a:r>
              <a:rPr lang="bn-BD" sz="3600" dirty="0" smtClean="0">
                <a:solidFill>
                  <a:prstClr val="black"/>
                </a:solidFill>
                <a:ea typeface="Calibri"/>
                <a:cs typeface="NikoshBAN"/>
              </a:rPr>
              <a:t> উপাত্ত</a:t>
            </a:r>
            <a:endParaRPr lang="en-US" dirty="0"/>
          </a:p>
        </p:txBody>
      </p:sp>
      <p:sp>
        <p:nvSpPr>
          <p:cNvPr id="14" name="Rectangle 13"/>
          <p:cNvSpPr/>
          <p:nvPr/>
        </p:nvSpPr>
        <p:spPr>
          <a:xfrm>
            <a:off x="4436917" y="4274130"/>
            <a:ext cx="2919845"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ea typeface="Calibri"/>
                <a:cs typeface="NikoshBAN"/>
              </a:rPr>
              <a:t>খ. </a:t>
            </a:r>
            <a:r>
              <a:rPr lang="bn-BD" sz="3600" dirty="0" smtClean="0">
                <a:solidFill>
                  <a:srgbClr val="FF0000"/>
                </a:solidFill>
                <a:ea typeface="Calibri"/>
                <a:cs typeface="NikoshBAN"/>
              </a:rPr>
              <a:t>তথ্য</a:t>
            </a:r>
            <a:endParaRPr lang="en-US" dirty="0">
              <a:solidFill>
                <a:srgbClr val="FF0000"/>
              </a:solidFill>
            </a:endParaRPr>
          </a:p>
        </p:txBody>
      </p:sp>
      <p:sp>
        <p:nvSpPr>
          <p:cNvPr id="15" name="Rectangle 14"/>
          <p:cNvSpPr/>
          <p:nvPr/>
        </p:nvSpPr>
        <p:spPr>
          <a:xfrm>
            <a:off x="4953000" y="4964382"/>
            <a:ext cx="1907574"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600" dirty="0" smtClean="0">
                <a:solidFill>
                  <a:prstClr val="black"/>
                </a:solidFill>
                <a:ea typeface="Calibri"/>
                <a:cs typeface="NikoshBAN"/>
              </a:rPr>
              <a:t>  ঘ</a:t>
            </a:r>
            <a:r>
              <a:rPr lang="bn-BD" sz="3600" dirty="0">
                <a:solidFill>
                  <a:prstClr val="black"/>
                </a:solidFill>
                <a:ea typeface="Calibri"/>
                <a:cs typeface="NikoshBAN"/>
              </a:rPr>
              <a:t>. </a:t>
            </a:r>
            <a:r>
              <a:rPr lang="bn-BD" sz="3600" dirty="0" smtClean="0">
                <a:solidFill>
                  <a:prstClr val="black"/>
                </a:solidFill>
                <a:ea typeface="Calibri"/>
                <a:cs typeface="NikoshBAN"/>
              </a:rPr>
              <a:t>সারি</a:t>
            </a:r>
            <a:endParaRPr lang="en-US" dirty="0"/>
          </a:p>
        </p:txBody>
      </p:sp>
      <p:sp>
        <p:nvSpPr>
          <p:cNvPr id="16" name="Multiply 15"/>
          <p:cNvSpPr/>
          <p:nvPr/>
        </p:nvSpPr>
        <p:spPr>
          <a:xfrm>
            <a:off x="3381942" y="1659886"/>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7" name="L-Shape 16"/>
          <p:cNvSpPr/>
          <p:nvPr/>
        </p:nvSpPr>
        <p:spPr>
          <a:xfrm rot="19213881">
            <a:off x="3282944" y="2361847"/>
            <a:ext cx="596912" cy="240209"/>
          </a:xfrm>
          <a:prstGeom prst="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6357503" y="1679868"/>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9" name="L-Shape 18"/>
          <p:cNvSpPr/>
          <p:nvPr/>
        </p:nvSpPr>
        <p:spPr>
          <a:xfrm rot="19213881">
            <a:off x="6516247" y="4430331"/>
            <a:ext cx="596912" cy="240209"/>
          </a:xfrm>
          <a:prstGeom prst="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5960916" y="2296799"/>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21" name="Multiply 20"/>
          <p:cNvSpPr/>
          <p:nvPr/>
        </p:nvSpPr>
        <p:spPr>
          <a:xfrm>
            <a:off x="3160269" y="4312230"/>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22" name="Multiply 21"/>
          <p:cNvSpPr/>
          <p:nvPr/>
        </p:nvSpPr>
        <p:spPr>
          <a:xfrm>
            <a:off x="3276600" y="5040582"/>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23" name="Multiply 22"/>
          <p:cNvSpPr/>
          <p:nvPr/>
        </p:nvSpPr>
        <p:spPr>
          <a:xfrm>
            <a:off x="6675024" y="5048501"/>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Tree>
    <p:extLst>
      <p:ext uri="{BB962C8B-B14F-4D97-AF65-F5344CB8AC3E}">
        <p14:creationId xmlns="" xmlns:p14="http://schemas.microsoft.com/office/powerpoint/2010/main" val="68886035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subTnLst>
                                    <p:set>
                                      <p:cBhvr override="childStyle">
                                        <p:cTn dur="1" fill="hold" display="0" masterRel="sameClick" afterEffect="1">
                                          <p:stCondLst>
                                            <p:cond evt="end" delay="0">
                                              <p:tn val="18"/>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subTnLst>
                                    <p:set>
                                      <p:cBhvr override="childStyle">
                                        <p:cTn dur="1" fill="hold" display="0" masterRel="sameClick" afterEffect="1">
                                          <p:stCondLst>
                                            <p:cond evt="end" delay="0">
                                              <p:tn val="24"/>
                                            </p:cond>
                                          </p:stCondLst>
                                        </p:cTn>
                                        <p:tgtEl>
                                          <p:spTgt spid="18"/>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2000"/>
                                        <p:tgtEl>
                                          <p:spTgt spid="20"/>
                                        </p:tgtEl>
                                      </p:cBhvr>
                                    </p:animEffect>
                                  </p:childTnLst>
                                  <p:subTnLst>
                                    <p:set>
                                      <p:cBhvr override="childStyle">
                                        <p:cTn dur="1" fill="hold" display="0" masterRel="sameClick" afterEffect="1">
                                          <p:stCondLst>
                                            <p:cond evt="end" delay="0">
                                              <p:tn val="36"/>
                                            </p:cond>
                                          </p:stCondLst>
                                        </p:cTn>
                                        <p:tgtEl>
                                          <p:spTgt spid="20"/>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ircle(in)">
                                      <p:cBhvr>
                                        <p:cTn id="44" dur="2000"/>
                                        <p:tgtEl>
                                          <p:spTgt spid="21"/>
                                        </p:tgtEl>
                                      </p:cBhvr>
                                    </p:animEffect>
                                  </p:childTnLst>
                                  <p:subTnLst>
                                    <p:set>
                                      <p:cBhvr override="childStyle">
                                        <p:cTn dur="1" fill="hold" display="0" masterRel="sameClick" afterEffect="1">
                                          <p:stCondLst>
                                            <p:cond evt="end" delay="0">
                                              <p:tn val="42"/>
                                            </p:cond>
                                          </p:stCondLst>
                                        </p:cTn>
                                        <p:tgtEl>
                                          <p:spTgt spid="21"/>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000"/>
                                        <p:tgtEl>
                                          <p:spTgt spid="19"/>
                                        </p:tgtEl>
                                      </p:cBhvr>
                                    </p:animEffect>
                                  </p:childTnLst>
                                </p:cTn>
                              </p:par>
                            </p:childTnLst>
                          </p:cTn>
                        </p:par>
                      </p:childTnLst>
                    </p:cTn>
                  </p:par>
                </p:childTnLst>
              </p:cTn>
              <p:nextCondLst>
                <p:cond evt="onClick" delay="0">
                  <p:tgtEl>
                    <p:spTgt spid="14"/>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ircle(in)">
                                      <p:cBhvr>
                                        <p:cTn id="56" dur="2000"/>
                                        <p:tgtEl>
                                          <p:spTgt spid="23"/>
                                        </p:tgtEl>
                                      </p:cBhvr>
                                    </p:animEffect>
                                  </p:childTnLst>
                                  <p:subTnLst>
                                    <p:set>
                                      <p:cBhvr override="childStyle">
                                        <p:cTn dur="1" fill="hold" display="0" masterRel="sameClick" afterEffect="1">
                                          <p:stCondLst>
                                            <p:cond evt="end" delay="0">
                                              <p:tn val="54"/>
                                            </p:cond>
                                          </p:stCondLst>
                                        </p:cTn>
                                        <p:tgtEl>
                                          <p:spTgt spid="23"/>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000"/>
                                        <p:tgtEl>
                                          <p:spTgt spid="22"/>
                                        </p:tgtEl>
                                      </p:cBhvr>
                                    </p:animEffect>
                                  </p:childTnLst>
                                  <p:subTnLst>
                                    <p:set>
                                      <p:cBhvr override="childStyle">
                                        <p:cTn dur="1" fill="hold" display="0" masterRel="sameClick" afterEffect="1">
                                          <p:stCondLst>
                                            <p:cond evt="end" delay="0">
                                              <p:tn val="60"/>
                                            </p:cond>
                                          </p:stCondLst>
                                        </p:cTn>
                                        <p:tgtEl>
                                          <p:spTgt spid="22"/>
                                        </p:tgtEl>
                                        <p:attrNameLst>
                                          <p:attrName>style.visibility</p:attrName>
                                        </p:attrNameLst>
                                      </p:cBhvr>
                                      <p:to>
                                        <p:strVal val="hidden"/>
                                      </p:to>
                                    </p:set>
                                  </p:subTnLst>
                                </p:cTn>
                              </p:par>
                            </p:childTnLst>
                          </p:cTn>
                        </p:par>
                      </p:childTnLst>
                    </p:cTn>
                  </p:par>
                </p:childTnLst>
              </p:cTn>
              <p:nextCondLst>
                <p:cond evt="onClick" delay="0">
                  <p:tgtEl>
                    <p:spTgt spid="13"/>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038285"/>
            <a:ext cx="8229600" cy="4524315"/>
          </a:xfrm>
          <a:prstGeom prst="rect">
            <a:avLst/>
          </a:prstGeom>
        </p:spPr>
        <p:txBody>
          <a:bodyPr wrap="square">
            <a:spAutoFit/>
          </a:bodyPr>
          <a:lstStyle/>
          <a:p>
            <a:pPr lvl="0"/>
            <a:r>
              <a:rPr lang="en-US" sz="3600" dirty="0" smtClean="0">
                <a:solidFill>
                  <a:prstClr val="black"/>
                </a:solidFill>
                <a:latin typeface="NikoshBAN" pitchFamily="2" charset="0"/>
                <a:ea typeface="Calibri"/>
                <a:cs typeface="NikoshBAN" pitchFamily="2" charset="0"/>
              </a:rPr>
              <a:t>   </a:t>
            </a:r>
            <a:r>
              <a:rPr lang="bn-BD" sz="3600" dirty="0" smtClean="0">
                <a:solidFill>
                  <a:prstClr val="black"/>
                </a:solidFill>
                <a:latin typeface="NikoshBAN" pitchFamily="2" charset="0"/>
                <a:ea typeface="Calibri"/>
                <a:cs typeface="NikoshBAN" pitchFamily="2" charset="0"/>
              </a:rPr>
              <a:t>৩</a:t>
            </a:r>
            <a:r>
              <a:rPr lang="bn-BD" sz="3600" dirty="0">
                <a:solidFill>
                  <a:prstClr val="black"/>
                </a:solidFill>
                <a:latin typeface="NikoshBAN" pitchFamily="2" charset="0"/>
                <a:ea typeface="Calibri"/>
                <a:cs typeface="NikoshBAN" pitchFamily="2" charset="0"/>
              </a:rPr>
              <a:t>. </a:t>
            </a:r>
            <a:r>
              <a:rPr lang="bn-BD" sz="3600" dirty="0" smtClean="0">
                <a:solidFill>
                  <a:prstClr val="black"/>
                </a:solidFill>
                <a:latin typeface="NikoshBAN" pitchFamily="2" charset="0"/>
                <a:ea typeface="Calibri"/>
                <a:cs typeface="NikoshBAN" pitchFamily="2" charset="0"/>
              </a:rPr>
              <a:t>নিচের কোনটির অর্থ নেই? </a:t>
            </a:r>
            <a:endParaRPr lang="en-US" sz="3600" dirty="0">
              <a:solidFill>
                <a:prstClr val="black"/>
              </a:solidFill>
              <a:latin typeface="NikoshBAN" pitchFamily="2" charset="0"/>
              <a:ea typeface="Calibri"/>
              <a:cs typeface="NikoshBAN" pitchFamily="2" charset="0"/>
            </a:endParaRPr>
          </a:p>
          <a:p>
            <a:pPr marL="457200" lvl="0"/>
            <a:r>
              <a:rPr lang="bn-BD" sz="3600" dirty="0">
                <a:solidFill>
                  <a:prstClr val="black"/>
                </a:solidFill>
                <a:latin typeface="NikoshBAN" pitchFamily="2" charset="0"/>
                <a:ea typeface="Calibri"/>
                <a:cs typeface="NikoshBAN" pitchFamily="2" charset="0"/>
              </a:rPr>
              <a:t>				</a:t>
            </a:r>
            <a:endParaRPr lang="bn-BD" sz="3600" dirty="0" smtClean="0">
              <a:solidFill>
                <a:prstClr val="black"/>
              </a:solidFill>
              <a:latin typeface="NikoshBAN" pitchFamily="2" charset="0"/>
              <a:ea typeface="Calibri"/>
              <a:cs typeface="NikoshBAN" pitchFamily="2" charset="0"/>
            </a:endParaRPr>
          </a:p>
          <a:p>
            <a:pPr marL="457200" lvl="0"/>
            <a:endParaRPr lang="en-US" sz="3600" dirty="0">
              <a:solidFill>
                <a:prstClr val="black"/>
              </a:solidFill>
              <a:latin typeface="NikoshBAN" pitchFamily="2" charset="0"/>
              <a:ea typeface="Calibri"/>
              <a:cs typeface="NikoshBAN" pitchFamily="2" charset="0"/>
            </a:endParaRPr>
          </a:p>
          <a:p>
            <a:pPr marL="457200" lvl="0"/>
            <a:endParaRPr lang="en-US" sz="3600" dirty="0">
              <a:solidFill>
                <a:prstClr val="black"/>
              </a:solidFill>
              <a:latin typeface="NikoshBAN" pitchFamily="2" charset="0"/>
              <a:ea typeface="Calibri"/>
              <a:cs typeface="NikoshBAN" pitchFamily="2" charset="0"/>
            </a:endParaRPr>
          </a:p>
          <a:p>
            <a:pPr marL="457200" lvl="0"/>
            <a:r>
              <a:rPr lang="bn-BD" sz="3600" dirty="0" smtClean="0">
                <a:solidFill>
                  <a:prstClr val="black"/>
                </a:solidFill>
                <a:latin typeface="NikoshBAN" pitchFamily="2" charset="0"/>
                <a:ea typeface="Calibri"/>
                <a:cs typeface="NikoshBAN" pitchFamily="2" charset="0"/>
              </a:rPr>
              <a:t>৪</a:t>
            </a:r>
            <a:r>
              <a:rPr lang="bn-BD" sz="3600" dirty="0">
                <a:solidFill>
                  <a:prstClr val="black"/>
                </a:solidFill>
                <a:latin typeface="NikoshBAN" pitchFamily="2" charset="0"/>
                <a:ea typeface="Calibri"/>
                <a:cs typeface="NikoshBAN" pitchFamily="2" charset="0"/>
              </a:rPr>
              <a:t>. </a:t>
            </a:r>
            <a:r>
              <a:rPr lang="bn-BD" sz="3600" dirty="0" smtClean="0">
                <a:solidFill>
                  <a:prstClr val="black"/>
                </a:solidFill>
                <a:latin typeface="NikoshBAN" pitchFamily="2" charset="0"/>
                <a:ea typeface="Calibri"/>
                <a:cs typeface="NikoshBAN" pitchFamily="2" charset="0"/>
              </a:rPr>
              <a:t>তথ্য কী? </a:t>
            </a:r>
            <a:endParaRPr lang="bn-BD" sz="3600" dirty="0">
              <a:solidFill>
                <a:prstClr val="black"/>
              </a:solidFill>
              <a:latin typeface="NikoshBAN" pitchFamily="2" charset="0"/>
              <a:ea typeface="Calibri"/>
              <a:cs typeface="NikoshBAN" pitchFamily="2" charset="0"/>
            </a:endParaRPr>
          </a:p>
          <a:p>
            <a:pPr marL="457200" lvl="0"/>
            <a:endParaRPr lang="bn-BD" sz="3600" dirty="0">
              <a:solidFill>
                <a:prstClr val="black"/>
              </a:solidFill>
              <a:latin typeface="NikoshBAN" pitchFamily="2" charset="0"/>
              <a:ea typeface="Calibri"/>
              <a:cs typeface="NikoshBAN" pitchFamily="2" charset="0"/>
            </a:endParaRPr>
          </a:p>
          <a:p>
            <a:pPr marL="457200" lvl="0"/>
            <a:endParaRPr lang="bn-BD" sz="3600" dirty="0">
              <a:solidFill>
                <a:prstClr val="black"/>
              </a:solidFill>
              <a:latin typeface="NikoshBAN" pitchFamily="2" charset="0"/>
              <a:ea typeface="Calibri"/>
              <a:cs typeface="NikoshBAN" pitchFamily="2" charset="0"/>
            </a:endParaRPr>
          </a:p>
          <a:p>
            <a:pPr marL="457200" lvl="0"/>
            <a:r>
              <a:rPr lang="bn-BD" sz="3600" dirty="0">
                <a:solidFill>
                  <a:prstClr val="black"/>
                </a:solidFill>
                <a:latin typeface="NikoshBAN" pitchFamily="2" charset="0"/>
                <a:ea typeface="Calibri"/>
                <a:cs typeface="NikoshBAN" pitchFamily="2" charset="0"/>
              </a:rPr>
              <a:t>	</a:t>
            </a:r>
            <a:endParaRPr lang="en-US" sz="3600" dirty="0">
              <a:solidFill>
                <a:prstClr val="black"/>
              </a:solidFill>
              <a:latin typeface="NikoshBAN" pitchFamily="2" charset="0"/>
              <a:ea typeface="Calibri"/>
              <a:cs typeface="NikoshBAN" pitchFamily="2" charset="0"/>
            </a:endParaRPr>
          </a:p>
        </p:txBody>
      </p:sp>
      <p:sp>
        <p:nvSpPr>
          <p:cNvPr id="9" name="Rectangle 8"/>
          <p:cNvSpPr/>
          <p:nvPr/>
        </p:nvSpPr>
        <p:spPr>
          <a:xfrm>
            <a:off x="1099703" y="1703676"/>
            <a:ext cx="2133600"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600" dirty="0">
                <a:solidFill>
                  <a:prstClr val="black"/>
                </a:solidFill>
                <a:latin typeface="NikoshBAN" pitchFamily="2" charset="0"/>
                <a:ea typeface="Calibri"/>
                <a:cs typeface="NikoshBAN" pitchFamily="2" charset="0"/>
              </a:rPr>
              <a:t>ক. </a:t>
            </a:r>
            <a:r>
              <a:rPr lang="bn-BD" sz="3600" dirty="0" smtClean="0">
                <a:solidFill>
                  <a:srgbClr val="FF0000"/>
                </a:solidFill>
                <a:latin typeface="NikoshBAN" pitchFamily="2" charset="0"/>
                <a:ea typeface="Calibri"/>
                <a:cs typeface="NikoshBAN" pitchFamily="2" charset="0"/>
              </a:rPr>
              <a:t>উপাত্ত </a:t>
            </a:r>
            <a:endParaRPr lang="en-US" dirty="0">
              <a:solidFill>
                <a:srgbClr val="FF0000"/>
              </a:solidFill>
              <a:latin typeface="NikoshBAN" pitchFamily="2" charset="0"/>
              <a:cs typeface="NikoshBAN" pitchFamily="2" charset="0"/>
            </a:endParaRPr>
          </a:p>
        </p:txBody>
      </p:sp>
      <p:sp>
        <p:nvSpPr>
          <p:cNvPr id="10" name="Rectangle 9"/>
          <p:cNvSpPr/>
          <p:nvPr/>
        </p:nvSpPr>
        <p:spPr>
          <a:xfrm>
            <a:off x="4302120" y="1767969"/>
            <a:ext cx="2500745"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lvl="0"/>
            <a:r>
              <a:rPr lang="bn-BD" sz="3600" dirty="0" smtClean="0">
                <a:solidFill>
                  <a:prstClr val="black"/>
                </a:solidFill>
                <a:latin typeface="NikoshBAN" pitchFamily="2" charset="0"/>
                <a:ea typeface="Calibri"/>
                <a:cs typeface="NikoshBAN" pitchFamily="2" charset="0"/>
              </a:rPr>
              <a:t>খ. </a:t>
            </a:r>
            <a:r>
              <a:rPr lang="bn-IN" sz="3600" dirty="0" smtClean="0">
                <a:solidFill>
                  <a:prstClr val="black"/>
                </a:solidFill>
                <a:latin typeface="NikoshBAN" pitchFamily="2" charset="0"/>
                <a:ea typeface="Calibri"/>
                <a:cs typeface="NikoshBAN" pitchFamily="2" charset="0"/>
              </a:rPr>
              <a:t>মোবাইল</a:t>
            </a:r>
            <a:r>
              <a:rPr lang="bn-BD" sz="3600" dirty="0" smtClean="0">
                <a:solidFill>
                  <a:prstClr val="black"/>
                </a:solidFill>
                <a:latin typeface="NikoshBAN" pitchFamily="2" charset="0"/>
                <a:ea typeface="Calibri"/>
                <a:cs typeface="NikoshBAN" pitchFamily="2" charset="0"/>
              </a:rPr>
              <a:t> </a:t>
            </a:r>
            <a:endParaRPr lang="en-US" sz="3600" dirty="0">
              <a:solidFill>
                <a:prstClr val="black"/>
              </a:solidFill>
              <a:latin typeface="NikoshBAN" pitchFamily="2" charset="0"/>
              <a:ea typeface="Calibri"/>
              <a:cs typeface="NikoshBAN" pitchFamily="2" charset="0"/>
            </a:endParaRPr>
          </a:p>
        </p:txBody>
      </p:sp>
      <p:sp>
        <p:nvSpPr>
          <p:cNvPr id="11" name="Rectangle 10"/>
          <p:cNvSpPr/>
          <p:nvPr/>
        </p:nvSpPr>
        <p:spPr>
          <a:xfrm>
            <a:off x="4339930" y="2420275"/>
            <a:ext cx="2545773"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lvl="0"/>
            <a:r>
              <a:rPr lang="bn-BD" sz="3600" dirty="0" smtClean="0">
                <a:solidFill>
                  <a:prstClr val="black"/>
                </a:solidFill>
                <a:latin typeface="NikoshBAN" pitchFamily="2" charset="0"/>
                <a:ea typeface="Calibri"/>
                <a:cs typeface="NikoshBAN" pitchFamily="2" charset="0"/>
              </a:rPr>
              <a:t>ঘ. প্রেক্ষাপট</a:t>
            </a:r>
            <a:endParaRPr lang="en-US" sz="3600" dirty="0">
              <a:solidFill>
                <a:prstClr val="black"/>
              </a:solidFill>
              <a:latin typeface="NikoshBAN" pitchFamily="2" charset="0"/>
              <a:ea typeface="Calibri"/>
              <a:cs typeface="NikoshBAN" pitchFamily="2" charset="0"/>
            </a:endParaRPr>
          </a:p>
        </p:txBody>
      </p:sp>
      <p:sp>
        <p:nvSpPr>
          <p:cNvPr id="12" name="Rectangle 11"/>
          <p:cNvSpPr/>
          <p:nvPr/>
        </p:nvSpPr>
        <p:spPr>
          <a:xfrm>
            <a:off x="1153390" y="2313276"/>
            <a:ext cx="2871915"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600" dirty="0" smtClean="0">
                <a:solidFill>
                  <a:prstClr val="black"/>
                </a:solidFill>
                <a:latin typeface="NikoshBAN" pitchFamily="2" charset="0"/>
                <a:ea typeface="Calibri"/>
                <a:cs typeface="NikoshBAN" pitchFamily="2" charset="0"/>
              </a:rPr>
              <a:t>গ. ইনফরমেশন</a:t>
            </a:r>
            <a:endParaRPr lang="en-US" dirty="0">
              <a:latin typeface="NikoshBAN" pitchFamily="2" charset="0"/>
              <a:cs typeface="NikoshBAN" pitchFamily="2" charset="0"/>
            </a:endParaRPr>
          </a:p>
        </p:txBody>
      </p:sp>
      <p:sp>
        <p:nvSpPr>
          <p:cNvPr id="13" name="Rectangle 12"/>
          <p:cNvSpPr/>
          <p:nvPr/>
        </p:nvSpPr>
        <p:spPr>
          <a:xfrm>
            <a:off x="741217" y="4024747"/>
            <a:ext cx="2919845"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latin typeface="NikoshBAN" pitchFamily="2" charset="0"/>
                <a:ea typeface="Calibri"/>
                <a:cs typeface="NikoshBAN" pitchFamily="2" charset="0"/>
              </a:rPr>
              <a:t>ক. রেকর্ড+উপাত্ত</a:t>
            </a:r>
            <a:endParaRPr lang="en-US" sz="3600" dirty="0">
              <a:solidFill>
                <a:prstClr val="black"/>
              </a:solidFill>
              <a:latin typeface="NikoshBAN" pitchFamily="2" charset="0"/>
              <a:ea typeface="Calibri"/>
              <a:cs typeface="NikoshBAN" pitchFamily="2" charset="0"/>
            </a:endParaRPr>
          </a:p>
          <a:p>
            <a:pPr algn="ctr"/>
            <a:endParaRPr lang="en-US" dirty="0">
              <a:latin typeface="NikoshBAN" pitchFamily="2" charset="0"/>
              <a:cs typeface="NikoshBAN" pitchFamily="2" charset="0"/>
            </a:endParaRPr>
          </a:p>
        </p:txBody>
      </p:sp>
      <p:sp>
        <p:nvSpPr>
          <p:cNvPr id="14" name="Rectangle 13"/>
          <p:cNvSpPr/>
          <p:nvPr/>
        </p:nvSpPr>
        <p:spPr>
          <a:xfrm>
            <a:off x="706581" y="4685749"/>
            <a:ext cx="2919845"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latin typeface="NikoshBAN" pitchFamily="2" charset="0"/>
                <a:ea typeface="Calibri"/>
                <a:cs typeface="NikoshBAN" pitchFamily="2" charset="0"/>
              </a:rPr>
              <a:t>গ. </a:t>
            </a:r>
            <a:r>
              <a:rPr lang="bn-BD" sz="3600" dirty="0">
                <a:solidFill>
                  <a:srgbClr val="FF0000"/>
                </a:solidFill>
                <a:latin typeface="NikoshBAN" pitchFamily="2" charset="0"/>
                <a:ea typeface="Calibri"/>
                <a:cs typeface="NikoshBAN" pitchFamily="2" charset="0"/>
              </a:rPr>
              <a:t>উপাত্ত +</a:t>
            </a:r>
            <a:r>
              <a:rPr lang="bn-BD" sz="3600" dirty="0" smtClean="0">
                <a:solidFill>
                  <a:srgbClr val="FF0000"/>
                </a:solidFill>
                <a:latin typeface="NikoshBAN" pitchFamily="2" charset="0"/>
                <a:ea typeface="Calibri"/>
                <a:cs typeface="NikoshBAN" pitchFamily="2" charset="0"/>
              </a:rPr>
              <a:t>ঘটনা</a:t>
            </a:r>
            <a:endParaRPr lang="en-US" dirty="0">
              <a:solidFill>
                <a:srgbClr val="FF0000"/>
              </a:solidFill>
              <a:latin typeface="NikoshBAN" pitchFamily="2" charset="0"/>
              <a:cs typeface="NikoshBAN" pitchFamily="2" charset="0"/>
            </a:endParaRPr>
          </a:p>
        </p:txBody>
      </p:sp>
      <p:sp>
        <p:nvSpPr>
          <p:cNvPr id="15" name="Rectangle 14"/>
          <p:cNvSpPr/>
          <p:nvPr/>
        </p:nvSpPr>
        <p:spPr>
          <a:xfrm>
            <a:off x="3972789" y="4858929"/>
            <a:ext cx="3175868"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lvl="0"/>
            <a:r>
              <a:rPr lang="bn-BD" sz="3600" dirty="0" smtClean="0">
                <a:solidFill>
                  <a:prstClr val="black"/>
                </a:solidFill>
                <a:latin typeface="NikoshBAN" pitchFamily="2" charset="0"/>
                <a:ea typeface="Calibri"/>
                <a:cs typeface="NikoshBAN" pitchFamily="2" charset="0"/>
              </a:rPr>
              <a:t>ঘ. রেকর্ড+রিপোর্ট  </a:t>
            </a:r>
            <a:endParaRPr lang="en-US" sz="3600" dirty="0">
              <a:solidFill>
                <a:prstClr val="black"/>
              </a:solidFill>
              <a:latin typeface="NikoshBAN" pitchFamily="2" charset="0"/>
              <a:ea typeface="Calibri"/>
              <a:cs typeface="NikoshBAN" pitchFamily="2" charset="0"/>
            </a:endParaRPr>
          </a:p>
        </p:txBody>
      </p:sp>
      <p:sp>
        <p:nvSpPr>
          <p:cNvPr id="16" name="Rectangle 15"/>
          <p:cNvSpPr/>
          <p:nvPr/>
        </p:nvSpPr>
        <p:spPr>
          <a:xfrm>
            <a:off x="4166611" y="4059383"/>
            <a:ext cx="2919845" cy="6096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bn-BD" sz="3600" dirty="0">
                <a:solidFill>
                  <a:prstClr val="black"/>
                </a:solidFill>
                <a:latin typeface="NikoshBAN" pitchFamily="2" charset="0"/>
                <a:ea typeface="Calibri"/>
                <a:cs typeface="NikoshBAN" pitchFamily="2" charset="0"/>
              </a:rPr>
              <a:t>খ. </a:t>
            </a:r>
            <a:r>
              <a:rPr lang="bn-BD" sz="3600" dirty="0" smtClean="0">
                <a:solidFill>
                  <a:prstClr val="black"/>
                </a:solidFill>
                <a:latin typeface="NikoshBAN" pitchFamily="2" charset="0"/>
                <a:ea typeface="Calibri"/>
                <a:cs typeface="NikoshBAN" pitchFamily="2" charset="0"/>
              </a:rPr>
              <a:t>রিপোর্ট+ঘটনা </a:t>
            </a:r>
            <a:endParaRPr lang="en-US" dirty="0">
              <a:latin typeface="NikoshBAN" pitchFamily="2" charset="0"/>
              <a:cs typeface="NikoshBAN" pitchFamily="2" charset="0"/>
            </a:endParaRPr>
          </a:p>
        </p:txBody>
      </p:sp>
      <p:sp>
        <p:nvSpPr>
          <p:cNvPr id="17" name="Multiply 16"/>
          <p:cNvSpPr/>
          <p:nvPr/>
        </p:nvSpPr>
        <p:spPr>
          <a:xfrm>
            <a:off x="6625932" y="2458375"/>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9639" y="1703676"/>
            <a:ext cx="615950"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Multiply 18"/>
          <p:cNvSpPr/>
          <p:nvPr/>
        </p:nvSpPr>
        <p:spPr>
          <a:xfrm>
            <a:off x="6470068" y="1806069"/>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sp>
        <p:nvSpPr>
          <p:cNvPr id="20" name="Multiply 19"/>
          <p:cNvSpPr/>
          <p:nvPr/>
        </p:nvSpPr>
        <p:spPr>
          <a:xfrm>
            <a:off x="3796706" y="2365939"/>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sp>
        <p:nvSpPr>
          <p:cNvPr id="21" name="Multiply 20"/>
          <p:cNvSpPr/>
          <p:nvPr/>
        </p:nvSpPr>
        <p:spPr>
          <a:xfrm>
            <a:off x="6927268" y="4155814"/>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sp>
        <p:nvSpPr>
          <p:cNvPr id="22" name="Multiply 21"/>
          <p:cNvSpPr/>
          <p:nvPr/>
        </p:nvSpPr>
        <p:spPr>
          <a:xfrm>
            <a:off x="7083132" y="4886085"/>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09356" y="4750042"/>
            <a:ext cx="615950"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Multiply 23"/>
          <p:cNvSpPr/>
          <p:nvPr/>
        </p:nvSpPr>
        <p:spPr>
          <a:xfrm>
            <a:off x="3515589" y="4024747"/>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latin typeface="NikoshBAN" pitchFamily="2" charset="0"/>
              <a:cs typeface="NikoshBAN" pitchFamily="2" charset="0"/>
            </a:endParaRPr>
          </a:p>
        </p:txBody>
      </p:sp>
    </p:spTree>
    <p:extLst>
      <p:ext uri="{BB962C8B-B14F-4D97-AF65-F5344CB8AC3E}">
        <p14:creationId xmlns="" xmlns:p14="http://schemas.microsoft.com/office/powerpoint/2010/main" val="663438534"/>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subTnLst>
                                    <p:set>
                                      <p:cBhvr override="childStyle">
                                        <p:cTn dur="1" fill="hold" display="0" masterRel="sameClick" afterEffect="1">
                                          <p:stCondLst>
                                            <p:cond evt="end" delay="0">
                                              <p:tn val="24"/>
                                            </p:cond>
                                          </p:stCondLst>
                                        </p:cTn>
                                        <p:tgtEl>
                                          <p:spTgt spid="19"/>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subTnLst>
                                    <p:set>
                                      <p:cBhvr override="childStyle">
                                        <p:cTn dur="1" fill="hold" display="0" masterRel="sameClick" afterEffect="1">
                                          <p:stCondLst>
                                            <p:cond evt="end" delay="0">
                                              <p:tn val="30"/>
                                            </p:cond>
                                          </p:stCondLst>
                                        </p:cTn>
                                        <p:tgtEl>
                                          <p:spTgt spid="20"/>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subTnLst>
                                    <p:set>
                                      <p:cBhvr override="childStyle">
                                        <p:cTn dur="1" fill="hold" display="0" masterRel="sameClick" afterEffect="1">
                                          <p:stCondLst>
                                            <p:cond evt="end" delay="0">
                                              <p:tn val="36"/>
                                            </p:cond>
                                          </p:stCondLst>
                                        </p:cTn>
                                        <p:tgtEl>
                                          <p:spTgt spid="17"/>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ircle(in)">
                                      <p:cBhvr>
                                        <p:cTn id="44" dur="2000"/>
                                        <p:tgtEl>
                                          <p:spTgt spid="24"/>
                                        </p:tgtEl>
                                      </p:cBhvr>
                                    </p:animEffect>
                                  </p:childTnLst>
                                  <p:subTnLst>
                                    <p:set>
                                      <p:cBhvr override="childStyle">
                                        <p:cTn dur="1" fill="hold" display="0" masterRel="sameClick" afterEffect="1">
                                          <p:stCondLst>
                                            <p:cond evt="end" delay="0">
                                              <p:tn val="42"/>
                                            </p:cond>
                                          </p:stCondLst>
                                        </p:cTn>
                                        <p:tgtEl>
                                          <p:spTgt spid="24"/>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ircle(in)">
                                      <p:cBhvr>
                                        <p:cTn id="50" dur="2000"/>
                                        <p:tgtEl>
                                          <p:spTgt spid="21"/>
                                        </p:tgtEl>
                                      </p:cBhvr>
                                    </p:animEffect>
                                  </p:childTnLst>
                                  <p:subTnLst>
                                    <p:set>
                                      <p:cBhvr override="childStyle">
                                        <p:cTn dur="1" fill="hold" display="0" masterRel="sameClick" afterEffect="1">
                                          <p:stCondLst>
                                            <p:cond evt="end" delay="0">
                                              <p:tn val="48"/>
                                            </p:cond>
                                          </p:stCondLst>
                                        </p:cTn>
                                        <p:tgtEl>
                                          <p:spTgt spid="21"/>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ircle(in)">
                                      <p:cBhvr>
                                        <p:cTn id="56" dur="2000"/>
                                        <p:tgtEl>
                                          <p:spTgt spid="23"/>
                                        </p:tgtEl>
                                      </p:cBhvr>
                                    </p:animEffect>
                                  </p:childTnLst>
                                </p:cTn>
                              </p:par>
                            </p:childTnLst>
                          </p:cTn>
                        </p:par>
                      </p:childTnLst>
                    </p:cTn>
                  </p:par>
                </p:childTnLst>
              </p:cTn>
              <p:nextCondLst>
                <p:cond evt="onClick" delay="0">
                  <p:tgtEl>
                    <p:spTgt spid="14"/>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circle(in)">
                                      <p:cBhvr>
                                        <p:cTn id="62" dur="2000"/>
                                        <p:tgtEl>
                                          <p:spTgt spid="22"/>
                                        </p:tgtEl>
                                      </p:cBhvr>
                                    </p:animEffect>
                                  </p:childTnLst>
                                  <p:subTnLst>
                                    <p:set>
                                      <p:cBhvr override="childStyle">
                                        <p:cTn dur="1" fill="hold" display="0" masterRel="sameClick" afterEffect="1">
                                          <p:stCondLst>
                                            <p:cond evt="end" delay="0">
                                              <p:tn val="60"/>
                                            </p:cond>
                                          </p:stCondLst>
                                        </p:cTn>
                                        <p:tgtEl>
                                          <p:spTgt spid="22"/>
                                        </p:tgtEl>
                                        <p:attrNameLst>
                                          <p:attrName>style.visibility</p:attrName>
                                        </p:attrNameLst>
                                      </p:cBhvr>
                                      <p:to>
                                        <p:strVal val="hidden"/>
                                      </p:to>
                                    </p:set>
                                  </p:subTnLst>
                                </p:cTn>
                              </p:par>
                            </p:childTnLst>
                          </p:cTn>
                        </p:par>
                      </p:childTnLst>
                    </p:cTn>
                  </p:par>
                </p:childTnLst>
              </p:cTn>
              <p:nextCondLst>
                <p:cond evt="onClick" delay="0">
                  <p:tgtEl>
                    <p:spTgt spid="15"/>
                  </p:tgtEl>
                </p:cond>
              </p:nextCondLst>
            </p:seq>
          </p:childTnLst>
        </p:cTn>
      </p:par>
    </p:tnLst>
    <p:bldLst>
      <p:bldP spid="17" grpId="0" animBg="1"/>
      <p:bldP spid="19" grpId="0" animBg="1"/>
      <p:bldP spid="20" grpId="0" animBg="1"/>
      <p:bldP spid="21" grpId="0" animBg="1"/>
      <p:bldP spid="2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845" y="1369382"/>
            <a:ext cx="2654894" cy="830997"/>
          </a:xfrm>
          <a:prstGeom prst="rect">
            <a:avLst/>
          </a:prstGeom>
        </p:spPr>
        <p:txBody>
          <a:bodyPr wrap="none">
            <a:spAutoFit/>
          </a:bodyPr>
          <a:lstStyle/>
          <a:p>
            <a:r>
              <a:rPr lang="bn-BD" sz="4800" b="1" dirty="0">
                <a:effectLst>
                  <a:outerShdw blurRad="38100" dist="38100" dir="2700000" algn="tl">
                    <a:srgbClr val="000000">
                      <a:alpha val="43137"/>
                    </a:srgbClr>
                  </a:outerShdw>
                </a:effectLst>
                <a:ea typeface="Calibri"/>
                <a:cs typeface="NikoshBAN"/>
              </a:rPr>
              <a:t>বাড়ির কাজ  </a:t>
            </a:r>
            <a:endParaRPr lang="en-US" sz="4800" b="1" dirty="0">
              <a:effectLst>
                <a:outerShdw blurRad="38100" dist="38100" dir="2700000" algn="tl">
                  <a:srgbClr val="000000">
                    <a:alpha val="43137"/>
                  </a:srgbClr>
                </a:outerShdw>
              </a:effectLst>
              <a:ea typeface="Calibri"/>
              <a:cs typeface="Vrinda"/>
            </a:endParaRPr>
          </a:p>
        </p:txBody>
      </p:sp>
      <p:sp>
        <p:nvSpPr>
          <p:cNvPr id="6" name="Rectangle 5"/>
          <p:cNvSpPr/>
          <p:nvPr/>
        </p:nvSpPr>
        <p:spPr>
          <a:xfrm>
            <a:off x="0" y="3429000"/>
            <a:ext cx="9144000" cy="2123658"/>
          </a:xfrm>
          <a:prstGeom prst="rect">
            <a:avLst/>
          </a:prstGeom>
        </p:spPr>
        <p:txBody>
          <a:bodyPr wrap="square">
            <a:spAutoFit/>
          </a:bodyPr>
          <a:lstStyle/>
          <a:p>
            <a:pPr algn="ctr">
              <a:buFont typeface="Wingdings" pitchFamily="2" charset="2"/>
              <a:buChar char="Ø"/>
            </a:pPr>
            <a:r>
              <a:rPr lang="bn-IN" sz="4400" dirty="0" smtClean="0">
                <a:effectLst>
                  <a:outerShdw blurRad="38100" dist="38100" dir="2700000" algn="tl">
                    <a:srgbClr val="000000">
                      <a:alpha val="43137"/>
                    </a:srgbClr>
                  </a:outerShdw>
                </a:effectLst>
                <a:ea typeface="Calibri"/>
                <a:cs typeface="NikoshBAN"/>
              </a:rPr>
              <a:t>৬ষ্ঠ শ্রেণির ১০ জনের ছাত্রের উচ্চতা ও বাংলা বিষয়ের নম্বর দিয়ে </a:t>
            </a:r>
            <a:r>
              <a:rPr lang="bn-BD" sz="4400" dirty="0" smtClean="0">
                <a:effectLst>
                  <a:outerShdw blurRad="38100" dist="38100" dir="2700000" algn="tl">
                    <a:srgbClr val="000000">
                      <a:alpha val="43137"/>
                    </a:srgbClr>
                  </a:outerShdw>
                </a:effectLst>
                <a:ea typeface="Calibri"/>
                <a:cs typeface="NikoshBAN"/>
              </a:rPr>
              <a:t>একটি তালিকা তৈরি ক</a:t>
            </a:r>
            <a:r>
              <a:rPr lang="bn-IN" sz="4400" dirty="0" smtClean="0">
                <a:effectLst>
                  <a:outerShdw blurRad="38100" dist="38100" dir="2700000" algn="tl">
                    <a:srgbClr val="000000">
                      <a:alpha val="43137"/>
                    </a:srgbClr>
                  </a:outerShdw>
                </a:effectLst>
                <a:ea typeface="Calibri"/>
                <a:cs typeface="NikoshBAN"/>
              </a:rPr>
              <a:t>রে আনবে</a:t>
            </a:r>
            <a:r>
              <a:rPr lang="bn-BD" sz="4400" dirty="0" smtClean="0">
                <a:effectLst>
                  <a:outerShdw blurRad="38100" dist="38100" dir="2700000" algn="tl">
                    <a:srgbClr val="000000">
                      <a:alpha val="43137"/>
                    </a:srgbClr>
                  </a:outerShdw>
                </a:effectLst>
                <a:ea typeface="Calibri"/>
                <a:cs typeface="NikoshBAN"/>
              </a:rPr>
              <a:t>। </a:t>
            </a:r>
            <a:endParaRPr lang="en-US" sz="4400" dirty="0">
              <a:effectLst>
                <a:outerShdw blurRad="38100" dist="38100" dir="2700000" algn="tl">
                  <a:srgbClr val="000000">
                    <a:alpha val="43137"/>
                  </a:srgbClr>
                </a:outerShdw>
              </a:effectLst>
              <a:ea typeface="Calibri"/>
              <a:cs typeface="Vrinda"/>
            </a:endParaRPr>
          </a:p>
        </p:txBody>
      </p:sp>
      <p:pic>
        <p:nvPicPr>
          <p:cNvPr id="7" name="Picture 6" descr="1 (1).jpg"/>
          <p:cNvPicPr>
            <a:picLocks noChangeAspect="1"/>
          </p:cNvPicPr>
          <p:nvPr/>
        </p:nvPicPr>
        <p:blipFill>
          <a:blip r:embed="rId2"/>
          <a:stretch>
            <a:fillRect/>
          </a:stretch>
        </p:blipFill>
        <p:spPr>
          <a:xfrm>
            <a:off x="1219200" y="762000"/>
            <a:ext cx="3352800" cy="2211421"/>
          </a:xfrm>
          <a:prstGeom prst="rect">
            <a:avLst/>
          </a:prstGeom>
        </p:spPr>
      </p:pic>
    </p:spTree>
    <p:extLst>
      <p:ext uri="{BB962C8B-B14F-4D97-AF65-F5344CB8AC3E}">
        <p14:creationId xmlns="" xmlns:p14="http://schemas.microsoft.com/office/powerpoint/2010/main" val="833311829"/>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981200"/>
            <a:ext cx="4495800" cy="22159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n-BD" sz="138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ধন্যবাদ</a:t>
            </a:r>
            <a:endParaRPr lang="en-US" sz="20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1905000" y="3692917"/>
            <a:ext cx="5105400" cy="2860283"/>
          </a:xfrm>
          <a:prstGeom prst="rect">
            <a:avLst/>
          </a:prstGeom>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0" indent="0" algn="ctr" rtl="0" fontAlgn="base">
              <a:lnSpc>
                <a:spcPct val="80000"/>
              </a:lnSpc>
              <a:spcBef>
                <a:spcPct val="20000"/>
              </a:spcBef>
              <a:spcAft>
                <a:spcPct val="0"/>
              </a:spcAft>
              <a:buClr>
                <a:schemeClr val="accent2"/>
              </a:buClr>
              <a:buSzPct val="75000"/>
              <a:buFont typeface="Wingdings" pitchFamily="2" charset="2"/>
              <a:buNone/>
              <a:defRPr sz="2400">
                <a:solidFill>
                  <a:schemeClr val="tx2"/>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a:solidFill>
                  <a:schemeClr val="tx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chemeClr val="tx1"/>
                </a:solidFill>
                <a:latin typeface="+mn-lt"/>
              </a:defRPr>
            </a:lvl9pPr>
          </a:lstStyle>
          <a:p>
            <a:pPr>
              <a:lnSpc>
                <a:spcPct val="100000"/>
              </a:lnSpc>
              <a:spcBef>
                <a:spcPts val="0"/>
              </a:spcBef>
            </a:pPr>
            <a:r>
              <a:rPr lang="en-US" sz="4000" b="1" dirty="0" err="1" smtClean="0">
                <a:solidFill>
                  <a:srgbClr val="002060"/>
                </a:solidFill>
                <a:latin typeface="NikoshBAN" pitchFamily="2" charset="0"/>
                <a:cs typeface="NikoshBAN" pitchFamily="2" charset="0"/>
              </a:rPr>
              <a:t>উজ্জল</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চন্দ্র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বর্মন</a:t>
            </a:r>
            <a:r>
              <a:rPr lang="en-US" sz="4000" b="1" dirty="0" smtClean="0">
                <a:solidFill>
                  <a:srgbClr val="002060"/>
                </a:solidFill>
                <a:latin typeface="NikoshBAN" pitchFamily="2" charset="0"/>
                <a:cs typeface="NikoshBAN" pitchFamily="2" charset="0"/>
              </a:rPr>
              <a:t> </a:t>
            </a:r>
          </a:p>
          <a:p>
            <a:pPr>
              <a:lnSpc>
                <a:spcPct val="100000"/>
              </a:lnSpc>
              <a:spcBef>
                <a:spcPts val="0"/>
              </a:spcBef>
            </a:pPr>
            <a:r>
              <a:rPr lang="en-US" sz="3600" b="1" dirty="0" err="1" smtClean="0">
                <a:solidFill>
                  <a:srgbClr val="002060"/>
                </a:solidFill>
                <a:latin typeface="NikoshBAN" pitchFamily="2" charset="0"/>
                <a:cs typeface="NikoshBAN" pitchFamily="2" charset="0"/>
              </a:rPr>
              <a:t>সহকারী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শিক্ষক</a:t>
            </a:r>
            <a:r>
              <a:rPr lang="bn-BD" sz="3600" b="1" dirty="0" smtClean="0">
                <a:solidFill>
                  <a:srgbClr val="002060"/>
                </a:solidFill>
                <a:latin typeface="NikoshBAN" pitchFamily="2" charset="0"/>
                <a:cs typeface="NikoshBAN" pitchFamily="2" charset="0"/>
              </a:rPr>
              <a:t> </a:t>
            </a:r>
            <a:r>
              <a:rPr lang="en-US" sz="3600" b="1" dirty="0" smtClean="0">
                <a:solidFill>
                  <a:srgbClr val="002060"/>
                </a:solidFill>
                <a:latin typeface="NikoshBAN" pitchFamily="2" charset="0"/>
                <a:cs typeface="NikoshBAN" pitchFamily="2" charset="0"/>
              </a:rPr>
              <a:t>(</a:t>
            </a:r>
            <a:r>
              <a:rPr lang="en-US" sz="3600" b="1" dirty="0" err="1" smtClean="0">
                <a:solidFill>
                  <a:srgbClr val="002060"/>
                </a:solidFill>
                <a:latin typeface="NikoshBAN" pitchFamily="2" charset="0"/>
                <a:cs typeface="NikoshBAN" pitchFamily="2" charset="0"/>
              </a:rPr>
              <a:t>আইসিটি</a:t>
            </a:r>
            <a:r>
              <a:rPr lang="en-US" sz="3600" b="1" dirty="0" smtClean="0">
                <a:solidFill>
                  <a:srgbClr val="002060"/>
                </a:solidFill>
                <a:latin typeface="NikoshBAN" pitchFamily="2" charset="0"/>
                <a:cs typeface="NikoshBAN" pitchFamily="2" charset="0"/>
              </a:rPr>
              <a:t>)</a:t>
            </a:r>
          </a:p>
          <a:p>
            <a:pPr>
              <a:lnSpc>
                <a:spcPct val="100000"/>
              </a:lnSpc>
              <a:spcBef>
                <a:spcPts val="0"/>
              </a:spcBef>
            </a:pPr>
            <a:r>
              <a:rPr lang="en-US" sz="3600" b="1" dirty="0" err="1" smtClean="0">
                <a:solidFill>
                  <a:srgbClr val="002060"/>
                </a:solidFill>
                <a:latin typeface="NikoshBAN" pitchFamily="2" charset="0"/>
                <a:cs typeface="NikoshBAN" pitchFamily="2" charset="0"/>
              </a:rPr>
              <a:t>এম.ডি.পি</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আদর্শ</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উচ্চ</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বিদ্যালয়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পাকুন্দিয়া</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কিশোরগঞ্জ</a:t>
            </a:r>
            <a:r>
              <a:rPr lang="en-US" sz="3600" b="1" dirty="0" smtClean="0">
                <a:solidFill>
                  <a:srgbClr val="002060"/>
                </a:solidFill>
                <a:latin typeface="NikoshBAN" pitchFamily="2" charset="0"/>
                <a:cs typeface="NikoshBAN" pitchFamily="2" charset="0"/>
              </a:rPr>
              <a:t>।</a:t>
            </a:r>
            <a:endParaRPr lang="en-US" sz="3600" b="1" dirty="0">
              <a:solidFill>
                <a:srgbClr val="002060"/>
              </a:solidFill>
              <a:latin typeface="NikoshBAN" pitchFamily="2" charset="0"/>
              <a:cs typeface="NikoshBAN" pitchFamily="2" charset="0"/>
            </a:endParaRPr>
          </a:p>
        </p:txBody>
      </p:sp>
      <p:sp>
        <p:nvSpPr>
          <p:cNvPr id="2" name="Flowchart: Display 1"/>
          <p:cNvSpPr/>
          <p:nvPr/>
        </p:nvSpPr>
        <p:spPr>
          <a:xfrm rot="16200000">
            <a:off x="3924300" y="-1562101"/>
            <a:ext cx="1219200" cy="4648200"/>
          </a:xfrm>
          <a:prstGeom prst="flowChartDisplay">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bn-BD" sz="4800" b="1" dirty="0" smtClean="0">
                <a:solidFill>
                  <a:srgbClr val="002060"/>
                </a:solidFill>
                <a:latin typeface="NikoshBAN" pitchFamily="2" charset="0"/>
                <a:cs typeface="NikoshBAN" pitchFamily="2" charset="0"/>
              </a:rPr>
              <a:t>শিক্ষক </a:t>
            </a:r>
            <a:r>
              <a:rPr lang="en-US" sz="4800" b="1" dirty="0" err="1" smtClean="0">
                <a:solidFill>
                  <a:srgbClr val="002060"/>
                </a:solidFill>
                <a:latin typeface="NikoshBAN" pitchFamily="2" charset="0"/>
                <a:cs typeface="NikoshBAN" pitchFamily="2" charset="0"/>
              </a:rPr>
              <a:t>পরিচিতি</a:t>
            </a:r>
            <a:endParaRPr lang="en-US" sz="4800" b="1" dirty="0">
              <a:solidFill>
                <a:srgbClr val="002060"/>
              </a:solidFill>
              <a:latin typeface="NikoshBAN" pitchFamily="2" charset="0"/>
              <a:cs typeface="NikoshBAN" pitchFamily="2" charset="0"/>
            </a:endParaRPr>
          </a:p>
        </p:txBody>
      </p:sp>
      <p:sp>
        <p:nvSpPr>
          <p:cNvPr id="3" name="AutoShape 2" descr="Flowers Flores Feathers Watercolor - Pastel Watercolor Flower Png Clipart  (#577730) - PikPn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C:\Users\TEACHER\AppData\Local\Microsoft\Windows\Temporary Internet Files\Content.IE5\EHOUJ5VS\37283-7-flowers-transparent[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6858000" y="4825497"/>
            <a:ext cx="2010780" cy="179178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TEACHER\AppData\Local\Microsoft\Windows\Temporary Internet Files\Content.IE5\EHOUJ5VS\37283-7-flowers-transparent[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flipH="1" flipV="1">
            <a:off x="155575" y="124742"/>
            <a:ext cx="1984375" cy="176825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Users\TEACHER\AppData\Local\Microsoft\Windows\Temporary Internet Files\Content.IE5\EHOUJ5VS\37283-7-flowers-transparent[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137131" y="4861531"/>
            <a:ext cx="1869683" cy="1666054"/>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C:\Users\TEACHER\AppData\Local\Microsoft\Windows\Temporary Internet Files\Content.IE5\EHOUJ5VS\37283-7-flowers-transparent[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flipH="1" flipV="1">
            <a:off x="7145866" y="281181"/>
            <a:ext cx="1710267"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ucb.jpg"/>
          <p:cNvPicPr>
            <a:picLocks noChangeAspect="1"/>
          </p:cNvPicPr>
          <p:nvPr/>
        </p:nvPicPr>
        <p:blipFill>
          <a:blip r:embed="rId6"/>
          <a:stretch>
            <a:fillRect/>
          </a:stretch>
        </p:blipFill>
        <p:spPr>
          <a:xfrm>
            <a:off x="3276600" y="1333287"/>
            <a:ext cx="2362200" cy="2480529"/>
          </a:xfrm>
          <a:prstGeom prst="ellipse">
            <a:avLst/>
          </a:prstGeom>
          <a:ln>
            <a:noFill/>
          </a:ln>
          <a:effectLst>
            <a:softEdge rad="112500"/>
          </a:effectLst>
        </p:spPr>
      </p:pic>
    </p:spTree>
    <p:extLst>
      <p:ext uri="{BB962C8B-B14F-4D97-AF65-F5344CB8AC3E}">
        <p14:creationId xmlns="" xmlns:p14="http://schemas.microsoft.com/office/powerpoint/2010/main" val="149344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3045" y="533400"/>
            <a:ext cx="316915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600" dirty="0">
                <a:latin typeface="NikoshBAN" panose="02000000000000000000"/>
              </a:rPr>
              <a:t>পাঠ পরিচিতি</a:t>
            </a:r>
          </a:p>
        </p:txBody>
      </p:sp>
      <p:sp>
        <p:nvSpPr>
          <p:cNvPr id="5" name="Diamond 4"/>
          <p:cNvSpPr/>
          <p:nvPr/>
        </p:nvSpPr>
        <p:spPr>
          <a:xfrm>
            <a:off x="0" y="1557739"/>
            <a:ext cx="9144000" cy="4538261"/>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bn-BD" sz="32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NikoshBAN" panose="02000000000000000000" pitchFamily="2" charset="0"/>
              <a:cs typeface="NikoshBAN" panose="02000000000000000000" pitchFamily="2" charset="0"/>
            </a:endParaRPr>
          </a:p>
          <a:p>
            <a:pPr algn="ctr">
              <a:defRPr/>
            </a:pPr>
            <a:r>
              <a:rPr lang="en-US" sz="3200" dirty="0" err="1" smtClean="0">
                <a:latin typeface="NikoshBAN" pitchFamily="2" charset="0"/>
                <a:cs typeface="NikoshBAN" pitchFamily="2" charset="0"/>
              </a:rPr>
              <a:t>শ্রেণি</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৬ষ্ঠ </a:t>
            </a:r>
            <a:endParaRPr lang="en-US" sz="3200" dirty="0" smtClean="0">
              <a:latin typeface="NikoshBAN" pitchFamily="2" charset="0"/>
              <a:cs typeface="NikoshBAN" pitchFamily="2" charset="0"/>
            </a:endParaRPr>
          </a:p>
          <a:p>
            <a:pPr algn="ctr">
              <a:defRPr/>
            </a:pPr>
            <a:r>
              <a:rPr lang="en-US" sz="3200" b="1" dirty="0" err="1" smtClean="0">
                <a:latin typeface="NikoshBAN" pitchFamily="2" charset="0"/>
                <a:cs typeface="NikoshBAN" pitchFamily="2" charset="0"/>
              </a:rPr>
              <a:t>বিষয়</a:t>
            </a:r>
            <a:r>
              <a:rPr lang="en-US" sz="3200" b="1" dirty="0" smtClean="0">
                <a:latin typeface="NikoshBAN" pitchFamily="2" charset="0"/>
                <a:cs typeface="NikoshBAN" pitchFamily="2" charset="0"/>
              </a:rPr>
              <a:t>:</a:t>
            </a:r>
            <a:r>
              <a:rPr lang="bn-BD" sz="3200" b="1" dirty="0" smtClean="0">
                <a:latin typeface="NikoshBAN" pitchFamily="2" charset="0"/>
                <a:cs typeface="NikoshBAN" pitchFamily="2" charset="0"/>
              </a:rPr>
              <a:t> তথ্য ও যোগাযোগ</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প্রযুক্তি</a:t>
            </a:r>
            <a:r>
              <a:rPr lang="en-US" sz="3200" b="1" dirty="0" smtClean="0">
                <a:latin typeface="NikoshBAN" pitchFamily="2" charset="0"/>
                <a:cs typeface="NikoshBAN" pitchFamily="2" charset="0"/>
              </a:rPr>
              <a:t> </a:t>
            </a:r>
            <a:endParaRPr lang="bn-BD" sz="3200" b="1" dirty="0" smtClean="0">
              <a:latin typeface="NikoshBAN" pitchFamily="2" charset="0"/>
              <a:cs typeface="NikoshBAN" pitchFamily="2" charset="0"/>
            </a:endParaRPr>
          </a:p>
          <a:p>
            <a:pPr algn="ctr">
              <a:defRPr/>
            </a:pPr>
            <a:r>
              <a:rPr lang="bn-BD" sz="3200" dirty="0" smtClean="0">
                <a:latin typeface="NikoshBAN" pitchFamily="2" charset="0"/>
                <a:cs typeface="NikoshBAN" pitchFamily="2" charset="0"/>
              </a:rPr>
              <a:t>অধ্যায়</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১ম</a:t>
            </a:r>
            <a:endParaRPr lang="en-US" sz="3200" dirty="0" smtClean="0">
              <a:latin typeface="NikoshBAN" pitchFamily="2" charset="0"/>
              <a:cs typeface="NikoshBAN" pitchFamily="2" charset="0"/>
            </a:endParaRPr>
          </a:p>
          <a:p>
            <a:pPr algn="ctr">
              <a:defRPr/>
            </a:pPr>
            <a:r>
              <a:rPr lang="bn-BD" sz="3200" dirty="0" smtClean="0">
                <a:latin typeface="NikoshBAN" pitchFamily="2" charset="0"/>
                <a:cs typeface="NikoshBAN" pitchFamily="2" charset="0"/>
              </a:rPr>
              <a:t>পাঠ</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৩</a:t>
            </a:r>
            <a:endParaRPr lang="bn-BD" sz="3200" dirty="0" smtClean="0">
              <a:latin typeface="NikoshBAN" pitchFamily="2" charset="0"/>
              <a:cs typeface="NikoshBAN" pitchFamily="2" charset="0"/>
            </a:endParaRPr>
          </a:p>
        </p:txBody>
      </p:sp>
    </p:spTree>
    <p:extLst>
      <p:ext uri="{BB962C8B-B14F-4D97-AF65-F5344CB8AC3E}">
        <p14:creationId xmlns="" xmlns:p14="http://schemas.microsoft.com/office/powerpoint/2010/main" val="265646483"/>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0159" y="2971801"/>
            <a:ext cx="891591" cy="1015663"/>
          </a:xfrm>
          <a:prstGeom prst="rect">
            <a:avLst/>
          </a:prstGeom>
          <a:noFill/>
        </p:spPr>
        <p:txBody>
          <a:bodyPr wrap="none" lIns="91440" tIns="45720" rIns="91440" bIns="45720">
            <a:spAutoFit/>
          </a:bodyPr>
          <a:lstStyle/>
          <a:p>
            <a:pPr algn="ctr"/>
            <a:r>
              <a:rPr lang="bn-BD" sz="6000" cap="none" spc="0" dirty="0" smtClean="0">
                <a:ln w="12700">
                  <a:solidFill>
                    <a:sysClr val="windowText" lastClr="000000"/>
                  </a:solidFill>
                  <a:prstDash val="solid"/>
                </a:ln>
                <a:latin typeface="NikoshBAN" pitchFamily="2" charset="0"/>
                <a:cs typeface="NikoshBAN" pitchFamily="2" charset="0"/>
              </a:rPr>
              <a:t>১৬</a:t>
            </a:r>
            <a:endParaRPr lang="en-US" sz="6000" cap="none" spc="0" dirty="0">
              <a:ln w="12700">
                <a:solidFill>
                  <a:sysClr val="windowText" lastClr="000000"/>
                </a:solidFill>
                <a:prstDash val="solid"/>
              </a:ln>
              <a:latin typeface="NikoshBAN" pitchFamily="2" charset="0"/>
              <a:cs typeface="NikoshBAN"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841683373"/>
              </p:ext>
            </p:extLst>
          </p:nvPr>
        </p:nvGraphicFramePr>
        <p:xfrm>
          <a:off x="4127500" y="1337672"/>
          <a:ext cx="4699000" cy="3005730"/>
        </p:xfrm>
        <a:graphic>
          <a:graphicData uri="http://schemas.openxmlformats.org/drawingml/2006/table">
            <a:tbl>
              <a:tblPr firstRow="1" bandRow="1">
                <a:effectLst>
                  <a:reflection blurRad="6350" stA="52000" endA="300" endPos="35000" dir="5400000" sy="-100000" algn="bl" rotWithShape="0"/>
                </a:effectLst>
                <a:tableStyleId>{5C22544A-7EE6-4342-B048-85BDC9FD1C3A}</a:tableStyleId>
              </a:tblPr>
              <a:tblGrid>
                <a:gridCol w="1016000"/>
                <a:gridCol w="1079500"/>
                <a:gridCol w="1428750"/>
                <a:gridCol w="1174750"/>
              </a:tblGrid>
              <a:tr h="1001910">
                <a:tc>
                  <a:txBody>
                    <a:bodyPr/>
                    <a:lstStyle/>
                    <a:p>
                      <a:pPr algn="ct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নাম</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বয়স</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ছাত্র</a:t>
                      </a:r>
                      <a:r>
                        <a:rPr lang="en-US" sz="2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2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ছাত্রি</a:t>
                      </a:r>
                      <a:r>
                        <a:rPr lang="en-US" sz="2800" b="1" baseline="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শ্রেণি</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01910">
                <a:tc>
                  <a:txBody>
                    <a:bodyPr/>
                    <a:lstStyle/>
                    <a:p>
                      <a:pPr algn="ct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রনি</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১৪</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ছাত্র</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৯ম</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01910">
                <a:tc>
                  <a:txBody>
                    <a:bodyPr/>
                    <a:lstStyle/>
                    <a:p>
                      <a:pPr algn="ct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রিতা</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৬</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ছাত্রি</a:t>
                      </a:r>
                      <a:r>
                        <a:rPr lang="en-US" sz="4000" b="1" baseline="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১০ম</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 name="Group 5"/>
          <p:cNvGrpSpPr/>
          <p:nvPr/>
        </p:nvGrpSpPr>
        <p:grpSpPr>
          <a:xfrm>
            <a:off x="228600" y="674757"/>
            <a:ext cx="3711158" cy="4292263"/>
            <a:chOff x="439717" y="533400"/>
            <a:chExt cx="4453389" cy="4292263"/>
          </a:xfrm>
        </p:grpSpPr>
        <p:sp>
          <p:nvSpPr>
            <p:cNvPr id="7" name="Rectangle 6"/>
            <p:cNvSpPr/>
            <p:nvPr/>
          </p:nvSpPr>
          <p:spPr>
            <a:xfrm rot="19860523">
              <a:off x="2927480" y="1540132"/>
              <a:ext cx="1260346" cy="830997"/>
            </a:xfrm>
            <a:prstGeom prst="rect">
              <a:avLst/>
            </a:prstGeom>
            <a:noFill/>
          </p:spPr>
          <p:txBody>
            <a:bodyPr wrap="none" lIns="91440" tIns="45720" rIns="91440" bIns="45720">
              <a:spAutoFit/>
            </a:bodyPr>
            <a:lstStyle/>
            <a:p>
              <a:pPr algn="ctr"/>
              <a:r>
                <a:rPr lang="en-US" sz="4800" dirty="0" err="1" smtClean="0">
                  <a:ln w="12700">
                    <a:solidFill>
                      <a:sysClr val="windowText" lastClr="000000"/>
                    </a:solidFill>
                    <a:prstDash val="solid"/>
                  </a:ln>
                  <a:solidFill>
                    <a:sysClr val="windowText" lastClr="000000"/>
                  </a:solidFill>
                  <a:latin typeface="NikoshBAN" pitchFamily="2" charset="0"/>
                  <a:cs typeface="NikoshBAN" pitchFamily="2" charset="0"/>
                </a:rPr>
                <a:t>বয়স</a:t>
              </a:r>
              <a:endParaRPr lang="en-US" sz="2800" cap="none" spc="0" dirty="0">
                <a:ln w="12700">
                  <a:solidFill>
                    <a:sysClr val="windowText" lastClr="000000"/>
                  </a:solidFill>
                  <a:prstDash val="solid"/>
                </a:ln>
                <a:solidFill>
                  <a:sysClr val="windowText" lastClr="000000"/>
                </a:solidFill>
                <a:latin typeface="NikoshBAN" pitchFamily="2" charset="0"/>
                <a:cs typeface="NikoshBAN" pitchFamily="2" charset="0"/>
              </a:endParaRPr>
            </a:p>
          </p:txBody>
        </p:sp>
        <p:sp>
          <p:nvSpPr>
            <p:cNvPr id="8" name="Rectangle 7"/>
            <p:cNvSpPr/>
            <p:nvPr/>
          </p:nvSpPr>
          <p:spPr>
            <a:xfrm rot="19635376">
              <a:off x="439717" y="827119"/>
              <a:ext cx="1310359" cy="1015663"/>
            </a:xfrm>
            <a:prstGeom prst="rect">
              <a:avLst/>
            </a:prstGeom>
            <a:noFill/>
          </p:spPr>
          <p:txBody>
            <a:bodyPr wrap="none" lIns="91440" tIns="45720" rIns="91440" bIns="45720">
              <a:spAutoFit/>
            </a:bodyPr>
            <a:lstStyle/>
            <a:p>
              <a:pPr algn="ctr"/>
              <a:r>
                <a:rPr lang="en-US" sz="6000" cap="none" spc="0" dirty="0" err="1" smtClean="0">
                  <a:ln w="12700">
                    <a:solidFill>
                      <a:sysClr val="windowText" lastClr="000000"/>
                    </a:solidFill>
                    <a:prstDash val="solid"/>
                  </a:ln>
                  <a:solidFill>
                    <a:srgbClr val="7030A0"/>
                  </a:solidFill>
                  <a:latin typeface="NikoshBAN" pitchFamily="2" charset="0"/>
                  <a:cs typeface="NikoshBAN" pitchFamily="2" charset="0"/>
                </a:rPr>
                <a:t>নাম</a:t>
              </a:r>
              <a:endParaRPr lang="en-US" sz="6000" cap="none" spc="0" dirty="0">
                <a:ln w="12700">
                  <a:solidFill>
                    <a:sysClr val="windowText" lastClr="000000"/>
                  </a:solidFill>
                  <a:prstDash val="solid"/>
                </a:ln>
                <a:solidFill>
                  <a:srgbClr val="7030A0"/>
                </a:solidFill>
                <a:latin typeface="NikoshBAN" pitchFamily="2" charset="0"/>
                <a:cs typeface="NikoshBAN" pitchFamily="2" charset="0"/>
              </a:endParaRPr>
            </a:p>
          </p:txBody>
        </p:sp>
        <p:sp>
          <p:nvSpPr>
            <p:cNvPr id="9" name="Rectangle 8"/>
            <p:cNvSpPr/>
            <p:nvPr/>
          </p:nvSpPr>
          <p:spPr>
            <a:xfrm rot="2268517">
              <a:off x="3421163" y="772375"/>
              <a:ext cx="1471943" cy="1015663"/>
            </a:xfrm>
            <a:prstGeom prst="rect">
              <a:avLst/>
            </a:prstGeom>
            <a:noFill/>
          </p:spPr>
          <p:txBody>
            <a:bodyPr wrap="none" lIns="91440" tIns="45720" rIns="91440" bIns="45720">
              <a:spAutoFit/>
            </a:bodyPr>
            <a:lstStyle/>
            <a:p>
              <a:pPr algn="ctr"/>
              <a:r>
                <a:rPr lang="en-US" sz="6000" b="1" cap="none" spc="0" dirty="0" err="1" smtClean="0">
                  <a:ln w="12700">
                    <a:solidFill>
                      <a:sysClr val="windowText" lastClr="000000"/>
                    </a:solidFill>
                    <a:prstDash val="solid"/>
                  </a:ln>
                  <a:solidFill>
                    <a:srgbClr val="FFC000"/>
                  </a:solidFill>
                  <a:latin typeface="NikoshBAN" pitchFamily="2" charset="0"/>
                  <a:cs typeface="NikoshBAN" pitchFamily="2" charset="0"/>
                </a:rPr>
                <a:t>ছাত্রী</a:t>
              </a:r>
              <a:endParaRPr lang="en-US" sz="6000" b="1" cap="none" spc="0" dirty="0">
                <a:ln w="12700">
                  <a:solidFill>
                    <a:sysClr val="windowText" lastClr="000000"/>
                  </a:solidFill>
                  <a:prstDash val="solid"/>
                </a:ln>
                <a:solidFill>
                  <a:srgbClr val="FFC000"/>
                </a:solidFill>
                <a:latin typeface="NikoshBAN" pitchFamily="2" charset="0"/>
                <a:cs typeface="NikoshBAN" pitchFamily="2" charset="0"/>
              </a:endParaRPr>
            </a:p>
          </p:txBody>
        </p:sp>
        <p:sp>
          <p:nvSpPr>
            <p:cNvPr id="10" name="Rectangle 9"/>
            <p:cNvSpPr/>
            <p:nvPr/>
          </p:nvSpPr>
          <p:spPr>
            <a:xfrm>
              <a:off x="1775446" y="533400"/>
              <a:ext cx="1554656" cy="1015663"/>
            </a:xfrm>
            <a:prstGeom prst="rect">
              <a:avLst/>
            </a:prstGeom>
            <a:noFill/>
          </p:spPr>
          <p:txBody>
            <a:bodyPr wrap="none" lIns="91440" tIns="45720" rIns="91440" bIns="45720">
              <a:spAutoFit/>
            </a:bodyPr>
            <a:lstStyle/>
            <a:p>
              <a:pPr algn="ctr"/>
              <a:r>
                <a:rPr lang="en-US" sz="6000" dirty="0" err="1" smtClean="0">
                  <a:ln w="12700">
                    <a:solidFill>
                      <a:sysClr val="windowText" lastClr="000000"/>
                    </a:solidFill>
                    <a:prstDash val="solid"/>
                  </a:ln>
                  <a:latin typeface="NikoshBAN" pitchFamily="2" charset="0"/>
                  <a:cs typeface="NikoshBAN" pitchFamily="2" charset="0"/>
                </a:rPr>
                <a:t>শ্রেণি</a:t>
              </a:r>
              <a:endParaRPr lang="en-US" sz="6000" cap="none" spc="0" dirty="0">
                <a:ln w="12700">
                  <a:solidFill>
                    <a:sysClr val="windowText" lastClr="000000"/>
                  </a:solidFill>
                  <a:prstDash val="solid"/>
                </a:ln>
                <a:latin typeface="NikoshBAN" pitchFamily="2" charset="0"/>
                <a:cs typeface="NikoshBAN" pitchFamily="2" charset="0"/>
              </a:endParaRPr>
            </a:p>
          </p:txBody>
        </p:sp>
        <p:sp>
          <p:nvSpPr>
            <p:cNvPr id="11" name="Rectangle 10"/>
            <p:cNvSpPr/>
            <p:nvPr/>
          </p:nvSpPr>
          <p:spPr>
            <a:xfrm>
              <a:off x="2091981" y="1194137"/>
              <a:ext cx="971804" cy="1015663"/>
            </a:xfrm>
            <a:prstGeom prst="rect">
              <a:avLst/>
            </a:prstGeom>
            <a:noFill/>
          </p:spPr>
          <p:txBody>
            <a:bodyPr wrap="none" lIns="91440" tIns="45720" rIns="91440" bIns="45720">
              <a:spAutoFit/>
            </a:bodyPr>
            <a:lstStyle/>
            <a:p>
              <a:pPr algn="ctr"/>
              <a:r>
                <a:rPr lang="bn-BD" sz="6000" dirty="0" smtClean="0">
                  <a:ln w="12700">
                    <a:solidFill>
                      <a:sysClr val="windowText" lastClr="000000"/>
                    </a:solidFill>
                    <a:prstDash val="solid"/>
                  </a:ln>
                  <a:solidFill>
                    <a:srgbClr val="7030A0"/>
                  </a:solidFill>
                  <a:latin typeface="NikoshBAN" pitchFamily="2" charset="0"/>
                  <a:cs typeface="NikoshBAN" pitchFamily="2" charset="0"/>
                </a:rPr>
                <a:t>১৪</a:t>
              </a:r>
              <a:endParaRPr lang="en-US" sz="6000" cap="none" spc="0" dirty="0">
                <a:ln w="12700">
                  <a:solidFill>
                    <a:sysClr val="windowText" lastClr="000000"/>
                  </a:solidFill>
                  <a:prstDash val="solid"/>
                </a:ln>
                <a:solidFill>
                  <a:srgbClr val="7030A0"/>
                </a:solidFill>
                <a:latin typeface="NikoshBAN" pitchFamily="2" charset="0"/>
                <a:cs typeface="NikoshBAN" pitchFamily="2" charset="0"/>
              </a:endParaRPr>
            </a:p>
          </p:txBody>
        </p:sp>
        <p:sp>
          <p:nvSpPr>
            <p:cNvPr id="12" name="Rectangle 11"/>
            <p:cNvSpPr/>
            <p:nvPr/>
          </p:nvSpPr>
          <p:spPr>
            <a:xfrm rot="1521171">
              <a:off x="559008" y="2086338"/>
              <a:ext cx="1264194" cy="1015663"/>
            </a:xfrm>
            <a:prstGeom prst="rect">
              <a:avLst/>
            </a:prstGeom>
            <a:noFill/>
          </p:spPr>
          <p:txBody>
            <a:bodyPr wrap="none" lIns="91440" tIns="45720" rIns="91440" bIns="45720">
              <a:spAutoFit/>
            </a:bodyPr>
            <a:lstStyle/>
            <a:p>
              <a:pPr algn="ctr"/>
              <a:r>
                <a:rPr lang="bn-BD" sz="6000" cap="none" spc="0" dirty="0" smtClean="0">
                  <a:ln w="12700">
                    <a:solidFill>
                      <a:sysClr val="windowText" lastClr="000000"/>
                    </a:solidFill>
                    <a:prstDash val="solid"/>
                  </a:ln>
                  <a:solidFill>
                    <a:srgbClr val="7030A0"/>
                  </a:solidFill>
                  <a:latin typeface="NikoshBAN" pitchFamily="2" charset="0"/>
                  <a:cs typeface="NikoshBAN" pitchFamily="2" charset="0"/>
                </a:rPr>
                <a:t>রনি</a:t>
              </a:r>
              <a:endParaRPr lang="en-US" sz="6000" cap="none" spc="0" dirty="0">
                <a:ln w="12700">
                  <a:solidFill>
                    <a:sysClr val="windowText" lastClr="000000"/>
                  </a:solidFill>
                  <a:prstDash val="solid"/>
                </a:ln>
                <a:solidFill>
                  <a:srgbClr val="7030A0"/>
                </a:solidFill>
                <a:latin typeface="NikoshBAN" pitchFamily="2" charset="0"/>
                <a:cs typeface="NikoshBAN" pitchFamily="2" charset="0"/>
              </a:endParaRPr>
            </a:p>
          </p:txBody>
        </p:sp>
        <p:sp>
          <p:nvSpPr>
            <p:cNvPr id="13" name="Rectangle 12"/>
            <p:cNvSpPr/>
            <p:nvPr/>
          </p:nvSpPr>
          <p:spPr>
            <a:xfrm rot="1830155">
              <a:off x="2906218" y="2585728"/>
              <a:ext cx="1564274" cy="1015663"/>
            </a:xfrm>
            <a:prstGeom prst="rect">
              <a:avLst/>
            </a:prstGeom>
            <a:noFill/>
          </p:spPr>
          <p:txBody>
            <a:bodyPr wrap="none" lIns="91440" tIns="45720" rIns="91440" bIns="45720">
              <a:spAutoFit/>
            </a:bodyPr>
            <a:lstStyle/>
            <a:p>
              <a:pPr algn="ctr"/>
              <a:r>
                <a:rPr lang="bn-BD" sz="6000" cap="none" spc="0" dirty="0" smtClean="0">
                  <a:ln w="12700">
                    <a:solidFill>
                      <a:sysClr val="windowText" lastClr="000000"/>
                    </a:solidFill>
                    <a:prstDash val="solid"/>
                  </a:ln>
                  <a:latin typeface="NikoshBAN" pitchFamily="2" charset="0"/>
                  <a:cs typeface="NikoshBAN" pitchFamily="2" charset="0"/>
                </a:rPr>
                <a:t>রিতা</a:t>
              </a:r>
              <a:endParaRPr lang="en-US" sz="6000" cap="none" spc="0" dirty="0">
                <a:ln w="12700">
                  <a:solidFill>
                    <a:sysClr val="windowText" lastClr="000000"/>
                  </a:solidFill>
                  <a:prstDash val="solid"/>
                </a:ln>
                <a:latin typeface="NikoshBAN" pitchFamily="2" charset="0"/>
                <a:cs typeface="NikoshBAN" pitchFamily="2" charset="0"/>
              </a:endParaRPr>
            </a:p>
          </p:txBody>
        </p:sp>
        <p:sp>
          <p:nvSpPr>
            <p:cNvPr id="14" name="Rectangle 13"/>
            <p:cNvSpPr/>
            <p:nvPr/>
          </p:nvSpPr>
          <p:spPr>
            <a:xfrm>
              <a:off x="960008" y="2971800"/>
              <a:ext cx="1281505" cy="1015663"/>
            </a:xfrm>
            <a:prstGeom prst="rect">
              <a:avLst/>
            </a:prstGeom>
            <a:noFill/>
          </p:spPr>
          <p:txBody>
            <a:bodyPr wrap="none" lIns="91440" tIns="45720" rIns="91440" bIns="45720">
              <a:spAutoFit/>
            </a:bodyPr>
            <a:lstStyle/>
            <a:p>
              <a:pPr algn="ctr"/>
              <a:r>
                <a:rPr lang="en-US" sz="6000" dirty="0" err="1" smtClean="0">
                  <a:ln w="12700">
                    <a:solidFill>
                      <a:sysClr val="windowText" lastClr="000000"/>
                    </a:solidFill>
                    <a:prstDash val="solid"/>
                  </a:ln>
                  <a:latin typeface="NikoshBAN" pitchFamily="2" charset="0"/>
                  <a:cs typeface="NikoshBAN" pitchFamily="2" charset="0"/>
                </a:rPr>
                <a:t>ছাত্র</a:t>
              </a:r>
              <a:endParaRPr lang="en-US" sz="6000" cap="none" spc="0" dirty="0">
                <a:ln w="12700">
                  <a:solidFill>
                    <a:sysClr val="windowText" lastClr="000000"/>
                  </a:solidFill>
                  <a:prstDash val="solid"/>
                </a:ln>
                <a:latin typeface="NikoshBAN" pitchFamily="2" charset="0"/>
                <a:cs typeface="NikoshBAN" pitchFamily="2" charset="0"/>
              </a:endParaRPr>
            </a:p>
          </p:txBody>
        </p:sp>
        <p:sp>
          <p:nvSpPr>
            <p:cNvPr id="15" name="Rectangle 14"/>
            <p:cNvSpPr/>
            <p:nvPr/>
          </p:nvSpPr>
          <p:spPr>
            <a:xfrm rot="2254759">
              <a:off x="489138" y="3810000"/>
              <a:ext cx="1485407" cy="1015663"/>
            </a:xfrm>
            <a:prstGeom prst="rect">
              <a:avLst/>
            </a:prstGeom>
            <a:noFill/>
          </p:spPr>
          <p:txBody>
            <a:bodyPr wrap="none" lIns="91440" tIns="45720" rIns="91440" bIns="45720">
              <a:spAutoFit/>
            </a:bodyPr>
            <a:lstStyle/>
            <a:p>
              <a:pPr algn="ctr"/>
              <a:r>
                <a:rPr lang="bn-BD" sz="6000" dirty="0" smtClean="0">
                  <a:ln w="12700">
                    <a:solidFill>
                      <a:sysClr val="windowText" lastClr="000000"/>
                    </a:solidFill>
                    <a:prstDash val="solid"/>
                  </a:ln>
                  <a:latin typeface="NikoshBAN" pitchFamily="2" charset="0"/>
                  <a:cs typeface="NikoshBAN" pitchFamily="2" charset="0"/>
                </a:rPr>
                <a:t>১০</a:t>
              </a:r>
              <a:r>
                <a:rPr lang="en-US" sz="6000" dirty="0" smtClean="0">
                  <a:ln w="12700">
                    <a:solidFill>
                      <a:sysClr val="windowText" lastClr="000000"/>
                    </a:solidFill>
                    <a:prstDash val="solid"/>
                  </a:ln>
                  <a:latin typeface="NikoshBAN" pitchFamily="2" charset="0"/>
                  <a:cs typeface="NikoshBAN" pitchFamily="2" charset="0"/>
                </a:rPr>
                <a:t>ম</a:t>
              </a:r>
              <a:endParaRPr lang="en-US" sz="6000" cap="none" spc="0" dirty="0">
                <a:ln w="12700">
                  <a:solidFill>
                    <a:sysClr val="windowText" lastClr="000000"/>
                  </a:solidFill>
                  <a:prstDash val="solid"/>
                </a:ln>
                <a:latin typeface="NikoshBAN" pitchFamily="2" charset="0"/>
                <a:cs typeface="NikoshBAN" pitchFamily="2" charset="0"/>
              </a:endParaRPr>
            </a:p>
          </p:txBody>
        </p:sp>
        <p:sp>
          <p:nvSpPr>
            <p:cNvPr id="16" name="Rectangle 15"/>
            <p:cNvSpPr/>
            <p:nvPr/>
          </p:nvSpPr>
          <p:spPr>
            <a:xfrm rot="20643937">
              <a:off x="1842900" y="2086055"/>
              <a:ext cx="1121846" cy="1015663"/>
            </a:xfrm>
            <a:prstGeom prst="rect">
              <a:avLst/>
            </a:prstGeom>
            <a:noFill/>
          </p:spPr>
          <p:txBody>
            <a:bodyPr wrap="none" lIns="91440" tIns="45720" rIns="91440" bIns="45720">
              <a:spAutoFit/>
            </a:bodyPr>
            <a:lstStyle/>
            <a:p>
              <a:pPr algn="ctr"/>
              <a:r>
                <a:rPr lang="bn-BD" sz="6000" dirty="0" smtClean="0">
                  <a:ln w="12700">
                    <a:solidFill>
                      <a:sysClr val="windowText" lastClr="000000"/>
                    </a:solidFill>
                    <a:prstDash val="solid"/>
                  </a:ln>
                  <a:latin typeface="NikoshBAN" pitchFamily="2" charset="0"/>
                  <a:cs typeface="NikoshBAN" pitchFamily="2" charset="0"/>
                </a:rPr>
                <a:t>৯ম</a:t>
              </a:r>
              <a:endParaRPr lang="en-US" sz="6000" cap="none" spc="0" dirty="0">
                <a:ln w="12700">
                  <a:solidFill>
                    <a:sysClr val="windowText" lastClr="000000"/>
                  </a:solidFill>
                  <a:prstDash val="solid"/>
                </a:ln>
                <a:latin typeface="NikoshBAN" pitchFamily="2" charset="0"/>
                <a:cs typeface="NikoshBAN" pitchFamily="2" charset="0"/>
              </a:endParaRPr>
            </a:p>
          </p:txBody>
        </p:sp>
        <p:sp>
          <p:nvSpPr>
            <p:cNvPr id="17" name="Rectangle 16"/>
            <p:cNvSpPr/>
            <p:nvPr/>
          </p:nvSpPr>
          <p:spPr>
            <a:xfrm rot="20659762">
              <a:off x="2287976" y="3667544"/>
              <a:ext cx="2256773" cy="830997"/>
            </a:xfrm>
            <a:prstGeom prst="rect">
              <a:avLst/>
            </a:prstGeom>
            <a:noFill/>
          </p:spPr>
          <p:txBody>
            <a:bodyPr wrap="none" lIns="91440" tIns="45720" rIns="91440" bIns="45720">
              <a:spAutoFit/>
            </a:bodyPr>
            <a:lstStyle/>
            <a:p>
              <a:pPr algn="ctr"/>
              <a:r>
                <a:rPr lang="en-US" sz="4800" dirty="0" err="1" smtClean="0">
                  <a:ln w="12700">
                    <a:solidFill>
                      <a:sysClr val="windowText" lastClr="000000"/>
                    </a:solidFill>
                    <a:prstDash val="solid"/>
                  </a:ln>
                  <a:latin typeface="NikoshBAN" pitchFamily="2" charset="0"/>
                  <a:cs typeface="NikoshBAN" pitchFamily="2" charset="0"/>
                </a:rPr>
                <a:t>ছাত্র</a:t>
              </a:r>
              <a:r>
                <a:rPr lang="en-US" sz="4800" dirty="0" smtClean="0">
                  <a:ln w="12700">
                    <a:solidFill>
                      <a:sysClr val="windowText" lastClr="000000"/>
                    </a:solidFill>
                    <a:prstDash val="solid"/>
                  </a:ln>
                  <a:latin typeface="NikoshBAN" pitchFamily="2" charset="0"/>
                  <a:cs typeface="NikoshBAN" pitchFamily="2" charset="0"/>
                </a:rPr>
                <a:t>/</a:t>
              </a:r>
              <a:r>
                <a:rPr lang="en-US" sz="4800" dirty="0" err="1" smtClean="0">
                  <a:ln w="12700">
                    <a:solidFill>
                      <a:sysClr val="windowText" lastClr="000000"/>
                    </a:solidFill>
                    <a:prstDash val="solid"/>
                  </a:ln>
                  <a:latin typeface="NikoshBAN" pitchFamily="2" charset="0"/>
                  <a:cs typeface="NikoshBAN" pitchFamily="2" charset="0"/>
                </a:rPr>
                <a:t>ছাত্রী</a:t>
              </a:r>
              <a:endParaRPr lang="en-US" sz="4800" cap="none" spc="0" dirty="0">
                <a:ln w="12700">
                  <a:solidFill>
                    <a:sysClr val="windowText" lastClr="000000"/>
                  </a:solidFill>
                  <a:prstDash val="solid"/>
                </a:ln>
                <a:latin typeface="NikoshBAN" pitchFamily="2" charset="0"/>
                <a:cs typeface="NikoshBAN" pitchFamily="2" charset="0"/>
              </a:endParaRPr>
            </a:p>
          </p:txBody>
        </p:sp>
      </p:grpSp>
      <p:sp>
        <p:nvSpPr>
          <p:cNvPr id="18" name="TextBox 17"/>
          <p:cNvSpPr txBox="1"/>
          <p:nvPr/>
        </p:nvSpPr>
        <p:spPr>
          <a:xfrm>
            <a:off x="3962400" y="338359"/>
            <a:ext cx="3305159" cy="830997"/>
          </a:xfrm>
          <a:prstGeom prst="rect">
            <a:avLst/>
          </a:prstGeom>
          <a:noFill/>
        </p:spPr>
        <p:txBody>
          <a:bodyPr wrap="square" rtlCol="0">
            <a:spAutoFit/>
          </a:bodyPr>
          <a:lstStyle/>
          <a:p>
            <a:pPr algn="ctr"/>
            <a:r>
              <a:rPr lang="bn-BD" sz="4800" b="1" dirty="0" smtClean="0">
                <a:solidFill>
                  <a:srgbClr val="C00000"/>
                </a:solidFill>
                <a:latin typeface="NikoshBAN" pitchFamily="2" charset="0"/>
                <a:cs typeface="NikoshBAN" pitchFamily="2" charset="0"/>
              </a:rPr>
              <a:t>উপাত্ত ও তথ্য </a:t>
            </a:r>
            <a:endParaRPr lang="en-US" sz="4800" b="1" dirty="0">
              <a:solidFill>
                <a:srgbClr val="C00000"/>
              </a:solidFill>
              <a:latin typeface="NikoshBAN" pitchFamily="2" charset="0"/>
              <a:cs typeface="NikoshBAN" pitchFamily="2" charset="0"/>
            </a:endParaRPr>
          </a:p>
        </p:txBody>
      </p:sp>
      <p:sp>
        <p:nvSpPr>
          <p:cNvPr id="19" name="TextBox 18"/>
          <p:cNvSpPr txBox="1"/>
          <p:nvPr/>
        </p:nvSpPr>
        <p:spPr>
          <a:xfrm>
            <a:off x="896224" y="5229990"/>
            <a:ext cx="1269933" cy="707886"/>
          </a:xfrm>
          <a:prstGeom prst="rect">
            <a:avLst/>
          </a:prstGeom>
          <a:noFill/>
        </p:spPr>
        <p:txBody>
          <a:bodyPr wrap="square" rtlCol="0">
            <a:spAutoFit/>
          </a:bodyPr>
          <a:lstStyle/>
          <a:p>
            <a:r>
              <a:rPr lang="bn-BD" sz="4000" b="1" dirty="0" smtClean="0">
                <a:latin typeface="NikoshBAN" pitchFamily="2" charset="0"/>
                <a:cs typeface="NikoshBAN" pitchFamily="2" charset="0"/>
              </a:rPr>
              <a:t>উপাত্ত </a:t>
            </a:r>
            <a:endParaRPr lang="en-US" sz="4000" b="1" dirty="0">
              <a:latin typeface="NikoshBAN" pitchFamily="2" charset="0"/>
              <a:cs typeface="NikoshBAN" pitchFamily="2" charset="0"/>
            </a:endParaRPr>
          </a:p>
        </p:txBody>
      </p:sp>
      <p:sp>
        <p:nvSpPr>
          <p:cNvPr id="20" name="TextBox 19"/>
          <p:cNvSpPr txBox="1"/>
          <p:nvPr/>
        </p:nvSpPr>
        <p:spPr>
          <a:xfrm>
            <a:off x="6096000" y="5033941"/>
            <a:ext cx="914400" cy="707886"/>
          </a:xfrm>
          <a:prstGeom prst="rect">
            <a:avLst/>
          </a:prstGeom>
          <a:noFill/>
        </p:spPr>
        <p:txBody>
          <a:bodyPr wrap="square" rtlCol="0">
            <a:spAutoFit/>
          </a:bodyPr>
          <a:lstStyle/>
          <a:p>
            <a:r>
              <a:rPr lang="bn-BD" sz="4000" dirty="0" smtClean="0">
                <a:latin typeface="NikoshBAN" pitchFamily="2" charset="0"/>
                <a:cs typeface="NikoshBAN" pitchFamily="2" charset="0"/>
              </a:rPr>
              <a:t>তথ্য </a:t>
            </a:r>
            <a:endParaRPr lang="en-US" sz="4000" dirty="0">
              <a:latin typeface="NikoshBAN" pitchFamily="2" charset="0"/>
              <a:cs typeface="NikoshBAN" pitchFamily="2" charset="0"/>
            </a:endParaRPr>
          </a:p>
        </p:txBody>
      </p:sp>
    </p:spTree>
    <p:extLst>
      <p:ext uri="{BB962C8B-B14F-4D97-AF65-F5344CB8AC3E}">
        <p14:creationId xmlns="" xmlns:p14="http://schemas.microsoft.com/office/powerpoint/2010/main" val="20669953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95870"/>
            <a:ext cx="2291012" cy="923330"/>
          </a:xfrm>
          <a:prstGeom prst="rect">
            <a:avLst/>
          </a:prstGeom>
        </p:spPr>
        <p:txBody>
          <a:bodyPr wrap="none">
            <a:spAutoFit/>
          </a:bodyPr>
          <a:lstStyle/>
          <a:p>
            <a:r>
              <a:rPr lang="bn-BD" sz="5400" b="1" dirty="0">
                <a:effectLst>
                  <a:outerShdw blurRad="38100" dist="38100" dir="2700000" algn="tl">
                    <a:srgbClr val="000000">
                      <a:alpha val="43137"/>
                    </a:srgbClr>
                  </a:outerShdw>
                </a:effectLst>
                <a:ea typeface="Calibri"/>
                <a:cs typeface="NikoshBAN"/>
              </a:rPr>
              <a:t>শিখনফল </a:t>
            </a:r>
            <a:endParaRPr lang="en-US" sz="5400" b="1" dirty="0">
              <a:effectLst>
                <a:outerShdw blurRad="38100" dist="38100" dir="2700000" algn="tl">
                  <a:srgbClr val="000000">
                    <a:alpha val="43137"/>
                  </a:srgbClr>
                </a:outerShdw>
              </a:effectLst>
              <a:ea typeface="Calibri"/>
              <a:cs typeface="Vrinda"/>
            </a:endParaRPr>
          </a:p>
        </p:txBody>
      </p:sp>
      <p:sp>
        <p:nvSpPr>
          <p:cNvPr id="7" name="Rectangle 6"/>
          <p:cNvSpPr/>
          <p:nvPr/>
        </p:nvSpPr>
        <p:spPr>
          <a:xfrm>
            <a:off x="304800" y="2438400"/>
            <a:ext cx="8381999" cy="1661993"/>
          </a:xfrm>
          <a:prstGeom prst="rect">
            <a:avLst/>
          </a:prstGeom>
          <a:ln w="28575">
            <a:solidFill>
              <a:srgbClr val="FF0000"/>
            </a:solidFill>
          </a:ln>
        </p:spPr>
        <p:txBody>
          <a:bodyPr wrap="square">
            <a:spAutoFit/>
          </a:bodyPr>
          <a:lstStyle/>
          <a:p>
            <a:pPr marL="457200" indent="-457200">
              <a:buFont typeface="Wingdings" pitchFamily="2" charset="2"/>
              <a:buChar char="v"/>
            </a:pPr>
            <a:r>
              <a:rPr lang="bn-BD" sz="3400" dirty="0" smtClean="0">
                <a:solidFill>
                  <a:prstClr val="black"/>
                </a:solidFill>
                <a:latin typeface="NikoshBAN" pitchFamily="2" charset="0"/>
                <a:cs typeface="NikoshBAN" pitchFamily="2" charset="0"/>
              </a:rPr>
              <a:t>উপা</a:t>
            </a:r>
            <a:r>
              <a:rPr lang="bn-IN" sz="3400" dirty="0" smtClean="0">
                <a:solidFill>
                  <a:prstClr val="black"/>
                </a:solidFill>
                <a:latin typeface="NikoshBAN" pitchFamily="2" charset="0"/>
                <a:cs typeface="NikoshBAN" pitchFamily="2" charset="0"/>
              </a:rPr>
              <a:t>ত্তের ধারণা</a:t>
            </a:r>
            <a:r>
              <a:rPr lang="bn-BD" sz="3400" dirty="0" smtClean="0">
                <a:solidFill>
                  <a:prstClr val="black"/>
                </a:solidFill>
                <a:latin typeface="NikoshBAN" pitchFamily="2" charset="0"/>
                <a:cs typeface="NikoshBAN" pitchFamily="2" charset="0"/>
              </a:rPr>
              <a:t> </a:t>
            </a:r>
            <a:r>
              <a:rPr lang="bn-IN" sz="3400" dirty="0" smtClean="0">
                <a:solidFill>
                  <a:prstClr val="black"/>
                </a:solidFill>
                <a:latin typeface="NikoshBAN" pitchFamily="2" charset="0"/>
                <a:cs typeface="NikoshBAN" pitchFamily="2" charset="0"/>
              </a:rPr>
              <a:t>বর্ণনা করতে</a:t>
            </a:r>
            <a:r>
              <a:rPr lang="bn-BD" sz="3400" dirty="0" smtClean="0">
                <a:solidFill>
                  <a:prstClr val="black"/>
                </a:solidFill>
                <a:latin typeface="NikoshBAN" pitchFamily="2" charset="0"/>
                <a:cs typeface="NikoshBAN" pitchFamily="2" charset="0"/>
              </a:rPr>
              <a:t> পারবে</a:t>
            </a:r>
            <a:r>
              <a:rPr lang="bn-IN" sz="3400" dirty="0" smtClean="0">
                <a:solidFill>
                  <a:prstClr val="black"/>
                </a:solidFill>
                <a:latin typeface="NikoshBAN" pitchFamily="2" charset="0"/>
                <a:cs typeface="NikoshBAN" pitchFamily="2" charset="0"/>
              </a:rPr>
              <a:t>;</a:t>
            </a:r>
            <a:r>
              <a:rPr lang="bn-BD" sz="3400" dirty="0" smtClean="0">
                <a:solidFill>
                  <a:prstClr val="black"/>
                </a:solidFill>
                <a:latin typeface="NikoshBAN" pitchFamily="2" charset="0"/>
                <a:cs typeface="NikoshBAN" pitchFamily="2" charset="0"/>
              </a:rPr>
              <a:t> </a:t>
            </a:r>
            <a:r>
              <a:rPr lang="bn-IN" sz="3400" dirty="0" smtClean="0">
                <a:solidFill>
                  <a:prstClr val="black"/>
                </a:solidFill>
                <a:latin typeface="NikoshBAN" pitchFamily="2" charset="0"/>
                <a:cs typeface="NikoshBAN" pitchFamily="2" charset="0"/>
              </a:rPr>
              <a:t> </a:t>
            </a:r>
            <a:endParaRPr lang="bn-BD" sz="3400" dirty="0" smtClean="0">
              <a:solidFill>
                <a:prstClr val="black"/>
              </a:solidFill>
              <a:latin typeface="NikoshBAN" pitchFamily="2" charset="0"/>
              <a:cs typeface="NikoshBAN" pitchFamily="2" charset="0"/>
            </a:endParaRPr>
          </a:p>
          <a:p>
            <a:pPr marL="457200" indent="-457200">
              <a:buFont typeface="Wingdings" pitchFamily="2" charset="2"/>
              <a:buChar char="v"/>
            </a:pPr>
            <a:r>
              <a:rPr lang="bn-BD" sz="3400" dirty="0" smtClean="0">
                <a:solidFill>
                  <a:prstClr val="black"/>
                </a:solidFill>
                <a:latin typeface="NikoshBAN" pitchFamily="2" charset="0"/>
                <a:cs typeface="NikoshBAN" pitchFamily="2" charset="0"/>
              </a:rPr>
              <a:t>উপাত্ত </a:t>
            </a:r>
            <a:r>
              <a:rPr lang="bn-BD" sz="3400" dirty="0">
                <a:solidFill>
                  <a:prstClr val="black"/>
                </a:solidFill>
                <a:latin typeface="NikoshBAN" pitchFamily="2" charset="0"/>
                <a:cs typeface="NikoshBAN" pitchFamily="2" charset="0"/>
              </a:rPr>
              <a:t>ও তথ্যের মধ্যে সম্পর্ক ব্যাখ্যা করতে </a:t>
            </a:r>
            <a:r>
              <a:rPr lang="bn-BD" sz="3400" dirty="0" smtClean="0">
                <a:solidFill>
                  <a:prstClr val="black"/>
                </a:solidFill>
                <a:latin typeface="NikoshBAN" pitchFamily="2" charset="0"/>
                <a:cs typeface="NikoshBAN" pitchFamily="2" charset="0"/>
              </a:rPr>
              <a:t>পারবে</a:t>
            </a:r>
            <a:r>
              <a:rPr lang="bn-IN" sz="3400" dirty="0" smtClean="0">
                <a:solidFill>
                  <a:prstClr val="black"/>
                </a:solidFill>
                <a:latin typeface="NikoshBAN" pitchFamily="2" charset="0"/>
                <a:cs typeface="NikoshBAN" pitchFamily="2" charset="0"/>
              </a:rPr>
              <a:t>;</a:t>
            </a:r>
            <a:endParaRPr lang="bn-BD" sz="3400" dirty="0">
              <a:solidFill>
                <a:prstClr val="black"/>
              </a:solidFill>
              <a:latin typeface="NikoshBAN" pitchFamily="2" charset="0"/>
              <a:cs typeface="NikoshBAN" pitchFamily="2" charset="0"/>
            </a:endParaRPr>
          </a:p>
          <a:p>
            <a:pPr marL="457200" indent="-457200">
              <a:buFont typeface="Wingdings" pitchFamily="2" charset="2"/>
              <a:buChar char="v"/>
            </a:pPr>
            <a:r>
              <a:rPr lang="bn-BD" sz="3400" dirty="0" smtClean="0">
                <a:solidFill>
                  <a:prstClr val="black"/>
                </a:solidFill>
                <a:latin typeface="NikoshBAN" pitchFamily="2" charset="0"/>
                <a:cs typeface="NikoshBAN" pitchFamily="2" charset="0"/>
              </a:rPr>
              <a:t> উপাত্ত দিয়ে তথ্যের একটি তালিকা তৈরি করতে  পারবে। </a:t>
            </a:r>
            <a:endParaRPr lang="en-US" sz="3400" dirty="0">
              <a:solidFill>
                <a:prstClr val="black"/>
              </a:solidFill>
              <a:latin typeface="NikoshBAN" pitchFamily="2" charset="0"/>
              <a:cs typeface="NikoshBAN" pitchFamily="2" charset="0"/>
            </a:endParaRPr>
          </a:p>
        </p:txBody>
      </p:sp>
      <p:sp>
        <p:nvSpPr>
          <p:cNvPr id="8" name="Rectangle 7"/>
          <p:cNvSpPr/>
          <p:nvPr/>
        </p:nvSpPr>
        <p:spPr>
          <a:xfrm>
            <a:off x="304800" y="1560562"/>
            <a:ext cx="8381999" cy="646331"/>
          </a:xfrm>
          <a:prstGeom prst="rect">
            <a:avLst/>
          </a:prstGeom>
          <a:ln>
            <a:solidFill>
              <a:srgbClr val="FF0000"/>
            </a:solidFill>
          </a:ln>
        </p:spPr>
        <p:txBody>
          <a:bodyPr wrap="square">
            <a:spAutoFit/>
          </a:bodyPr>
          <a:lstStyle/>
          <a:p>
            <a:pPr lvl="0"/>
            <a:r>
              <a:rPr lang="bn-BD" sz="3600" dirty="0">
                <a:solidFill>
                  <a:prstClr val="black"/>
                </a:solidFill>
                <a:latin typeface="NikoshBAN" pitchFamily="2" charset="0"/>
                <a:cs typeface="NikoshBAN" pitchFamily="2" charset="0"/>
              </a:rPr>
              <a:t>এই পাঠ শেষে শিক্ষার্থীরা... </a:t>
            </a:r>
            <a:endParaRPr lang="en-US" sz="3400" dirty="0">
              <a:solidFill>
                <a:prstClr val="black"/>
              </a:solidFill>
              <a:latin typeface="NikoshBAN" pitchFamily="2" charset="0"/>
              <a:cs typeface="NikoshBAN" pitchFamily="2" charset="0"/>
            </a:endParaRPr>
          </a:p>
        </p:txBody>
      </p:sp>
    </p:spTree>
    <p:extLst>
      <p:ext uri="{BB962C8B-B14F-4D97-AF65-F5344CB8AC3E}">
        <p14:creationId xmlns="" xmlns:p14="http://schemas.microsoft.com/office/powerpoint/2010/main" val="321400435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9860523">
            <a:off x="5088579" y="1711807"/>
            <a:ext cx="1050288" cy="830997"/>
          </a:xfrm>
          <a:prstGeom prst="rect">
            <a:avLst/>
          </a:prstGeom>
          <a:noFill/>
        </p:spPr>
        <p:txBody>
          <a:bodyPr wrap="none" lIns="91440" tIns="45720" rIns="91440" bIns="45720">
            <a:spAutoFit/>
          </a:bodyPr>
          <a:lstStyle/>
          <a:p>
            <a:pPr algn="ctr"/>
            <a:r>
              <a:rPr lang="en-US" sz="4800" dirty="0" err="1" smtClean="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NikoshBAN" pitchFamily="2" charset="0"/>
                <a:cs typeface="NikoshBAN" pitchFamily="2" charset="0"/>
              </a:rPr>
              <a:t>বয়স</a:t>
            </a:r>
            <a:endParaRPr lang="en-US" sz="2800" cap="none" spc="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 name="Rectangle 5"/>
          <p:cNvSpPr/>
          <p:nvPr/>
        </p:nvSpPr>
        <p:spPr>
          <a:xfrm rot="19635376">
            <a:off x="1747684" y="581221"/>
            <a:ext cx="1091966" cy="1015663"/>
          </a:xfrm>
          <a:prstGeom prst="rect">
            <a:avLst/>
          </a:prstGeom>
          <a:noFill/>
        </p:spPr>
        <p:txBody>
          <a:bodyPr wrap="none" lIns="91440" tIns="45720" rIns="91440" bIns="45720">
            <a:spAutoFit/>
          </a:bodyPr>
          <a:lstStyle/>
          <a:p>
            <a:pPr algn="ctr"/>
            <a:r>
              <a:rPr lang="en-US" sz="6000" cap="none" spc="0" dirty="0" err="1"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নাম</a:t>
            </a:r>
            <a:endParaRPr lang="en-US" sz="6000" cap="none" spc="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7" name="Rectangle 6"/>
          <p:cNvSpPr/>
          <p:nvPr/>
        </p:nvSpPr>
        <p:spPr>
          <a:xfrm rot="2268517">
            <a:off x="5135558" y="635965"/>
            <a:ext cx="1226618" cy="1015663"/>
          </a:xfrm>
          <a:prstGeom prst="rect">
            <a:avLst/>
          </a:prstGeom>
          <a:noFill/>
        </p:spPr>
        <p:txBody>
          <a:bodyPr wrap="none" lIns="91440" tIns="45720" rIns="91440" bIns="45720">
            <a:spAutoFit/>
          </a:bodyPr>
          <a:lstStyle/>
          <a:p>
            <a:pPr algn="ctr"/>
            <a:r>
              <a:rPr lang="en-US" sz="6000" b="1" cap="none" spc="0" dirty="0" err="1" smtClean="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6000" b="1" cap="none" spc="0"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8" name="Rectangle 7"/>
          <p:cNvSpPr/>
          <p:nvPr/>
        </p:nvSpPr>
        <p:spPr>
          <a:xfrm>
            <a:off x="3208719" y="394857"/>
            <a:ext cx="1295547" cy="1015663"/>
          </a:xfrm>
          <a:prstGeom prst="rect">
            <a:avLst/>
          </a:prstGeom>
          <a:noFill/>
        </p:spPr>
        <p:txBody>
          <a:bodyPr wrap="none" lIns="91440" tIns="45720" rIns="91440" bIns="45720">
            <a:spAutoFit/>
          </a:bodyPr>
          <a:lstStyle/>
          <a:p>
            <a:pPr algn="ctr"/>
            <a:r>
              <a:rPr lang="en-US" sz="6000"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শ্রেণি</a:t>
            </a:r>
            <a:endParaRPr lang="en-US" sz="6000" cap="none" spc="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9" name="Rectangle 8"/>
          <p:cNvSpPr/>
          <p:nvPr/>
        </p:nvSpPr>
        <p:spPr>
          <a:xfrm>
            <a:off x="3328149" y="1324451"/>
            <a:ext cx="835485" cy="1015663"/>
          </a:xfrm>
          <a:prstGeom prst="rect">
            <a:avLst/>
          </a:prstGeom>
          <a:noFill/>
        </p:spPr>
        <p:txBody>
          <a:bodyPr wrap="none" lIns="91440" tIns="45720" rIns="91440" bIns="45720">
            <a:spAutoFit/>
          </a:bodyPr>
          <a:lstStyle/>
          <a:p>
            <a:pPr algn="ctr"/>
            <a:r>
              <a:rPr lang="en-US" sz="6000" cap="none" spc="0"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১</a:t>
            </a:r>
            <a:r>
              <a:rPr lang="bn-BD" sz="6000" cap="none" spc="0"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২</a:t>
            </a:r>
            <a:endParaRPr lang="en-US" sz="6000" cap="none" spc="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0" name="Rectangle 9"/>
          <p:cNvSpPr/>
          <p:nvPr/>
        </p:nvSpPr>
        <p:spPr>
          <a:xfrm rot="1521171">
            <a:off x="821605" y="2144585"/>
            <a:ext cx="2029723" cy="1015663"/>
          </a:xfrm>
          <a:prstGeom prst="rect">
            <a:avLst/>
          </a:prstGeom>
          <a:noFill/>
        </p:spPr>
        <p:txBody>
          <a:bodyPr wrap="none" lIns="91440" tIns="45720" rIns="91440" bIns="45720">
            <a:spAutoFit/>
          </a:bodyPr>
          <a:lstStyle/>
          <a:p>
            <a:pPr algn="ctr"/>
            <a:r>
              <a:rPr lang="bn-BD" sz="6000" cap="none" spc="0"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কৌশিক</a:t>
            </a:r>
            <a:endParaRPr lang="en-US" sz="6000" cap="none" spc="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1" name="Rectangle 10"/>
          <p:cNvSpPr/>
          <p:nvPr/>
        </p:nvSpPr>
        <p:spPr>
          <a:xfrm rot="1830155">
            <a:off x="4947918" y="2716042"/>
            <a:ext cx="1140057" cy="1015663"/>
          </a:xfrm>
          <a:prstGeom prst="rect">
            <a:avLst/>
          </a:prstGeom>
          <a:noFill/>
        </p:spPr>
        <p:txBody>
          <a:bodyPr wrap="none" lIns="91440" tIns="45720" rIns="91440" bIns="45720">
            <a:spAutoFit/>
          </a:bodyPr>
          <a:lstStyle/>
          <a:p>
            <a:pPr algn="ctr"/>
            <a:r>
              <a:rPr lang="bn-BD" sz="6000" cap="none" spc="0" dirty="0"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সুমি</a:t>
            </a:r>
            <a:endParaRPr lang="en-US" sz="6000" cap="none" spc="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4" name="Rectangle 13"/>
          <p:cNvSpPr/>
          <p:nvPr/>
        </p:nvSpPr>
        <p:spPr>
          <a:xfrm>
            <a:off x="2383722" y="3102114"/>
            <a:ext cx="1067921" cy="1015663"/>
          </a:xfrm>
          <a:prstGeom prst="rect">
            <a:avLst/>
          </a:prstGeom>
          <a:noFill/>
        </p:spPr>
        <p:txBody>
          <a:bodyPr wrap="none" lIns="91440" tIns="45720" rIns="91440" bIns="45720">
            <a:spAutoFit/>
          </a:bodyPr>
          <a:lstStyle/>
          <a:p>
            <a:pPr algn="ctr"/>
            <a:r>
              <a:rPr lang="en-US" sz="6000"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6000" cap="none" spc="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6" name="Rectangle 15"/>
          <p:cNvSpPr/>
          <p:nvPr/>
        </p:nvSpPr>
        <p:spPr>
          <a:xfrm rot="2254759">
            <a:off x="1334436" y="3940313"/>
            <a:ext cx="939681" cy="1015663"/>
          </a:xfrm>
          <a:prstGeom prst="rect">
            <a:avLst/>
          </a:prstGeom>
          <a:noFill/>
        </p:spPr>
        <p:txBody>
          <a:bodyPr wrap="none" lIns="91440" tIns="45720" rIns="91440" bIns="45720">
            <a:spAutoFit/>
          </a:bodyPr>
          <a:lstStyle/>
          <a:p>
            <a:pPr algn="ctr"/>
            <a:r>
              <a:rPr lang="en-US" sz="6000" dirty="0"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৫ম</a:t>
            </a:r>
            <a:endParaRPr lang="en-US" sz="6000" cap="none" spc="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7" name="Rectangle 16"/>
          <p:cNvSpPr/>
          <p:nvPr/>
        </p:nvSpPr>
        <p:spPr>
          <a:xfrm rot="20643937">
            <a:off x="3093813" y="2216369"/>
            <a:ext cx="906018" cy="1015663"/>
          </a:xfrm>
          <a:prstGeom prst="rect">
            <a:avLst/>
          </a:prstGeom>
          <a:noFill/>
        </p:spPr>
        <p:txBody>
          <a:bodyPr wrap="none" lIns="91440" tIns="45720" rIns="91440" bIns="45720">
            <a:spAutoFit/>
          </a:bodyPr>
          <a:lstStyle/>
          <a:p>
            <a:pPr algn="ctr"/>
            <a:r>
              <a:rPr lang="en-US" sz="6000" dirty="0"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৭ম</a:t>
            </a:r>
            <a:endParaRPr lang="en-US" sz="6000" cap="none" spc="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8" name="Rectangle 17"/>
          <p:cNvSpPr/>
          <p:nvPr/>
        </p:nvSpPr>
        <p:spPr>
          <a:xfrm rot="20659762">
            <a:off x="4555050" y="3997689"/>
            <a:ext cx="1880643" cy="830997"/>
          </a:xfrm>
          <a:prstGeom prst="rect">
            <a:avLst/>
          </a:prstGeom>
          <a:noFill/>
        </p:spPr>
        <p:txBody>
          <a:bodyPr wrap="none" lIns="91440" tIns="45720" rIns="91440" bIns="45720">
            <a:spAutoFit/>
          </a:bodyPr>
          <a:lstStyle/>
          <a:p>
            <a:pPr algn="ctr"/>
            <a:r>
              <a:rPr lang="en-US" sz="4800"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r>
              <a:rPr lang="en-US" sz="4800" dirty="0"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a:t>
            </a:r>
            <a:r>
              <a:rPr lang="en-US" sz="4800"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4800" cap="none" spc="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9" name="TextBox 18"/>
          <p:cNvSpPr txBox="1"/>
          <p:nvPr/>
        </p:nvSpPr>
        <p:spPr>
          <a:xfrm>
            <a:off x="381000" y="5556731"/>
            <a:ext cx="5699543" cy="707886"/>
          </a:xfrm>
          <a:prstGeom prst="rect">
            <a:avLst/>
          </a:prstGeom>
          <a:noFill/>
        </p:spPr>
        <p:txBody>
          <a:bodyPr wrap="square" rtlCol="0">
            <a:spAutoFit/>
          </a:bodyPr>
          <a:lstStyle/>
          <a:p>
            <a:pPr algn="ctr">
              <a:buFont typeface="Wingdings" pitchFamily="2" charset="2"/>
              <a:buChar char="Ø"/>
            </a:pPr>
            <a:r>
              <a:rPr lang="en-US" sz="4000" dirty="0" err="1" smtClean="0">
                <a:effectLst>
                  <a:outerShdw blurRad="38100" dist="38100" dir="2700000" algn="tl">
                    <a:srgbClr val="000000">
                      <a:alpha val="43137"/>
                    </a:srgbClr>
                  </a:outerShdw>
                </a:effectLst>
                <a:latin typeface="NikoshBAN" pitchFamily="2" charset="0"/>
                <a:cs typeface="NikoshBAN" pitchFamily="2" charset="0"/>
              </a:rPr>
              <a:t>এলোমেলো</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এগুলোকে</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কী</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effectLst>
                  <a:outerShdw blurRad="38100" dist="38100" dir="2700000" algn="tl">
                    <a:srgbClr val="000000">
                      <a:alpha val="43137"/>
                    </a:srgbClr>
                  </a:outerShdw>
                </a:effectLst>
                <a:latin typeface="NikoshBAN" pitchFamily="2" charset="0"/>
                <a:cs typeface="NikoshBAN" pitchFamily="2" charset="0"/>
              </a:rPr>
              <a:t>বলে</a:t>
            </a:r>
            <a:r>
              <a:rPr lang="en-US" sz="4000"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20" name="TextBox 19"/>
          <p:cNvSpPr txBox="1"/>
          <p:nvPr/>
        </p:nvSpPr>
        <p:spPr>
          <a:xfrm>
            <a:off x="6274446" y="4833456"/>
            <a:ext cx="1880218" cy="1446550"/>
          </a:xfrm>
          <a:prstGeom prst="rect">
            <a:avLst/>
          </a:prstGeom>
          <a:noFill/>
        </p:spPr>
        <p:txBody>
          <a:bodyPr wrap="square" rtlCol="0">
            <a:spAutoFit/>
          </a:bodyPr>
          <a:lstStyle/>
          <a:p>
            <a:pPr algn="ctr"/>
            <a:r>
              <a:rPr lang="en-US" sz="4400" b="1" dirty="0" err="1" smtClean="0">
                <a:solidFill>
                  <a:srgbClr val="C00000"/>
                </a:solidFill>
                <a:latin typeface="NikoshBAN" pitchFamily="2" charset="0"/>
                <a:cs typeface="NikoshBAN" pitchFamily="2" charset="0"/>
              </a:rPr>
              <a:t>উপাত্ত</a:t>
            </a:r>
            <a:r>
              <a:rPr lang="en-US" sz="4400" b="1" dirty="0" smtClean="0">
                <a:solidFill>
                  <a:srgbClr val="C00000"/>
                </a:solidFill>
                <a:latin typeface="NikoshBAN" pitchFamily="2" charset="0"/>
                <a:cs typeface="NikoshBAN" pitchFamily="2" charset="0"/>
              </a:rPr>
              <a:t> </a:t>
            </a:r>
            <a:r>
              <a:rPr lang="bn-IN" sz="4400" b="1" dirty="0" smtClean="0">
                <a:solidFill>
                  <a:srgbClr val="C00000"/>
                </a:solidFill>
                <a:latin typeface="NikoshBAN" pitchFamily="2" charset="0"/>
                <a:cs typeface="NikoshBAN" pitchFamily="2" charset="0"/>
              </a:rPr>
              <a:t>বা </a:t>
            </a:r>
            <a:r>
              <a:rPr lang="en-US" sz="4400" b="1" dirty="0" smtClean="0">
                <a:solidFill>
                  <a:srgbClr val="C00000"/>
                </a:solidFill>
                <a:latin typeface="NikoshBAN" pitchFamily="2" charset="0"/>
                <a:cs typeface="NikoshBAN" pitchFamily="2" charset="0"/>
              </a:rPr>
              <a:t>Data </a:t>
            </a:r>
          </a:p>
        </p:txBody>
      </p:sp>
      <p:sp>
        <p:nvSpPr>
          <p:cNvPr id="21" name="Rectangle 20"/>
          <p:cNvSpPr/>
          <p:nvPr/>
        </p:nvSpPr>
        <p:spPr>
          <a:xfrm>
            <a:off x="3626286" y="3124238"/>
            <a:ext cx="843501" cy="1015663"/>
          </a:xfrm>
          <a:prstGeom prst="rect">
            <a:avLst/>
          </a:prstGeom>
          <a:noFill/>
        </p:spPr>
        <p:txBody>
          <a:bodyPr wrap="none" lIns="91440" tIns="45720" rIns="91440" bIns="45720">
            <a:spAutoFit/>
          </a:bodyPr>
          <a:lstStyle/>
          <a:p>
            <a:pPr algn="ctr"/>
            <a:r>
              <a:rPr lang="bn-BD" sz="6000" cap="none" spc="0"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১০</a:t>
            </a:r>
            <a:endParaRPr lang="en-US" sz="6000" cap="none" spc="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28353168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6909" y="47641"/>
            <a:ext cx="6922068"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ঝুমা</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নামের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একজন</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ছাত্রীর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পরীক্ষার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প্রাপ্ত</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নম্বর</a:t>
            </a:r>
            <a:endParaRPr lang="en-US" sz="3600" b="1" dirty="0">
              <a:latin typeface="NikoshBAN" pitchFamily="2" charset="0"/>
              <a:cs typeface="NikoshBAN" pitchFamily="2" charset="0"/>
            </a:endParaRPr>
          </a:p>
        </p:txBody>
      </p:sp>
      <p:sp>
        <p:nvSpPr>
          <p:cNvPr id="7" name="Rectangle 6"/>
          <p:cNvSpPr/>
          <p:nvPr/>
        </p:nvSpPr>
        <p:spPr>
          <a:xfrm>
            <a:off x="2179320" y="1059677"/>
            <a:ext cx="3240081" cy="40457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4800" dirty="0" err="1" smtClean="0">
                <a:latin typeface="NikoshBAN" pitchFamily="2" charset="0"/>
                <a:cs typeface="NikoshBAN" pitchFamily="2" charset="0"/>
              </a:rPr>
              <a:t>বাংলা</a:t>
            </a:r>
            <a:r>
              <a:rPr lang="en-US" sz="4800" dirty="0" smtClean="0">
                <a:latin typeface="NikoshBAN" pitchFamily="2" charset="0"/>
                <a:cs typeface="NikoshBAN" pitchFamily="2" charset="0"/>
              </a:rPr>
              <a:t>-</a:t>
            </a:r>
            <a:endParaRPr lang="en-US" sz="4800" dirty="0">
              <a:latin typeface="NikoshBAN" pitchFamily="2" charset="0"/>
              <a:cs typeface="NikoshBAN" pitchFamily="2" charset="0"/>
            </a:endParaRPr>
          </a:p>
          <a:p>
            <a:r>
              <a:rPr lang="en-US" sz="4800" dirty="0" err="1" smtClean="0">
                <a:latin typeface="NikoshBAN" pitchFamily="2" charset="0"/>
                <a:cs typeface="NikoshBAN" pitchFamily="2" charset="0"/>
              </a:rPr>
              <a:t>ইংরেজি</a:t>
            </a:r>
            <a:r>
              <a:rPr lang="en-US" sz="4800" dirty="0" smtClean="0">
                <a:latin typeface="NikoshBAN" pitchFamily="2" charset="0"/>
                <a:cs typeface="NikoshBAN" pitchFamily="2" charset="0"/>
              </a:rPr>
              <a:t>-</a:t>
            </a:r>
            <a:endParaRPr lang="en-US" sz="5400" dirty="0">
              <a:latin typeface="NikoshBAN" pitchFamily="2" charset="0"/>
              <a:cs typeface="NikoshBAN" pitchFamily="2" charset="0"/>
            </a:endParaRPr>
          </a:p>
          <a:p>
            <a:r>
              <a:rPr lang="en-US" sz="4800" dirty="0" err="1" smtClean="0">
                <a:latin typeface="NikoshBAN" pitchFamily="2" charset="0"/>
                <a:cs typeface="NikoshBAN" pitchFamily="2" charset="0"/>
              </a:rPr>
              <a:t>গণিত</a:t>
            </a:r>
            <a:r>
              <a:rPr lang="en-US" sz="4800" dirty="0" smtClean="0">
                <a:latin typeface="NikoshBAN" pitchFamily="2" charset="0"/>
                <a:cs typeface="NikoshBAN" pitchFamily="2" charset="0"/>
              </a:rPr>
              <a:t>-</a:t>
            </a:r>
            <a:endParaRPr lang="en-US" sz="4800" dirty="0">
              <a:latin typeface="NikoshBAN" pitchFamily="2" charset="0"/>
              <a:cs typeface="NikoshBAN" pitchFamily="2" charset="0"/>
            </a:endParaRPr>
          </a:p>
          <a:p>
            <a:r>
              <a:rPr lang="en-US" sz="4800" dirty="0" err="1" smtClean="0">
                <a:latin typeface="NikoshBAN" pitchFamily="2" charset="0"/>
                <a:cs typeface="NikoshBAN" pitchFamily="2" charset="0"/>
              </a:rPr>
              <a:t>বিজ্ঞান</a:t>
            </a:r>
            <a:r>
              <a:rPr lang="en-US" sz="4800" dirty="0" smtClean="0">
                <a:latin typeface="NikoshBAN" pitchFamily="2" charset="0"/>
                <a:cs typeface="NikoshBAN" pitchFamily="2" charset="0"/>
              </a:rPr>
              <a:t>-</a:t>
            </a:r>
            <a:endParaRPr lang="en-US" sz="4800" dirty="0">
              <a:latin typeface="NikoshBAN" pitchFamily="2" charset="0"/>
              <a:cs typeface="NikoshBAN" pitchFamily="2" charset="0"/>
            </a:endParaRPr>
          </a:p>
          <a:p>
            <a:r>
              <a:rPr lang="en-US" sz="4400" dirty="0" err="1">
                <a:latin typeface="NikoshBAN" pitchFamily="2" charset="0"/>
                <a:cs typeface="NikoshBAN" pitchFamily="2" charset="0"/>
              </a:rPr>
              <a:t>সামাজিক</a:t>
            </a:r>
            <a:r>
              <a:rPr lang="en-US" sz="4400" dirty="0">
                <a:latin typeface="NikoshBAN" pitchFamily="2" charset="0"/>
                <a:cs typeface="NikoshBAN" pitchFamily="2" charset="0"/>
              </a:rPr>
              <a:t> </a:t>
            </a:r>
            <a:r>
              <a:rPr lang="en-US" sz="4400" dirty="0" err="1" smtClean="0">
                <a:latin typeface="NikoshBAN" pitchFamily="2" charset="0"/>
                <a:cs typeface="NikoshBAN" pitchFamily="2" charset="0"/>
              </a:rPr>
              <a:t>বিজ্ঞান</a:t>
            </a:r>
            <a:r>
              <a:rPr lang="en-US" sz="4400" dirty="0" smtClean="0">
                <a:latin typeface="NikoshBAN" pitchFamily="2" charset="0"/>
                <a:cs typeface="NikoshBAN" pitchFamily="2" charset="0"/>
              </a:rPr>
              <a:t>-</a:t>
            </a:r>
            <a:endParaRPr lang="en-US" sz="4400" dirty="0"/>
          </a:p>
        </p:txBody>
      </p:sp>
      <p:sp>
        <p:nvSpPr>
          <p:cNvPr id="8" name="Rectangle 7"/>
          <p:cNvSpPr/>
          <p:nvPr/>
        </p:nvSpPr>
        <p:spPr>
          <a:xfrm>
            <a:off x="5410200" y="1059677"/>
            <a:ext cx="1371600" cy="40457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smtClean="0">
                <a:latin typeface="NikoshBAN" pitchFamily="2" charset="0"/>
                <a:cs typeface="NikoshBAN" pitchFamily="2" charset="0"/>
              </a:rPr>
              <a:t>৯৮</a:t>
            </a:r>
          </a:p>
          <a:p>
            <a:pPr algn="ctr"/>
            <a:r>
              <a:rPr lang="en-US" sz="4000" dirty="0" smtClean="0">
                <a:latin typeface="NikoshBAN" pitchFamily="2" charset="0"/>
                <a:cs typeface="NikoshBAN" pitchFamily="2" charset="0"/>
              </a:rPr>
              <a:t>১০০</a:t>
            </a:r>
          </a:p>
          <a:p>
            <a:pPr algn="ctr"/>
            <a:r>
              <a:rPr lang="en-US" sz="4000" dirty="0" smtClean="0">
                <a:latin typeface="NikoshBAN" pitchFamily="2" charset="0"/>
                <a:cs typeface="NikoshBAN" pitchFamily="2" charset="0"/>
              </a:rPr>
              <a:t>১০০</a:t>
            </a:r>
          </a:p>
          <a:p>
            <a:pPr algn="ctr"/>
            <a:r>
              <a:rPr lang="en-US" sz="4000" dirty="0" smtClean="0">
                <a:latin typeface="NikoshBAN" pitchFamily="2" charset="0"/>
                <a:cs typeface="NikoshBAN" pitchFamily="2" charset="0"/>
              </a:rPr>
              <a:t>৯৬</a:t>
            </a:r>
          </a:p>
          <a:p>
            <a:pPr algn="ctr"/>
            <a:r>
              <a:rPr lang="en-US" sz="4000" dirty="0" smtClean="0">
                <a:latin typeface="NikoshBAN" pitchFamily="2" charset="0"/>
                <a:cs typeface="NikoshBAN" pitchFamily="2" charset="0"/>
              </a:rPr>
              <a:t>৫০</a:t>
            </a:r>
          </a:p>
          <a:p>
            <a:pPr algn="ctr"/>
            <a:r>
              <a:rPr lang="en-US" sz="4000" dirty="0" smtClean="0">
                <a:latin typeface="NikoshBAN" pitchFamily="2" charset="0"/>
                <a:cs typeface="NikoshBAN" pitchFamily="2" charset="0"/>
              </a:rPr>
              <a:t>৯৫</a:t>
            </a:r>
            <a:endParaRPr lang="en-US" sz="4000" dirty="0">
              <a:latin typeface="NikoshBAN" pitchFamily="2" charset="0"/>
              <a:cs typeface="NikoshBAN" pitchFamily="2" charset="0"/>
            </a:endParaRPr>
          </a:p>
        </p:txBody>
      </p:sp>
      <p:sp>
        <p:nvSpPr>
          <p:cNvPr id="10" name="TextBox 9"/>
          <p:cNvSpPr txBox="1"/>
          <p:nvPr/>
        </p:nvSpPr>
        <p:spPr>
          <a:xfrm>
            <a:off x="-13856" y="5176897"/>
            <a:ext cx="9157855" cy="1569660"/>
          </a:xfrm>
          <a:prstGeom prst="rect">
            <a:avLst/>
          </a:prstGeom>
          <a:noFill/>
        </p:spPr>
        <p:txBody>
          <a:bodyPr wrap="square" rtlCol="0">
            <a:spAutoFit/>
          </a:bodyPr>
          <a:lstStyle/>
          <a:p>
            <a:pPr algn="ctr">
              <a:buFont typeface="Wingdings" pitchFamily="2" charset="2"/>
              <a:buChar char="Ø"/>
            </a:pP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তথ্যের</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অন্তর্ভূক্ত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ক্ষুদ্রতর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অংশকে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উপাত্ত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এক কথায় তথ্যের কাঁচামালকে উপাত্ত বলে। </a:t>
            </a:r>
          </a:p>
          <a:p>
            <a:pPr algn="ctr">
              <a:buFont typeface="Wingdings" pitchFamily="2" charset="2"/>
              <a:buChar char="Ø"/>
            </a:pPr>
            <a:r>
              <a:rPr lang="bn-BD" sz="3200" dirty="0" smtClean="0">
                <a:latin typeface="NikoshBAN" pitchFamily="2" charset="0"/>
                <a:cs typeface="NikoshBAN" pitchFamily="2" charset="0"/>
              </a:rPr>
              <a:t>উপাত্তকে প্রক্রিয়াকরণের ফলে আমরা যা পেয়ে থাকি তাকে তথ্য বলে।</a:t>
            </a:r>
          </a:p>
        </p:txBody>
      </p:sp>
      <p:sp>
        <p:nvSpPr>
          <p:cNvPr id="11" name="TextBox 10"/>
          <p:cNvSpPr txBox="1"/>
          <p:nvPr/>
        </p:nvSpPr>
        <p:spPr>
          <a:xfrm>
            <a:off x="76200" y="2278877"/>
            <a:ext cx="1295400" cy="1077218"/>
          </a:xfrm>
          <a:prstGeom prst="rect">
            <a:avLst/>
          </a:prstGeom>
          <a:noFill/>
          <a:ln>
            <a:solidFill>
              <a:schemeClr val="tx1"/>
            </a:solidFill>
          </a:ln>
        </p:spPr>
        <p:txBody>
          <a:bodyPr wrap="square" rtlCol="0">
            <a:spAutoFit/>
          </a:bodyPr>
          <a:lstStyle/>
          <a:p>
            <a:r>
              <a:rPr lang="en-US" sz="3200" dirty="0" err="1" smtClean="0">
                <a:latin typeface="NikoshBAN" pitchFamily="2" charset="0"/>
                <a:cs typeface="NikoshBAN" pitchFamily="2" charset="0"/>
              </a:rPr>
              <a:t>ঘটনা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প্রেক্ষাপট</a:t>
            </a:r>
            <a:endParaRPr lang="en-US" sz="3200" dirty="0">
              <a:latin typeface="NikoshBAN" pitchFamily="2" charset="0"/>
              <a:cs typeface="NikoshBAN" pitchFamily="2" charset="0"/>
            </a:endParaRPr>
          </a:p>
        </p:txBody>
      </p:sp>
      <p:cxnSp>
        <p:nvCxnSpPr>
          <p:cNvPr id="12" name="Straight Arrow Connector 11"/>
          <p:cNvCxnSpPr/>
          <p:nvPr/>
        </p:nvCxnSpPr>
        <p:spPr>
          <a:xfrm flipV="1">
            <a:off x="1219200" y="907277"/>
            <a:ext cx="838200" cy="137160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84827" y="2812277"/>
            <a:ext cx="960120" cy="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218235" y="3960170"/>
            <a:ext cx="975360" cy="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7012" y="3606227"/>
            <a:ext cx="965179" cy="707886"/>
          </a:xfrm>
          <a:prstGeom prst="rect">
            <a:avLst/>
          </a:prstGeom>
          <a:noFill/>
        </p:spPr>
        <p:txBody>
          <a:bodyPr wrap="square" rtlCol="0">
            <a:spAutoFit/>
          </a:bodyPr>
          <a:lstStyle/>
          <a:p>
            <a:r>
              <a:rPr lang="bn-BD" sz="4000" b="1" dirty="0" smtClean="0">
                <a:latin typeface="NikoshBAN" pitchFamily="2" charset="0"/>
                <a:cs typeface="NikoshBAN" pitchFamily="2" charset="0"/>
              </a:rPr>
              <a:t>তথ্য </a:t>
            </a:r>
            <a:endParaRPr lang="en-US" sz="4000" b="1" dirty="0">
              <a:latin typeface="NikoshBAN" pitchFamily="2" charset="0"/>
              <a:cs typeface="NikoshBAN" pitchFamily="2" charset="0"/>
            </a:endParaRPr>
          </a:p>
        </p:txBody>
      </p:sp>
    </p:spTree>
    <p:extLst>
      <p:ext uri="{BB962C8B-B14F-4D97-AF65-F5344CB8AC3E}">
        <p14:creationId xmlns="" xmlns:p14="http://schemas.microsoft.com/office/powerpoint/2010/main" val="1318394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47800" y="990599"/>
            <a:ext cx="6598693" cy="646331"/>
          </a:xfrm>
          <a:prstGeom prst="rect">
            <a:avLst/>
          </a:prstGeom>
          <a:noFill/>
        </p:spPr>
        <p:txBody>
          <a:bodyPr wrap="square" rtlCol="0">
            <a:spAutoFit/>
          </a:bodyPr>
          <a:lstStyle/>
          <a:p>
            <a:pPr algn="ctr"/>
            <a:r>
              <a:rPr lang="bn-IN" sz="3600" b="1" dirty="0" smtClean="0">
                <a:latin typeface="NikoshBAN" pitchFamily="2" charset="0"/>
                <a:cs typeface="NikoshBAN" pitchFamily="2" charset="0"/>
              </a:rPr>
              <a:t>৬ষ্ঠ শ্রেণির ছাত্র </a:t>
            </a:r>
            <a:r>
              <a:rPr lang="bn-BD" sz="3600" b="1" dirty="0" smtClean="0">
                <a:latin typeface="NikoshBAN" pitchFamily="2" charset="0"/>
                <a:cs typeface="NikoshBAN" pitchFamily="2" charset="0"/>
              </a:rPr>
              <a:t>সুমনে</a:t>
            </a:r>
            <a:r>
              <a:rPr lang="bn-IN" sz="3600" b="1" dirty="0" smtClean="0">
                <a:latin typeface="NikoshBAN" pitchFamily="2" charset="0"/>
                <a:cs typeface="NikoshBAN" pitchFamily="2" charset="0"/>
              </a:rPr>
              <a:t>র </a:t>
            </a:r>
            <a:r>
              <a:rPr lang="bn-IN" sz="3600" b="1" dirty="0" smtClean="0">
                <a:latin typeface="NikoshBAN" pitchFamily="2" charset="0"/>
                <a:cs typeface="NikoshBAN" pitchFamily="2" charset="0"/>
              </a:rPr>
              <a:t>একটি তথ্য ছক দেখো</a:t>
            </a:r>
            <a:endParaRPr lang="en-US" sz="3600" b="1" dirty="0">
              <a:latin typeface="NikoshBAN" pitchFamily="2" charset="0"/>
              <a:cs typeface="NikoshBAN" pitchFamily="2" charset="0"/>
            </a:endParaRPr>
          </a:p>
        </p:txBody>
      </p:sp>
      <p:graphicFrame>
        <p:nvGraphicFramePr>
          <p:cNvPr id="16" name="Table 15"/>
          <p:cNvGraphicFramePr>
            <a:graphicFrameLocks noGrp="1"/>
          </p:cNvGraphicFramePr>
          <p:nvPr>
            <p:extLst>
              <p:ext uri="{D42A27DB-BD31-4B8C-83A1-F6EECF244321}">
                <p14:modId xmlns:p14="http://schemas.microsoft.com/office/powerpoint/2010/main" xmlns="" val="2310194786"/>
              </p:ext>
            </p:extLst>
          </p:nvPr>
        </p:nvGraphicFramePr>
        <p:xfrm>
          <a:off x="609600" y="1828800"/>
          <a:ext cx="7715535" cy="1581836"/>
        </p:xfrm>
        <a:graphic>
          <a:graphicData uri="http://schemas.openxmlformats.org/drawingml/2006/table">
            <a:tbl>
              <a:tblPr firstRow="1" bandRow="1">
                <a:tableStyleId>{2D5ABB26-0587-4C30-8999-92F81FD0307C}</a:tableStyleId>
              </a:tblPr>
              <a:tblGrid>
                <a:gridCol w="914400"/>
                <a:gridCol w="1066800"/>
                <a:gridCol w="838200"/>
                <a:gridCol w="1447800"/>
                <a:gridCol w="1219200"/>
                <a:gridCol w="2229135"/>
              </a:tblGrid>
              <a:tr h="905218">
                <a:tc>
                  <a:txBody>
                    <a:bodyPr/>
                    <a:lstStyle/>
                    <a:p>
                      <a:r>
                        <a:rPr lang="bn-IN" sz="2800" b="1" dirty="0" smtClean="0">
                          <a:latin typeface="NikoshBAN" pitchFamily="2" charset="0"/>
                          <a:cs typeface="NikoshBAN" pitchFamily="2" charset="0"/>
                        </a:rPr>
                        <a:t>নাম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smtClean="0">
                          <a:latin typeface="NikoshBAN" pitchFamily="2" charset="0"/>
                          <a:cs typeface="NikoshBAN" pitchFamily="2" charset="0"/>
                        </a:rPr>
                        <a:t>শ্রেণি</a:t>
                      </a:r>
                      <a:r>
                        <a:rPr lang="bn-IN" sz="2800" b="1" baseline="0" dirty="0" smtClean="0">
                          <a:latin typeface="NikoshBAN" pitchFamily="2" charset="0"/>
                          <a:cs typeface="NikoshBAN" pitchFamily="2" charset="0"/>
                        </a:rPr>
                        <a:t>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smtClean="0">
                          <a:latin typeface="NikoshBAN" pitchFamily="2" charset="0"/>
                          <a:cs typeface="NikoshBAN" pitchFamily="2" charset="0"/>
                        </a:rPr>
                        <a:t>বয়স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smtClean="0">
                          <a:latin typeface="NikoshBAN" pitchFamily="2" charset="0"/>
                          <a:cs typeface="NikoshBAN" pitchFamily="2" charset="0"/>
                        </a:rPr>
                        <a:t>প্রিয় খেলা</a:t>
                      </a:r>
                      <a:r>
                        <a:rPr lang="bn-IN" sz="2800" b="1" baseline="0" dirty="0" smtClean="0">
                          <a:latin typeface="NikoshBAN" pitchFamily="2" charset="0"/>
                          <a:cs typeface="NikoshBAN" pitchFamily="2" charset="0"/>
                        </a:rPr>
                        <a:t>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smtClean="0">
                          <a:latin typeface="NikoshBAN" pitchFamily="2" charset="0"/>
                          <a:cs typeface="NikoshBAN" pitchFamily="2" charset="0"/>
                        </a:rPr>
                        <a:t>প্রিয়</a:t>
                      </a:r>
                      <a:r>
                        <a:rPr lang="bn-IN" sz="2800" b="1" baseline="0" dirty="0" smtClean="0">
                          <a:latin typeface="NikoshBAN" pitchFamily="2" charset="0"/>
                          <a:cs typeface="NikoshBAN" pitchFamily="2" charset="0"/>
                        </a:rPr>
                        <a:t> রং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smtClean="0">
                          <a:latin typeface="NikoshBAN" pitchFamily="2" charset="0"/>
                          <a:cs typeface="NikoshBAN" pitchFamily="2" charset="0"/>
                        </a:rPr>
                        <a:t>মোবাইল নং</a:t>
                      </a:r>
                      <a:r>
                        <a:rPr lang="bn-IN" sz="2800" b="1" baseline="0" dirty="0" smtClean="0">
                          <a:latin typeface="NikoshBAN" pitchFamily="2" charset="0"/>
                          <a:cs typeface="NikoshBAN" pitchFamily="2" charset="0"/>
                        </a:rPr>
                        <a:t>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618">
                <a:tc>
                  <a:txBody>
                    <a:bodyPr/>
                    <a:lstStyle/>
                    <a:p>
                      <a:r>
                        <a:rPr lang="bn-BD" sz="2800" b="1" dirty="0" smtClean="0">
                          <a:latin typeface="NikoshBAN" pitchFamily="2" charset="0"/>
                          <a:cs typeface="NikoshBAN" pitchFamily="2" charset="0"/>
                        </a:rPr>
                        <a:t>সুমন</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smtClean="0">
                          <a:latin typeface="NikoshBAN" pitchFamily="2" charset="0"/>
                          <a:cs typeface="NikoshBAN" pitchFamily="2" charset="0"/>
                        </a:rPr>
                        <a:t>৬ষ্ঠ</a:t>
                      </a:r>
                      <a:r>
                        <a:rPr lang="bn-IN" sz="2800" b="1" baseline="0" dirty="0" smtClean="0">
                          <a:latin typeface="NikoshBAN" pitchFamily="2" charset="0"/>
                          <a:cs typeface="NikoshBAN" pitchFamily="2" charset="0"/>
                        </a:rPr>
                        <a:t>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smtClean="0">
                          <a:latin typeface="NikoshBAN" pitchFamily="2" charset="0"/>
                          <a:cs typeface="NikoshBAN" pitchFamily="2" charset="0"/>
                        </a:rPr>
                        <a:t>১১</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smtClean="0">
                          <a:latin typeface="NikoshBAN" pitchFamily="2" charset="0"/>
                          <a:cs typeface="NikoshBAN" pitchFamily="2" charset="0"/>
                        </a:rPr>
                        <a:t>ক্রিকেট</a:t>
                      </a:r>
                      <a:r>
                        <a:rPr lang="bn-IN" sz="2800" b="1" baseline="0" dirty="0" smtClean="0">
                          <a:latin typeface="NikoshBAN" pitchFamily="2" charset="0"/>
                          <a:cs typeface="NikoshBAN" pitchFamily="2" charset="0"/>
                        </a:rPr>
                        <a:t>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smtClean="0">
                          <a:latin typeface="NikoshBAN" pitchFamily="2" charset="0"/>
                          <a:cs typeface="NikoshBAN" pitchFamily="2" charset="0"/>
                        </a:rPr>
                        <a:t>লাল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smtClean="0">
                          <a:latin typeface="NikoshBAN" pitchFamily="2" charset="0"/>
                          <a:cs typeface="NikoshBAN" pitchFamily="2" charset="0"/>
                        </a:rPr>
                        <a:t>০১</a:t>
                      </a:r>
                      <a:r>
                        <a:rPr lang="bn-BD" sz="2800" b="1" dirty="0" smtClean="0">
                          <a:latin typeface="NikoshBAN" pitchFamily="2" charset="0"/>
                          <a:cs typeface="NikoshBAN" pitchFamily="2" charset="0"/>
                        </a:rPr>
                        <a:t>৬২৫৬৩৯১৩১</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Rectangle 16"/>
          <p:cNvSpPr/>
          <p:nvPr/>
        </p:nvSpPr>
        <p:spPr>
          <a:xfrm>
            <a:off x="1600200" y="4572000"/>
            <a:ext cx="6400800" cy="523220"/>
          </a:xfrm>
          <a:prstGeom prst="rect">
            <a:avLst/>
          </a:prstGeom>
        </p:spPr>
        <p:txBody>
          <a:bodyPr wrap="square">
            <a:spAutoFit/>
          </a:bodyPr>
          <a:lstStyle/>
          <a:p>
            <a:pPr>
              <a:buFont typeface="Wingdings" pitchFamily="2" charset="2"/>
              <a:buChar char="Ø"/>
            </a:pPr>
            <a:r>
              <a:rPr lang="bn-IN" sz="2800" dirty="0" smtClean="0"/>
              <a:t>ছকটি </a:t>
            </a:r>
            <a:r>
              <a:rPr lang="bn-BD" sz="2800" dirty="0" smtClean="0"/>
              <a:t>থেকে তথ্য</a:t>
            </a:r>
            <a:r>
              <a:rPr lang="bn-IN" sz="2800" dirty="0" smtClean="0"/>
              <a:t> ও উপাত্ত বের কর। </a:t>
            </a:r>
            <a:endParaRPr lang="en-US" sz="2800" dirty="0"/>
          </a:p>
        </p:txBody>
      </p:sp>
    </p:spTree>
    <p:extLst>
      <p:ext uri="{BB962C8B-B14F-4D97-AF65-F5344CB8AC3E}">
        <p14:creationId xmlns="" xmlns:p14="http://schemas.microsoft.com/office/powerpoint/2010/main" val="187915543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6829" y="152400"/>
            <a:ext cx="2775119" cy="83099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bn-BD" sz="4800" b="1" dirty="0">
                <a:ea typeface="Calibri"/>
                <a:cs typeface="NikoshBAN"/>
              </a:rPr>
              <a:t>জোড়ায় কাজ </a:t>
            </a:r>
            <a:endParaRPr lang="en-US" sz="4800" b="1" dirty="0">
              <a:ea typeface="Calibri"/>
              <a:cs typeface="Vrinda"/>
            </a:endParaRPr>
          </a:p>
        </p:txBody>
      </p:sp>
      <p:grpSp>
        <p:nvGrpSpPr>
          <p:cNvPr id="7" name="Group 6"/>
          <p:cNvGrpSpPr/>
          <p:nvPr/>
        </p:nvGrpSpPr>
        <p:grpSpPr>
          <a:xfrm>
            <a:off x="1435587" y="1112480"/>
            <a:ext cx="5253281" cy="4002726"/>
            <a:chOff x="601850" y="398325"/>
            <a:chExt cx="3936150" cy="4539850"/>
          </a:xfrm>
        </p:grpSpPr>
        <p:sp>
          <p:nvSpPr>
            <p:cNvPr id="8" name="Rectangle 7"/>
            <p:cNvSpPr/>
            <p:nvPr/>
          </p:nvSpPr>
          <p:spPr>
            <a:xfrm rot="19860523">
              <a:off x="3164176" y="1484376"/>
              <a:ext cx="786954" cy="942508"/>
            </a:xfrm>
            <a:prstGeom prst="rect">
              <a:avLst/>
            </a:prstGeom>
            <a:noFill/>
          </p:spPr>
          <p:txBody>
            <a:bodyPr wrap="none" lIns="91440" tIns="45720" rIns="91440" bIns="45720">
              <a:spAutoFit/>
            </a:bodyPr>
            <a:lstStyle/>
            <a:p>
              <a:pPr algn="ctr"/>
              <a:r>
                <a:rPr lang="en-US" sz="4800" dirty="0" err="1" smtClean="0">
                  <a:ln w="12700">
                    <a:solidFill>
                      <a:sysClr val="windowText" lastClr="000000"/>
                    </a:solidFill>
                    <a:prstDash val="solid"/>
                  </a:ln>
                  <a:solidFill>
                    <a:sysClr val="windowText" lastClr="000000"/>
                  </a:solidFill>
                  <a:latin typeface="NikoshBAN" pitchFamily="2" charset="0"/>
                  <a:cs typeface="NikoshBAN" pitchFamily="2" charset="0"/>
                </a:rPr>
                <a:t>বয়স</a:t>
              </a:r>
              <a:endParaRPr lang="en-US" sz="2800" cap="none" spc="0" dirty="0">
                <a:ln w="12700">
                  <a:solidFill>
                    <a:sysClr val="windowText" lastClr="000000"/>
                  </a:solidFill>
                  <a:prstDash val="solid"/>
                </a:ln>
                <a:solidFill>
                  <a:sysClr val="windowText" lastClr="000000"/>
                </a:solidFill>
                <a:latin typeface="NikoshBAN" pitchFamily="2" charset="0"/>
                <a:cs typeface="NikoshBAN" pitchFamily="2" charset="0"/>
              </a:endParaRPr>
            </a:p>
          </p:txBody>
        </p:sp>
        <p:sp>
          <p:nvSpPr>
            <p:cNvPr id="10" name="Rectangle 9"/>
            <p:cNvSpPr/>
            <p:nvPr/>
          </p:nvSpPr>
          <p:spPr>
            <a:xfrm rot="19635376">
              <a:off x="754267" y="863696"/>
              <a:ext cx="681258" cy="942508"/>
            </a:xfrm>
            <a:prstGeom prst="rect">
              <a:avLst/>
            </a:prstGeom>
            <a:noFill/>
          </p:spPr>
          <p:txBody>
            <a:bodyPr wrap="none" lIns="91440" tIns="45720" rIns="91440" bIns="45720">
              <a:spAutoFit/>
            </a:bodyPr>
            <a:lstStyle/>
            <a:p>
              <a:pPr algn="ctr"/>
              <a:r>
                <a:rPr lang="en-US" sz="4800" cap="none" spc="0" dirty="0" err="1" smtClean="0">
                  <a:ln w="12700">
                    <a:solidFill>
                      <a:sysClr val="windowText" lastClr="000000"/>
                    </a:solidFill>
                    <a:prstDash val="solid"/>
                  </a:ln>
                  <a:solidFill>
                    <a:srgbClr val="7030A0"/>
                  </a:solidFill>
                  <a:latin typeface="NikoshBAN" pitchFamily="2" charset="0"/>
                  <a:cs typeface="NikoshBAN" pitchFamily="2" charset="0"/>
                </a:rPr>
                <a:t>নাম</a:t>
              </a:r>
              <a:endParaRPr lang="en-US" sz="4800" cap="none" spc="0" dirty="0">
                <a:ln w="12700">
                  <a:solidFill>
                    <a:sysClr val="windowText" lastClr="000000"/>
                  </a:solidFill>
                  <a:prstDash val="solid"/>
                </a:ln>
                <a:solidFill>
                  <a:srgbClr val="7030A0"/>
                </a:solidFill>
                <a:latin typeface="NikoshBAN" pitchFamily="2" charset="0"/>
                <a:cs typeface="NikoshBAN" pitchFamily="2" charset="0"/>
              </a:endParaRPr>
            </a:p>
          </p:txBody>
        </p:sp>
        <p:sp>
          <p:nvSpPr>
            <p:cNvPr id="11" name="Rectangle 10"/>
            <p:cNvSpPr/>
            <p:nvPr/>
          </p:nvSpPr>
          <p:spPr>
            <a:xfrm rot="2268517">
              <a:off x="3776269" y="808953"/>
              <a:ext cx="761731" cy="942508"/>
            </a:xfrm>
            <a:prstGeom prst="rect">
              <a:avLst/>
            </a:prstGeom>
            <a:noFill/>
          </p:spPr>
          <p:txBody>
            <a:bodyPr wrap="none" lIns="91440" tIns="45720" rIns="91440" bIns="45720">
              <a:spAutoFit/>
            </a:bodyPr>
            <a:lstStyle/>
            <a:p>
              <a:pPr algn="ctr"/>
              <a:r>
                <a:rPr lang="en-US" sz="4800" b="1" cap="none" spc="0" dirty="0" err="1" smtClean="0">
                  <a:ln w="12700">
                    <a:solidFill>
                      <a:sysClr val="windowText" lastClr="000000"/>
                    </a:solidFill>
                    <a:prstDash val="solid"/>
                  </a:ln>
                  <a:latin typeface="NikoshBAN" pitchFamily="2" charset="0"/>
                  <a:cs typeface="NikoshBAN" pitchFamily="2" charset="0"/>
                </a:rPr>
                <a:t>ছাত্রী</a:t>
              </a:r>
              <a:endParaRPr lang="en-US" sz="4800" b="1" cap="none" spc="0" dirty="0">
                <a:ln w="12700">
                  <a:solidFill>
                    <a:sysClr val="windowText" lastClr="000000"/>
                  </a:solidFill>
                  <a:prstDash val="solid"/>
                </a:ln>
                <a:latin typeface="NikoshBAN" pitchFamily="2" charset="0"/>
                <a:cs typeface="NikoshBAN" pitchFamily="2" charset="0"/>
              </a:endParaRPr>
            </a:p>
          </p:txBody>
        </p:sp>
        <p:sp>
          <p:nvSpPr>
            <p:cNvPr id="12" name="Rectangle 11"/>
            <p:cNvSpPr/>
            <p:nvPr/>
          </p:nvSpPr>
          <p:spPr>
            <a:xfrm>
              <a:off x="1771649" y="398325"/>
              <a:ext cx="803769" cy="942508"/>
            </a:xfrm>
            <a:prstGeom prst="rect">
              <a:avLst/>
            </a:prstGeom>
            <a:noFill/>
          </p:spPr>
          <p:txBody>
            <a:bodyPr wrap="none" lIns="91440" tIns="45720" rIns="91440" bIns="45720">
              <a:spAutoFit/>
            </a:bodyPr>
            <a:lstStyle/>
            <a:p>
              <a:pPr algn="ctr"/>
              <a:r>
                <a:rPr lang="en-US" sz="4800" dirty="0" err="1" smtClean="0">
                  <a:ln w="12700">
                    <a:solidFill>
                      <a:sysClr val="windowText" lastClr="000000"/>
                    </a:solidFill>
                    <a:prstDash val="solid"/>
                  </a:ln>
                  <a:latin typeface="NikoshBAN" pitchFamily="2" charset="0"/>
                  <a:cs typeface="NikoshBAN" pitchFamily="2" charset="0"/>
                </a:rPr>
                <a:t>শ্রেণি</a:t>
              </a:r>
              <a:endParaRPr lang="en-US" sz="4800" cap="none" spc="0" dirty="0">
                <a:ln w="12700">
                  <a:solidFill>
                    <a:sysClr val="windowText" lastClr="000000"/>
                  </a:solidFill>
                  <a:prstDash val="solid"/>
                </a:ln>
                <a:latin typeface="NikoshBAN" pitchFamily="2" charset="0"/>
                <a:cs typeface="NikoshBAN" pitchFamily="2" charset="0"/>
              </a:endParaRPr>
            </a:p>
          </p:txBody>
        </p:sp>
        <p:sp>
          <p:nvSpPr>
            <p:cNvPr id="13" name="Rectangle 12"/>
            <p:cNvSpPr/>
            <p:nvPr/>
          </p:nvSpPr>
          <p:spPr>
            <a:xfrm>
              <a:off x="2349941" y="1145698"/>
              <a:ext cx="505900" cy="942508"/>
            </a:xfrm>
            <a:prstGeom prst="rect">
              <a:avLst/>
            </a:prstGeom>
            <a:noFill/>
          </p:spPr>
          <p:txBody>
            <a:bodyPr wrap="none" lIns="91440" tIns="45720" rIns="91440" bIns="45720">
              <a:spAutoFit/>
            </a:bodyPr>
            <a:lstStyle/>
            <a:p>
              <a:pPr algn="ctr"/>
              <a:r>
                <a:rPr lang="bn-IN" sz="4800" dirty="0" smtClean="0">
                  <a:ln w="12700">
                    <a:solidFill>
                      <a:sysClr val="windowText" lastClr="000000"/>
                    </a:solidFill>
                    <a:prstDash val="solid"/>
                  </a:ln>
                  <a:solidFill>
                    <a:srgbClr val="7030A0"/>
                  </a:solidFill>
                  <a:latin typeface="NikoshBAN" pitchFamily="2" charset="0"/>
                  <a:cs typeface="NikoshBAN" pitchFamily="2" charset="0"/>
                </a:rPr>
                <a:t>১১</a:t>
              </a:r>
              <a:endParaRPr lang="en-US" sz="4800" cap="none" spc="0" dirty="0">
                <a:ln w="12700">
                  <a:solidFill>
                    <a:sysClr val="windowText" lastClr="000000"/>
                  </a:solidFill>
                  <a:prstDash val="solid"/>
                </a:ln>
                <a:solidFill>
                  <a:srgbClr val="7030A0"/>
                </a:solidFill>
                <a:latin typeface="NikoshBAN" pitchFamily="2" charset="0"/>
                <a:cs typeface="NikoshBAN" pitchFamily="2" charset="0"/>
              </a:endParaRPr>
            </a:p>
          </p:txBody>
        </p:sp>
        <p:sp>
          <p:nvSpPr>
            <p:cNvPr id="14" name="Rectangle 13"/>
            <p:cNvSpPr/>
            <p:nvPr/>
          </p:nvSpPr>
          <p:spPr>
            <a:xfrm rot="1521171">
              <a:off x="601850" y="2122916"/>
              <a:ext cx="1178509" cy="942508"/>
            </a:xfrm>
            <a:prstGeom prst="rect">
              <a:avLst/>
            </a:prstGeom>
            <a:noFill/>
          </p:spPr>
          <p:txBody>
            <a:bodyPr wrap="none" lIns="91440" tIns="45720" rIns="91440" bIns="45720">
              <a:spAutoFit/>
            </a:bodyPr>
            <a:lstStyle/>
            <a:p>
              <a:pPr algn="ctr"/>
              <a:r>
                <a:rPr lang="bn-IN" sz="4800" dirty="0" smtClean="0">
                  <a:ln w="12700">
                    <a:solidFill>
                      <a:sysClr val="windowText" lastClr="000000"/>
                    </a:solidFill>
                    <a:prstDash val="solid"/>
                  </a:ln>
                  <a:solidFill>
                    <a:srgbClr val="7030A0"/>
                  </a:solidFill>
                  <a:latin typeface="NikoshBAN" pitchFamily="2" charset="0"/>
                  <a:cs typeface="NikoshBAN" pitchFamily="2" charset="0"/>
                </a:rPr>
                <a:t>কাদের </a:t>
              </a:r>
              <a:endParaRPr lang="en-US" sz="4800" cap="none" spc="0" dirty="0">
                <a:ln w="12700">
                  <a:solidFill>
                    <a:sysClr val="windowText" lastClr="000000"/>
                  </a:solidFill>
                  <a:prstDash val="solid"/>
                </a:ln>
                <a:solidFill>
                  <a:srgbClr val="7030A0"/>
                </a:solidFill>
                <a:latin typeface="NikoshBAN" pitchFamily="2" charset="0"/>
                <a:cs typeface="NikoshBAN" pitchFamily="2" charset="0"/>
              </a:endParaRPr>
            </a:p>
          </p:txBody>
        </p:sp>
        <p:sp>
          <p:nvSpPr>
            <p:cNvPr id="15" name="Rectangle 14"/>
            <p:cNvSpPr/>
            <p:nvPr/>
          </p:nvSpPr>
          <p:spPr>
            <a:xfrm rot="1830155">
              <a:off x="3108110" y="2622305"/>
              <a:ext cx="1160493" cy="942508"/>
            </a:xfrm>
            <a:prstGeom prst="rect">
              <a:avLst/>
            </a:prstGeom>
            <a:noFill/>
          </p:spPr>
          <p:txBody>
            <a:bodyPr wrap="none" lIns="91440" tIns="45720" rIns="91440" bIns="45720">
              <a:spAutoFit/>
            </a:bodyPr>
            <a:lstStyle/>
            <a:p>
              <a:pPr algn="ctr"/>
              <a:r>
                <a:rPr lang="bn-IN" sz="4800" dirty="0" smtClean="0">
                  <a:ln w="12700">
                    <a:solidFill>
                      <a:sysClr val="windowText" lastClr="000000"/>
                    </a:solidFill>
                    <a:prstDash val="solid"/>
                  </a:ln>
                  <a:latin typeface="NikoshBAN" pitchFamily="2" charset="0"/>
                  <a:cs typeface="NikoshBAN" pitchFamily="2" charset="0"/>
                </a:rPr>
                <a:t>হাবিবা </a:t>
              </a:r>
              <a:endParaRPr lang="en-US" sz="4800" cap="none" spc="0" dirty="0">
                <a:ln w="12700">
                  <a:solidFill>
                    <a:sysClr val="windowText" lastClr="000000"/>
                  </a:solidFill>
                  <a:prstDash val="solid"/>
                </a:ln>
                <a:latin typeface="NikoshBAN" pitchFamily="2" charset="0"/>
                <a:cs typeface="NikoshBAN" pitchFamily="2" charset="0"/>
              </a:endParaRPr>
            </a:p>
          </p:txBody>
        </p:sp>
        <p:sp>
          <p:nvSpPr>
            <p:cNvPr id="16" name="Rectangle 15"/>
            <p:cNvSpPr/>
            <p:nvPr/>
          </p:nvSpPr>
          <p:spPr>
            <a:xfrm>
              <a:off x="1266736" y="2971800"/>
              <a:ext cx="668046" cy="942508"/>
            </a:xfrm>
            <a:prstGeom prst="rect">
              <a:avLst/>
            </a:prstGeom>
            <a:noFill/>
          </p:spPr>
          <p:txBody>
            <a:bodyPr wrap="none" lIns="91440" tIns="45720" rIns="91440" bIns="45720">
              <a:spAutoFit/>
            </a:bodyPr>
            <a:lstStyle/>
            <a:p>
              <a:pPr algn="ctr"/>
              <a:r>
                <a:rPr lang="en-US" sz="4800" dirty="0" err="1" smtClean="0">
                  <a:ln w="12700">
                    <a:solidFill>
                      <a:sysClr val="windowText" lastClr="000000"/>
                    </a:solidFill>
                    <a:prstDash val="solid"/>
                  </a:ln>
                  <a:latin typeface="NikoshBAN" pitchFamily="2" charset="0"/>
                  <a:cs typeface="NikoshBAN" pitchFamily="2" charset="0"/>
                </a:rPr>
                <a:t>ছাত্র</a:t>
              </a:r>
              <a:endParaRPr lang="en-US" sz="4800" cap="none" spc="0" dirty="0">
                <a:ln w="12700">
                  <a:solidFill>
                    <a:sysClr val="windowText" lastClr="000000"/>
                  </a:solidFill>
                  <a:prstDash val="solid"/>
                </a:ln>
                <a:latin typeface="NikoshBAN" pitchFamily="2" charset="0"/>
                <a:cs typeface="NikoshBAN" pitchFamily="2" charset="0"/>
              </a:endParaRPr>
            </a:p>
          </p:txBody>
        </p:sp>
        <p:sp>
          <p:nvSpPr>
            <p:cNvPr id="17" name="Rectangle 16"/>
            <p:cNvSpPr/>
            <p:nvPr/>
          </p:nvSpPr>
          <p:spPr>
            <a:xfrm rot="2254759">
              <a:off x="889412" y="3846577"/>
              <a:ext cx="684862" cy="942508"/>
            </a:xfrm>
            <a:prstGeom prst="rect">
              <a:avLst/>
            </a:prstGeom>
            <a:noFill/>
          </p:spPr>
          <p:txBody>
            <a:bodyPr wrap="none" lIns="91440" tIns="45720" rIns="91440" bIns="45720">
              <a:spAutoFit/>
            </a:bodyPr>
            <a:lstStyle/>
            <a:p>
              <a:pPr algn="ctr"/>
              <a:r>
                <a:rPr lang="bn-IN" sz="4800" dirty="0" smtClean="0">
                  <a:ln w="12700">
                    <a:solidFill>
                      <a:sysClr val="windowText" lastClr="000000"/>
                    </a:solidFill>
                    <a:prstDash val="solid"/>
                  </a:ln>
                  <a:latin typeface="NikoshBAN" pitchFamily="2" charset="0"/>
                  <a:cs typeface="NikoshBAN" pitchFamily="2" charset="0"/>
                </a:rPr>
                <a:t>৭ম </a:t>
              </a:r>
              <a:endParaRPr lang="en-US" sz="4800" cap="none" spc="0" dirty="0">
                <a:ln w="12700">
                  <a:solidFill>
                    <a:sysClr val="windowText" lastClr="000000"/>
                  </a:solidFill>
                  <a:prstDash val="solid"/>
                </a:ln>
                <a:latin typeface="NikoshBAN" pitchFamily="2" charset="0"/>
                <a:cs typeface="NikoshBAN" pitchFamily="2" charset="0"/>
              </a:endParaRPr>
            </a:p>
          </p:txBody>
        </p:sp>
        <p:sp>
          <p:nvSpPr>
            <p:cNvPr id="18" name="Rectangle 17"/>
            <p:cNvSpPr/>
            <p:nvPr/>
          </p:nvSpPr>
          <p:spPr>
            <a:xfrm rot="20643937">
              <a:off x="2043376" y="2122632"/>
              <a:ext cx="720894" cy="942508"/>
            </a:xfrm>
            <a:prstGeom prst="rect">
              <a:avLst/>
            </a:prstGeom>
            <a:noFill/>
          </p:spPr>
          <p:txBody>
            <a:bodyPr wrap="none" lIns="91440" tIns="45720" rIns="91440" bIns="45720">
              <a:spAutoFit/>
            </a:bodyPr>
            <a:lstStyle/>
            <a:p>
              <a:pPr algn="ctr"/>
              <a:r>
                <a:rPr lang="bn-IN" sz="4800" dirty="0" smtClean="0">
                  <a:ln w="12700">
                    <a:solidFill>
                      <a:sysClr val="windowText" lastClr="000000"/>
                    </a:solidFill>
                    <a:prstDash val="solid"/>
                  </a:ln>
                  <a:latin typeface="NikoshBAN" pitchFamily="2" charset="0"/>
                  <a:cs typeface="NikoshBAN" pitchFamily="2" charset="0"/>
                </a:rPr>
                <a:t>৬ষ্ঠ </a:t>
              </a:r>
              <a:endParaRPr lang="en-US" sz="4800" cap="none" spc="0" dirty="0">
                <a:ln w="12700">
                  <a:solidFill>
                    <a:sysClr val="windowText" lastClr="000000"/>
                  </a:solidFill>
                  <a:prstDash val="solid"/>
                </a:ln>
                <a:latin typeface="NikoshBAN" pitchFamily="2" charset="0"/>
                <a:cs typeface="NikoshBAN" pitchFamily="2" charset="0"/>
              </a:endParaRPr>
            </a:p>
          </p:txBody>
        </p:sp>
        <p:sp>
          <p:nvSpPr>
            <p:cNvPr id="19" name="Rectangle 18"/>
            <p:cNvSpPr/>
            <p:nvPr/>
          </p:nvSpPr>
          <p:spPr>
            <a:xfrm rot="20659762">
              <a:off x="2444033" y="3674755"/>
              <a:ext cx="1409118" cy="942508"/>
            </a:xfrm>
            <a:prstGeom prst="rect">
              <a:avLst/>
            </a:prstGeom>
            <a:noFill/>
          </p:spPr>
          <p:txBody>
            <a:bodyPr wrap="none" lIns="91440" tIns="45720" rIns="91440" bIns="45720">
              <a:spAutoFit/>
            </a:bodyPr>
            <a:lstStyle/>
            <a:p>
              <a:pPr algn="ctr"/>
              <a:r>
                <a:rPr lang="en-US" sz="4800" dirty="0" err="1" smtClean="0">
                  <a:ln w="12700">
                    <a:solidFill>
                      <a:sysClr val="windowText" lastClr="000000"/>
                    </a:solidFill>
                    <a:prstDash val="solid"/>
                  </a:ln>
                  <a:latin typeface="NikoshBAN" pitchFamily="2" charset="0"/>
                  <a:cs typeface="NikoshBAN" pitchFamily="2" charset="0"/>
                </a:rPr>
                <a:t>ছাত্র</a:t>
              </a:r>
              <a:r>
                <a:rPr lang="en-US" sz="4800" dirty="0" smtClean="0">
                  <a:ln w="12700">
                    <a:solidFill>
                      <a:sysClr val="windowText" lastClr="000000"/>
                    </a:solidFill>
                    <a:prstDash val="solid"/>
                  </a:ln>
                  <a:latin typeface="NikoshBAN" pitchFamily="2" charset="0"/>
                  <a:cs typeface="NikoshBAN" pitchFamily="2" charset="0"/>
                </a:rPr>
                <a:t>/</a:t>
              </a:r>
              <a:r>
                <a:rPr lang="en-US" sz="4800" dirty="0" err="1" smtClean="0">
                  <a:ln w="12700">
                    <a:solidFill>
                      <a:sysClr val="windowText" lastClr="000000"/>
                    </a:solidFill>
                    <a:prstDash val="solid"/>
                  </a:ln>
                  <a:latin typeface="NikoshBAN" pitchFamily="2" charset="0"/>
                  <a:cs typeface="NikoshBAN" pitchFamily="2" charset="0"/>
                </a:rPr>
                <a:t>ছাত্রী</a:t>
              </a:r>
              <a:endParaRPr lang="en-US" sz="4800" cap="none" spc="0" dirty="0">
                <a:ln w="12700">
                  <a:solidFill>
                    <a:sysClr val="windowText" lastClr="000000"/>
                  </a:solidFill>
                  <a:prstDash val="solid"/>
                </a:ln>
                <a:latin typeface="NikoshBAN" pitchFamily="2" charset="0"/>
                <a:cs typeface="NikoshBAN" pitchFamily="2" charset="0"/>
              </a:endParaRPr>
            </a:p>
          </p:txBody>
        </p:sp>
        <p:sp>
          <p:nvSpPr>
            <p:cNvPr id="20" name="Rectangle 19"/>
            <p:cNvSpPr/>
            <p:nvPr/>
          </p:nvSpPr>
          <p:spPr>
            <a:xfrm>
              <a:off x="2130106" y="3108423"/>
              <a:ext cx="528720" cy="942508"/>
            </a:xfrm>
            <a:prstGeom prst="rect">
              <a:avLst/>
            </a:prstGeom>
            <a:noFill/>
          </p:spPr>
          <p:txBody>
            <a:bodyPr wrap="none" lIns="91440" tIns="45720" rIns="91440" bIns="45720">
              <a:spAutoFit/>
            </a:bodyPr>
            <a:lstStyle/>
            <a:p>
              <a:pPr algn="ctr"/>
              <a:r>
                <a:rPr lang="bn-IN" sz="4800" dirty="0" smtClean="0">
                  <a:ln w="12700">
                    <a:solidFill>
                      <a:sysClr val="windowText" lastClr="000000"/>
                    </a:solidFill>
                    <a:prstDash val="solid"/>
                  </a:ln>
                  <a:solidFill>
                    <a:srgbClr val="7030A0"/>
                  </a:solidFill>
                  <a:latin typeface="NikoshBAN" pitchFamily="2" charset="0"/>
                  <a:cs typeface="NikoshBAN" pitchFamily="2" charset="0"/>
                </a:rPr>
                <a:t>১২</a:t>
              </a:r>
              <a:endParaRPr lang="en-US" sz="4800" cap="none" spc="0" dirty="0">
                <a:ln w="12700">
                  <a:solidFill>
                    <a:sysClr val="windowText" lastClr="000000"/>
                  </a:solidFill>
                  <a:prstDash val="solid"/>
                </a:ln>
                <a:solidFill>
                  <a:srgbClr val="7030A0"/>
                </a:solidFill>
                <a:latin typeface="NikoshBAN" pitchFamily="2" charset="0"/>
                <a:cs typeface="NikoshBAN" pitchFamily="2" charset="0"/>
              </a:endParaRPr>
            </a:p>
          </p:txBody>
        </p:sp>
        <p:sp>
          <p:nvSpPr>
            <p:cNvPr id="21" name="Rectangle 20"/>
            <p:cNvSpPr/>
            <p:nvPr/>
          </p:nvSpPr>
          <p:spPr>
            <a:xfrm rot="1521171">
              <a:off x="1368360" y="1315118"/>
              <a:ext cx="872231" cy="942508"/>
            </a:xfrm>
            <a:prstGeom prst="rect">
              <a:avLst/>
            </a:prstGeom>
            <a:noFill/>
          </p:spPr>
          <p:txBody>
            <a:bodyPr wrap="none" lIns="91440" tIns="45720" rIns="91440" bIns="45720">
              <a:spAutoFit/>
            </a:bodyPr>
            <a:lstStyle/>
            <a:p>
              <a:pPr algn="ctr"/>
              <a:r>
                <a:rPr lang="bn-IN" sz="4800" dirty="0" smtClean="0">
                  <a:ln w="12700">
                    <a:solidFill>
                      <a:sysClr val="windowText" lastClr="000000"/>
                    </a:solidFill>
                    <a:prstDash val="solid"/>
                  </a:ln>
                  <a:solidFill>
                    <a:srgbClr val="7030A0"/>
                  </a:solidFill>
                  <a:latin typeface="NikoshBAN" pitchFamily="2" charset="0"/>
                  <a:cs typeface="NikoshBAN" pitchFamily="2" charset="0"/>
                </a:rPr>
                <a:t>বানু  </a:t>
              </a:r>
              <a:endParaRPr lang="en-US" sz="4800" cap="none" spc="0" dirty="0">
                <a:ln w="12700">
                  <a:solidFill>
                    <a:sysClr val="windowText" lastClr="000000"/>
                  </a:solidFill>
                  <a:prstDash val="solid"/>
                </a:ln>
                <a:solidFill>
                  <a:srgbClr val="7030A0"/>
                </a:solidFill>
                <a:latin typeface="NikoshBAN" pitchFamily="2" charset="0"/>
                <a:cs typeface="NikoshBAN" pitchFamily="2" charset="0"/>
              </a:endParaRPr>
            </a:p>
          </p:txBody>
        </p:sp>
        <p:sp>
          <p:nvSpPr>
            <p:cNvPr id="22" name="Rectangle 21"/>
            <p:cNvSpPr/>
            <p:nvPr/>
          </p:nvSpPr>
          <p:spPr>
            <a:xfrm rot="1521171">
              <a:off x="2674640" y="658606"/>
              <a:ext cx="1188119" cy="942508"/>
            </a:xfrm>
            <a:prstGeom prst="rect">
              <a:avLst/>
            </a:prstGeom>
            <a:noFill/>
          </p:spPr>
          <p:txBody>
            <a:bodyPr wrap="none" lIns="91440" tIns="45720" rIns="91440" bIns="45720">
              <a:spAutoFit/>
            </a:bodyPr>
            <a:lstStyle/>
            <a:p>
              <a:pPr algn="ctr"/>
              <a:r>
                <a:rPr lang="bn-IN" sz="4800" dirty="0" smtClean="0">
                  <a:ln w="12700">
                    <a:solidFill>
                      <a:sysClr val="windowText" lastClr="000000"/>
                    </a:solidFill>
                    <a:prstDash val="solid"/>
                  </a:ln>
                  <a:solidFill>
                    <a:srgbClr val="7030A0"/>
                  </a:solidFill>
                  <a:latin typeface="NikoshBAN" pitchFamily="2" charset="0"/>
                  <a:cs typeface="NikoshBAN" pitchFamily="2" charset="0"/>
                </a:rPr>
                <a:t>করিম  </a:t>
              </a:r>
              <a:endParaRPr lang="en-US" sz="4800" cap="none" spc="0" dirty="0">
                <a:ln w="12700">
                  <a:solidFill>
                    <a:sysClr val="windowText" lastClr="000000"/>
                  </a:solidFill>
                  <a:prstDash val="solid"/>
                </a:ln>
                <a:solidFill>
                  <a:srgbClr val="7030A0"/>
                </a:solidFill>
                <a:latin typeface="NikoshBAN" pitchFamily="2" charset="0"/>
                <a:cs typeface="NikoshBAN" pitchFamily="2" charset="0"/>
              </a:endParaRPr>
            </a:p>
          </p:txBody>
        </p:sp>
        <p:sp>
          <p:nvSpPr>
            <p:cNvPr id="23" name="Rectangle 22"/>
            <p:cNvSpPr/>
            <p:nvPr/>
          </p:nvSpPr>
          <p:spPr>
            <a:xfrm>
              <a:off x="2758788" y="2088555"/>
              <a:ext cx="505900" cy="942508"/>
            </a:xfrm>
            <a:prstGeom prst="rect">
              <a:avLst/>
            </a:prstGeom>
            <a:noFill/>
          </p:spPr>
          <p:txBody>
            <a:bodyPr wrap="none" lIns="91440" tIns="45720" rIns="91440" bIns="45720">
              <a:spAutoFit/>
            </a:bodyPr>
            <a:lstStyle/>
            <a:p>
              <a:pPr algn="ctr"/>
              <a:r>
                <a:rPr lang="bn-IN" sz="4800" dirty="0" smtClean="0">
                  <a:ln w="12700">
                    <a:solidFill>
                      <a:sysClr val="windowText" lastClr="000000"/>
                    </a:solidFill>
                    <a:prstDash val="solid"/>
                  </a:ln>
                  <a:solidFill>
                    <a:srgbClr val="7030A0"/>
                  </a:solidFill>
                  <a:latin typeface="NikoshBAN" pitchFamily="2" charset="0"/>
                  <a:cs typeface="NikoshBAN" pitchFamily="2" charset="0"/>
                </a:rPr>
                <a:t>১১</a:t>
              </a:r>
              <a:endParaRPr lang="en-US" sz="4800" cap="none" spc="0" dirty="0">
                <a:ln w="12700">
                  <a:solidFill>
                    <a:sysClr val="windowText" lastClr="000000"/>
                  </a:solidFill>
                  <a:prstDash val="solid"/>
                </a:ln>
                <a:solidFill>
                  <a:srgbClr val="7030A0"/>
                </a:solidFill>
                <a:latin typeface="NikoshBAN" pitchFamily="2" charset="0"/>
                <a:cs typeface="NikoshBAN" pitchFamily="2" charset="0"/>
              </a:endParaRPr>
            </a:p>
          </p:txBody>
        </p:sp>
        <p:sp>
          <p:nvSpPr>
            <p:cNvPr id="24" name="Rectangle 23"/>
            <p:cNvSpPr/>
            <p:nvPr/>
          </p:nvSpPr>
          <p:spPr>
            <a:xfrm>
              <a:off x="3977540" y="3995667"/>
              <a:ext cx="528720" cy="942508"/>
            </a:xfrm>
            <a:prstGeom prst="rect">
              <a:avLst/>
            </a:prstGeom>
            <a:noFill/>
          </p:spPr>
          <p:txBody>
            <a:bodyPr wrap="none" lIns="91440" tIns="45720" rIns="91440" bIns="45720">
              <a:spAutoFit/>
            </a:bodyPr>
            <a:lstStyle/>
            <a:p>
              <a:pPr algn="ctr"/>
              <a:r>
                <a:rPr lang="bn-IN" sz="4800" dirty="0" smtClean="0">
                  <a:ln w="12700">
                    <a:solidFill>
                      <a:sysClr val="windowText" lastClr="000000"/>
                    </a:solidFill>
                    <a:prstDash val="solid"/>
                  </a:ln>
                  <a:solidFill>
                    <a:srgbClr val="7030A0"/>
                  </a:solidFill>
                  <a:latin typeface="NikoshBAN" pitchFamily="2" charset="0"/>
                  <a:cs typeface="NikoshBAN" pitchFamily="2" charset="0"/>
                </a:rPr>
                <a:t>১২</a:t>
              </a:r>
              <a:endParaRPr lang="en-US" sz="4800" cap="none" spc="0" dirty="0">
                <a:ln w="12700">
                  <a:solidFill>
                    <a:sysClr val="windowText" lastClr="000000"/>
                  </a:solidFill>
                  <a:prstDash val="solid"/>
                </a:ln>
                <a:solidFill>
                  <a:srgbClr val="7030A0"/>
                </a:solidFill>
                <a:latin typeface="NikoshBAN" pitchFamily="2" charset="0"/>
                <a:cs typeface="NikoshBAN" pitchFamily="2" charset="0"/>
              </a:endParaRPr>
            </a:p>
          </p:txBody>
        </p:sp>
      </p:grpSp>
      <p:sp>
        <p:nvSpPr>
          <p:cNvPr id="25" name="TextBox 24"/>
          <p:cNvSpPr txBox="1"/>
          <p:nvPr/>
        </p:nvSpPr>
        <p:spPr>
          <a:xfrm>
            <a:off x="533400" y="5527613"/>
            <a:ext cx="8610600" cy="707886"/>
          </a:xfrm>
          <a:prstGeom prst="rect">
            <a:avLst/>
          </a:prstGeom>
          <a:noFill/>
        </p:spPr>
        <p:txBody>
          <a:bodyPr wrap="square" rtlCol="0">
            <a:spAutoFit/>
          </a:bodyPr>
          <a:lstStyle/>
          <a:p>
            <a:pPr>
              <a:buFont typeface="Wingdings" pitchFamily="2" charset="2"/>
              <a:buChar char="Ø"/>
            </a:pPr>
            <a:r>
              <a:rPr lang="bn-IN" sz="4000" b="1" dirty="0" smtClean="0">
                <a:latin typeface="NikoshBAN" pitchFamily="2" charset="0"/>
                <a:cs typeface="NikoshBAN" pitchFamily="2" charset="0"/>
              </a:rPr>
              <a:t>উপরের উপাত্তগুলো দিয়ে একটি তথ্য ছক তৈরি কর। </a:t>
            </a:r>
            <a:endParaRPr lang="en-US" sz="4000" b="1" dirty="0">
              <a:latin typeface="NikoshBAN" pitchFamily="2" charset="0"/>
              <a:cs typeface="NikoshBAN" pitchFamily="2" charset="0"/>
            </a:endParaRPr>
          </a:p>
        </p:txBody>
      </p:sp>
    </p:spTree>
    <p:extLst>
      <p:ext uri="{BB962C8B-B14F-4D97-AF65-F5344CB8AC3E}">
        <p14:creationId xmlns="" xmlns:p14="http://schemas.microsoft.com/office/powerpoint/2010/main" val="1267952583"/>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252</TotalTime>
  <Words>789</Words>
  <Application>Microsoft Office PowerPoint</Application>
  <PresentationFormat>On-screen Show (4:3)</PresentationFormat>
  <Paragraphs>235</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Droplet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 User</dc:creator>
  <cp:lastModifiedBy>kazal pc</cp:lastModifiedBy>
  <cp:revision>35</cp:revision>
  <dcterms:created xsi:type="dcterms:W3CDTF">2006-08-16T00:00:00Z</dcterms:created>
  <dcterms:modified xsi:type="dcterms:W3CDTF">2021-04-15T09:49:19Z</dcterms:modified>
</cp:coreProperties>
</file>