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304" r:id="rId2"/>
    <p:sldId id="295" r:id="rId3"/>
    <p:sldId id="312" r:id="rId4"/>
    <p:sldId id="313" r:id="rId5"/>
    <p:sldId id="310" r:id="rId6"/>
    <p:sldId id="323" r:id="rId7"/>
    <p:sldId id="306" r:id="rId8"/>
    <p:sldId id="281" r:id="rId9"/>
    <p:sldId id="314" r:id="rId10"/>
    <p:sldId id="315" r:id="rId11"/>
    <p:sldId id="316" r:id="rId12"/>
    <p:sldId id="319" r:id="rId13"/>
    <p:sldId id="322" r:id="rId14"/>
    <p:sldId id="311" r:id="rId15"/>
    <p:sldId id="305" r:id="rId16"/>
    <p:sldId id="303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LDIA HIGH SCHOOL" initials="JH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95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1" autoAdjust="0"/>
    <p:restoredTop sz="96187" autoAdjust="0"/>
  </p:normalViewPr>
  <p:slideViewPr>
    <p:cSldViewPr>
      <p:cViewPr varScale="1">
        <p:scale>
          <a:sx n="103" d="100"/>
          <a:sy n="103" d="100"/>
        </p:scale>
        <p:origin x="9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04"/>
    </p:cViewPr>
  </p:sorterViewPr>
  <p:notesViewPr>
    <p:cSldViewPr>
      <p:cViewPr varScale="1">
        <p:scale>
          <a:sx n="81" d="100"/>
          <a:sy n="81" d="100"/>
        </p:scale>
        <p:origin x="1974" y="66"/>
      </p:cViewPr>
      <p:guideLst>
        <p:guide orient="horz" pos="2880"/>
        <p:guide pos="2160"/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EE0FBD7E-B4FB-46A1-8701-B3D648EA505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1CF04F73-63F5-4BDF-910D-AEE3672A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763EB916-509C-44EC-B7A9-084D9A5E420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9" tIns="47109" rIns="94219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9" tIns="47109" rIns="94219" bIns="471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DA5A710A-3378-4F64-A4E9-A88BBC422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0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35A-08CC-437B-B8A3-C1BBA1103DF9}" type="datetime1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68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330E-FE4E-4DF1-85B2-785B5B160AB4}" type="datetime1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60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265-D6A1-42FF-9965-0D8BF3F8538E}" type="datetime1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5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CBA-337F-427D-B9FC-6742DC12FCDF}" type="datetime1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3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2529-0823-46BD-A41C-DAAF4DD0AADB}" type="datetime1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52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2DB8-A07F-43AC-9FCF-EA14B238378D}" type="datetime1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8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CF69-82CF-4595-B65A-E9FC3AF20FAA}" type="datetime1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1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D5C-F15E-4BD0-9566-A7B0617E8A03}" type="datetime1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8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E884-35E0-4130-BE52-A8A44799D8E0}" type="datetime1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21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5A8-E210-4765-A22F-81E369B18811}" type="datetime1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54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408E-1577-40E4-BAEA-1D3AFA224241}" type="datetime1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57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B39F-33D2-4136-B4AC-11E6053605E7}" type="datetime1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kesloy nur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376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আজকের ক্লাসে তোমাদের সবাইকে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27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762000" cy="365125"/>
          </a:xfrm>
        </p:spPr>
        <p:txBody>
          <a:bodyPr/>
          <a:lstStyle/>
          <a:p>
            <a:fld id="{918F8CBA-337F-427D-B9FC-6742DC12FCDF}" type="datetime1">
              <a:rPr lang="en-US" smtClean="0"/>
              <a:t>4/16/2021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12065" y="15949"/>
            <a:ext cx="4093535" cy="1095076"/>
            <a:chOff x="2133600" y="15949"/>
            <a:chExt cx="4093535" cy="1095076"/>
          </a:xfrm>
        </p:grpSpPr>
        <p:sp>
          <p:nvSpPr>
            <p:cNvPr id="7" name="Rounded Rectangle 27"/>
            <p:cNvSpPr/>
            <p:nvPr/>
          </p:nvSpPr>
          <p:spPr>
            <a:xfrm>
              <a:off x="2133600" y="15949"/>
              <a:ext cx="4038600" cy="925032"/>
            </a:xfrm>
            <a:custGeom>
              <a:avLst/>
              <a:gdLst>
                <a:gd name="connsiteX0" fmla="*/ 0 w 3657600"/>
                <a:gd name="connsiteY0" fmla="*/ 152403 h 914400"/>
                <a:gd name="connsiteX1" fmla="*/ 152403 w 3657600"/>
                <a:gd name="connsiteY1" fmla="*/ 0 h 914400"/>
                <a:gd name="connsiteX2" fmla="*/ 3505197 w 3657600"/>
                <a:gd name="connsiteY2" fmla="*/ 0 h 914400"/>
                <a:gd name="connsiteX3" fmla="*/ 3657600 w 3657600"/>
                <a:gd name="connsiteY3" fmla="*/ 152403 h 914400"/>
                <a:gd name="connsiteX4" fmla="*/ 3657600 w 3657600"/>
                <a:gd name="connsiteY4" fmla="*/ 761997 h 914400"/>
                <a:gd name="connsiteX5" fmla="*/ 3505197 w 3657600"/>
                <a:gd name="connsiteY5" fmla="*/ 914400 h 914400"/>
                <a:gd name="connsiteX6" fmla="*/ 152403 w 3657600"/>
                <a:gd name="connsiteY6" fmla="*/ 914400 h 914400"/>
                <a:gd name="connsiteX7" fmla="*/ 0 w 3657600"/>
                <a:gd name="connsiteY7" fmla="*/ 761997 h 914400"/>
                <a:gd name="connsiteX8" fmla="*/ 0 w 3657600"/>
                <a:gd name="connsiteY8" fmla="*/ 152403 h 914400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52403 w 3657600"/>
                <a:gd name="connsiteY6" fmla="*/ 925032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52403 w 3657600"/>
                <a:gd name="connsiteY6" fmla="*/ 925032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52403 w 3657600"/>
                <a:gd name="connsiteY6" fmla="*/ 925032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21265 w 3657600"/>
                <a:gd name="connsiteY7" fmla="*/ 761997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21265 w 3657600"/>
                <a:gd name="connsiteY7" fmla="*/ 815160 h 925032"/>
                <a:gd name="connsiteX8" fmla="*/ 0 w 3657600"/>
                <a:gd name="connsiteY8" fmla="*/ 163035 h 925032"/>
                <a:gd name="connsiteX0" fmla="*/ 0 w 3657600"/>
                <a:gd name="connsiteY0" fmla="*/ 163035 h 945300"/>
                <a:gd name="connsiteX1" fmla="*/ 152403 w 3657600"/>
                <a:gd name="connsiteY1" fmla="*/ 10632 h 945300"/>
                <a:gd name="connsiteX2" fmla="*/ 3505197 w 3657600"/>
                <a:gd name="connsiteY2" fmla="*/ 0 h 945300"/>
                <a:gd name="connsiteX3" fmla="*/ 3657600 w 3657600"/>
                <a:gd name="connsiteY3" fmla="*/ 163035 h 945300"/>
                <a:gd name="connsiteX4" fmla="*/ 3657600 w 3657600"/>
                <a:gd name="connsiteY4" fmla="*/ 772629 h 945300"/>
                <a:gd name="connsiteX5" fmla="*/ 3505197 w 3657600"/>
                <a:gd name="connsiteY5" fmla="*/ 925032 h 945300"/>
                <a:gd name="connsiteX6" fmla="*/ 1917408 w 3657600"/>
                <a:gd name="connsiteY6" fmla="*/ 669850 h 945300"/>
                <a:gd name="connsiteX7" fmla="*/ 21265 w 3657600"/>
                <a:gd name="connsiteY7" fmla="*/ 932118 h 945300"/>
                <a:gd name="connsiteX8" fmla="*/ 0 w 3657600"/>
                <a:gd name="connsiteY8" fmla="*/ 163035 h 945300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85060 w 3657600"/>
                <a:gd name="connsiteY7" fmla="*/ 847057 h 925032"/>
                <a:gd name="connsiteX8" fmla="*/ 0 w 3657600"/>
                <a:gd name="connsiteY8" fmla="*/ 163035 h 92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600" h="925032">
                  <a:moveTo>
                    <a:pt x="0" y="163035"/>
                  </a:moveTo>
                  <a:cubicBezTo>
                    <a:pt x="0" y="78865"/>
                    <a:pt x="68233" y="10632"/>
                    <a:pt x="152403" y="10632"/>
                  </a:cubicBezTo>
                  <a:cubicBezTo>
                    <a:pt x="1270001" y="7088"/>
                    <a:pt x="1643320" y="492642"/>
                    <a:pt x="3505197" y="0"/>
                  </a:cubicBezTo>
                  <a:cubicBezTo>
                    <a:pt x="3589367" y="0"/>
                    <a:pt x="3657600" y="78865"/>
                    <a:pt x="3657600" y="163035"/>
                  </a:cubicBezTo>
                  <a:lnTo>
                    <a:pt x="3657600" y="772629"/>
                  </a:lnTo>
                  <a:cubicBezTo>
                    <a:pt x="3657600" y="856799"/>
                    <a:pt x="3589367" y="925032"/>
                    <a:pt x="3505197" y="925032"/>
                  </a:cubicBezTo>
                  <a:lnTo>
                    <a:pt x="1917408" y="669850"/>
                  </a:lnTo>
                  <a:cubicBezTo>
                    <a:pt x="1833238" y="669850"/>
                    <a:pt x="85060" y="931227"/>
                    <a:pt x="85060" y="847057"/>
                  </a:cubicBezTo>
                  <a:lnTo>
                    <a:pt x="0" y="1630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মৃৎশিল্পে</a:t>
              </a:r>
              <a:r>
                <a:rPr lang="en-US" sz="28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8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মাটির </a:t>
              </a:r>
              <a:r>
                <a:rPr lang="bn-BD" sz="2800" b="1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ব্যবহার </a:t>
              </a:r>
              <a:endPara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95362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</a:rPr>
                <a:t>*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41335" y="9019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</a:rPr>
                <a:t>*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1047750"/>
            <a:ext cx="7954213" cy="5718110"/>
            <a:chOff x="666748" y="994585"/>
            <a:chExt cx="7954213" cy="5718110"/>
          </a:xfrm>
        </p:grpSpPr>
        <p:grpSp>
          <p:nvGrpSpPr>
            <p:cNvPr id="19" name="Group 18"/>
            <p:cNvGrpSpPr/>
            <p:nvPr/>
          </p:nvGrpSpPr>
          <p:grpSpPr>
            <a:xfrm>
              <a:off x="685798" y="994585"/>
              <a:ext cx="7897063" cy="5718110"/>
              <a:chOff x="685798" y="994585"/>
              <a:chExt cx="7897063" cy="5718110"/>
            </a:xfrm>
          </p:grpSpPr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685798" y="5669005"/>
                <a:ext cx="7897063" cy="1043690"/>
              </a:xfrm>
              <a:prstGeom prst="roundRect">
                <a:avLst>
                  <a:gd name="adj" fmla="val 34426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rgbClr val="FF0000"/>
                </a:solidFill>
                <a:prstDash val="sys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bn-BD" sz="36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বিভিন্ন ধরনের মৃৎশিল্প </a:t>
                </a:r>
                <a:r>
                  <a:rPr lang="bn-BD" sz="3600" dirty="0">
                    <a:latin typeface="Shonar Bangla" pitchFamily="34" charset="0"/>
                    <a:cs typeface="Shonar Bangla" pitchFamily="34" charset="0"/>
                  </a:rPr>
                  <a:t>তৈরিতে</a:t>
                </a:r>
                <a:r>
                  <a:rPr lang="bn-BD" sz="36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মাটির ব্যবহার, যেমন- রান্নার হাড়িঁ-পাতিল, বাটি, ফুলদানি  ইত্যাদি । </a:t>
                </a:r>
                <a:endParaRPr lang="en-US" sz="3600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798" y="994585"/>
                <a:ext cx="7897063" cy="4491815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7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0" t="10359" r="24800" b="8366"/>
            <a:stretch/>
          </p:blipFill>
          <p:spPr>
            <a:xfrm>
              <a:off x="666748" y="4152100"/>
              <a:ext cx="826994" cy="13716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7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0" t="10359" r="24800" b="8366"/>
            <a:stretch/>
          </p:blipFill>
          <p:spPr>
            <a:xfrm>
              <a:off x="7793967" y="4133450"/>
              <a:ext cx="826994" cy="13716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30422" y="1066314"/>
            <a:ext cx="7906588" cy="5725185"/>
            <a:chOff x="619125" y="1047750"/>
            <a:chExt cx="7906588" cy="57251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" t="18889" r="1" b="18889"/>
            <a:stretch/>
          </p:blipFill>
          <p:spPr>
            <a:xfrm>
              <a:off x="628650" y="1047750"/>
              <a:ext cx="7897063" cy="4492589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619125" y="5729245"/>
              <a:ext cx="7897063" cy="1043690"/>
            </a:xfrm>
            <a:prstGeom prst="roundRect">
              <a:avLst>
                <a:gd name="adj" fmla="val 34426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FF0000"/>
              </a:solidFill>
              <a:prstDash val="sysDash"/>
            </a:ln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bn-BD" sz="3600" dirty="0" smtClean="0">
                  <a:latin typeface="Shonar Bangla" pitchFamily="34" charset="0"/>
                  <a:cs typeface="Shonar Bangla" pitchFamily="34" charset="0"/>
                </a:rPr>
                <a:t>মাটি দিয়ে তৈরি বিভিন্ন ধরনের শিল্পকর্ম যা ঘর সাজাতে এবং প্রদর্শনীতে ব্যবহার করা হয় ।</a:t>
              </a:r>
              <a:endParaRPr lang="en-US" sz="3600" dirty="0" smtClean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9561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36693" y="1013710"/>
            <a:ext cx="7962256" cy="5691890"/>
            <a:chOff x="636693" y="1013710"/>
            <a:chExt cx="7962256" cy="569189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636693" y="5661910"/>
              <a:ext cx="7897063" cy="1043690"/>
            </a:xfrm>
            <a:prstGeom prst="roundRect">
              <a:avLst>
                <a:gd name="adj" fmla="val 34426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FF0000"/>
              </a:solidFill>
              <a:prstDash val="sysDash"/>
            </a:ln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bn-BD" sz="3600" dirty="0" smtClean="0">
                  <a:latin typeface="Shonar Bangla" pitchFamily="34" charset="0"/>
                  <a:cs typeface="Shonar Bangla" pitchFamily="34" charset="0"/>
                </a:rPr>
                <a:t>মানুষের দৈনন্দিন কর্মকান্ডের ফলে প্রচুর পরিমাণে বর্জ্য উৎপন্ন হয়, এসব বর্জ্য মাটিতে ফেলা হয় । </a:t>
              </a:r>
              <a:endParaRPr lang="en-US" sz="3600" dirty="0" smtClean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" r="9167" b="20000"/>
            <a:stretch/>
          </p:blipFill>
          <p:spPr>
            <a:xfrm>
              <a:off x="636693" y="1013710"/>
              <a:ext cx="7962256" cy="451086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2514600" y="15949"/>
            <a:ext cx="4724400" cy="1095076"/>
            <a:chOff x="2124568" y="15949"/>
            <a:chExt cx="4102567" cy="1095076"/>
          </a:xfrm>
        </p:grpSpPr>
        <p:sp>
          <p:nvSpPr>
            <p:cNvPr id="13" name="Rounded Rectangle 27"/>
            <p:cNvSpPr/>
            <p:nvPr/>
          </p:nvSpPr>
          <p:spPr>
            <a:xfrm>
              <a:off x="2124568" y="15949"/>
              <a:ext cx="4047632" cy="925032"/>
            </a:xfrm>
            <a:custGeom>
              <a:avLst/>
              <a:gdLst>
                <a:gd name="connsiteX0" fmla="*/ 0 w 3657600"/>
                <a:gd name="connsiteY0" fmla="*/ 152403 h 914400"/>
                <a:gd name="connsiteX1" fmla="*/ 152403 w 3657600"/>
                <a:gd name="connsiteY1" fmla="*/ 0 h 914400"/>
                <a:gd name="connsiteX2" fmla="*/ 3505197 w 3657600"/>
                <a:gd name="connsiteY2" fmla="*/ 0 h 914400"/>
                <a:gd name="connsiteX3" fmla="*/ 3657600 w 3657600"/>
                <a:gd name="connsiteY3" fmla="*/ 152403 h 914400"/>
                <a:gd name="connsiteX4" fmla="*/ 3657600 w 3657600"/>
                <a:gd name="connsiteY4" fmla="*/ 761997 h 914400"/>
                <a:gd name="connsiteX5" fmla="*/ 3505197 w 3657600"/>
                <a:gd name="connsiteY5" fmla="*/ 914400 h 914400"/>
                <a:gd name="connsiteX6" fmla="*/ 152403 w 3657600"/>
                <a:gd name="connsiteY6" fmla="*/ 914400 h 914400"/>
                <a:gd name="connsiteX7" fmla="*/ 0 w 3657600"/>
                <a:gd name="connsiteY7" fmla="*/ 761997 h 914400"/>
                <a:gd name="connsiteX8" fmla="*/ 0 w 3657600"/>
                <a:gd name="connsiteY8" fmla="*/ 152403 h 914400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52403 w 3657600"/>
                <a:gd name="connsiteY6" fmla="*/ 925032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52403 w 3657600"/>
                <a:gd name="connsiteY6" fmla="*/ 925032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52403 w 3657600"/>
                <a:gd name="connsiteY6" fmla="*/ 925032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21265 w 3657600"/>
                <a:gd name="connsiteY7" fmla="*/ 761997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21265 w 3657600"/>
                <a:gd name="connsiteY7" fmla="*/ 815160 h 925032"/>
                <a:gd name="connsiteX8" fmla="*/ 0 w 3657600"/>
                <a:gd name="connsiteY8" fmla="*/ 163035 h 925032"/>
                <a:gd name="connsiteX0" fmla="*/ 0 w 3657600"/>
                <a:gd name="connsiteY0" fmla="*/ 163035 h 945300"/>
                <a:gd name="connsiteX1" fmla="*/ 152403 w 3657600"/>
                <a:gd name="connsiteY1" fmla="*/ 10632 h 945300"/>
                <a:gd name="connsiteX2" fmla="*/ 3505197 w 3657600"/>
                <a:gd name="connsiteY2" fmla="*/ 0 h 945300"/>
                <a:gd name="connsiteX3" fmla="*/ 3657600 w 3657600"/>
                <a:gd name="connsiteY3" fmla="*/ 163035 h 945300"/>
                <a:gd name="connsiteX4" fmla="*/ 3657600 w 3657600"/>
                <a:gd name="connsiteY4" fmla="*/ 772629 h 945300"/>
                <a:gd name="connsiteX5" fmla="*/ 3505197 w 3657600"/>
                <a:gd name="connsiteY5" fmla="*/ 925032 h 945300"/>
                <a:gd name="connsiteX6" fmla="*/ 1917408 w 3657600"/>
                <a:gd name="connsiteY6" fmla="*/ 669850 h 945300"/>
                <a:gd name="connsiteX7" fmla="*/ 21265 w 3657600"/>
                <a:gd name="connsiteY7" fmla="*/ 932118 h 945300"/>
                <a:gd name="connsiteX8" fmla="*/ 0 w 3657600"/>
                <a:gd name="connsiteY8" fmla="*/ 163035 h 945300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85060 w 3657600"/>
                <a:gd name="connsiteY7" fmla="*/ 847057 h 925032"/>
                <a:gd name="connsiteX8" fmla="*/ 0 w 3657600"/>
                <a:gd name="connsiteY8" fmla="*/ 163035 h 92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600" h="925032">
                  <a:moveTo>
                    <a:pt x="0" y="163035"/>
                  </a:moveTo>
                  <a:cubicBezTo>
                    <a:pt x="0" y="78865"/>
                    <a:pt x="68233" y="10632"/>
                    <a:pt x="152403" y="10632"/>
                  </a:cubicBezTo>
                  <a:cubicBezTo>
                    <a:pt x="1270001" y="7088"/>
                    <a:pt x="1643320" y="492642"/>
                    <a:pt x="3505197" y="0"/>
                  </a:cubicBezTo>
                  <a:cubicBezTo>
                    <a:pt x="3589367" y="0"/>
                    <a:pt x="3657600" y="78865"/>
                    <a:pt x="3657600" y="163035"/>
                  </a:cubicBezTo>
                  <a:lnTo>
                    <a:pt x="3657600" y="772629"/>
                  </a:lnTo>
                  <a:cubicBezTo>
                    <a:pt x="3657600" y="856799"/>
                    <a:pt x="3589367" y="925032"/>
                    <a:pt x="3505197" y="925032"/>
                  </a:cubicBezTo>
                  <a:lnTo>
                    <a:pt x="1917408" y="669850"/>
                  </a:lnTo>
                  <a:cubicBezTo>
                    <a:pt x="1833238" y="669850"/>
                    <a:pt x="85060" y="931227"/>
                    <a:pt x="85060" y="847057"/>
                  </a:cubicBezTo>
                  <a:lnTo>
                    <a:pt x="0" y="1630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আবর্জনা ফেলার স্থান হিসাবে  </a:t>
              </a:r>
              <a:endPara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09800" y="95362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</a:rPr>
                <a:t>*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41335" y="9019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</a:rPr>
                <a:t>*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6693" y="1013710"/>
            <a:ext cx="7962257" cy="5691890"/>
            <a:chOff x="636692" y="1013709"/>
            <a:chExt cx="7962257" cy="569189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93" y="1013709"/>
              <a:ext cx="7962256" cy="451086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36692" y="5661909"/>
              <a:ext cx="7897063" cy="1043690"/>
            </a:xfrm>
            <a:prstGeom prst="roundRect">
              <a:avLst>
                <a:gd name="adj" fmla="val 34426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FF0000"/>
              </a:solidFill>
              <a:prstDash val="sysDash"/>
            </a:ln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bn-BD" sz="3600" dirty="0" smtClean="0">
                  <a:latin typeface="Shonar Bangla" pitchFamily="34" charset="0"/>
                  <a:cs typeface="Shonar Bangla" pitchFamily="34" charset="0"/>
                </a:rPr>
                <a:t>কখনো কখনো মাটিতে গর্ত করে আবর্জানা ফেলে তা ঢেকে দেওয়া হয়  </a:t>
              </a:r>
              <a:endParaRPr lang="en-US" sz="36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65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67833" y="762000"/>
            <a:ext cx="8310232" cy="1713017"/>
          </a:xfrm>
          <a:prstGeom prst="roundRect">
            <a:avLst>
              <a:gd name="adj" fmla="val 34426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১।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উদ্ভিদের  বৃদ্ধির জন্য বায়ু, পানি ও সূর্যের আলোর প্রয়োজন ।</a:t>
            </a:r>
          </a:p>
          <a:p>
            <a:pPr algn="ctr">
              <a:buNone/>
            </a:pPr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উদ্ভিদের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ভালো </a:t>
            </a:r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বৃদ্ধির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জন্য আর কি প্রয়োজন  ?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2800" b="1" dirty="0" smtClean="0">
                <a:latin typeface="Shonar Bangla" pitchFamily="34" charset="0"/>
                <a:cs typeface="Shonar Bangla" pitchFamily="34" charset="0"/>
              </a:rPr>
            </a:br>
            <a:endParaRPr lang="en-US" sz="1050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পুষ্টি </a:t>
            </a:r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উপদান বা সার কয় প্রকার ?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bn-BD" sz="2800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3087" y="3606103"/>
            <a:ext cx="8839200" cy="631077"/>
          </a:xfrm>
          <a:prstGeom prst="roundRect">
            <a:avLst>
              <a:gd name="adj" fmla="val 34426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১) 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উদ্ভিদের </a:t>
            </a:r>
            <a:r>
              <a:rPr lang="bn-BD" sz="3200" b="1" dirty="0">
                <a:latin typeface="Shonar Bangla" pitchFamily="34" charset="0"/>
                <a:cs typeface="Shonar Bangla" pitchFamily="34" charset="0"/>
              </a:rPr>
              <a:t>ভালো বৃদ্ধির 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জন্য (পুষ্টি উপদান) সারের প্রয়োজন 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92698" y="4291179"/>
            <a:ext cx="3733800" cy="788396"/>
          </a:xfrm>
          <a:prstGeom prst="roundRect">
            <a:avLst>
              <a:gd name="adj" fmla="val 34426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২)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পুষ্টি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উপদান বা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সার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দুই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প্রকার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19400" y="2477656"/>
            <a:ext cx="3733800" cy="1066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উত্তর মিলিয়ে নাউ 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4650492"/>
            <a:ext cx="8982352" cy="1838066"/>
            <a:chOff x="76200" y="4652804"/>
            <a:chExt cx="8982352" cy="18380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33" b="57778"/>
            <a:stretch/>
          </p:blipFill>
          <p:spPr>
            <a:xfrm>
              <a:off x="76200" y="4652804"/>
              <a:ext cx="2496492" cy="1747996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664" r="8399" b="7396"/>
            <a:stretch/>
          </p:blipFill>
          <p:spPr>
            <a:xfrm>
              <a:off x="6553200" y="4766347"/>
              <a:ext cx="2505352" cy="1724523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2569344" y="5675157"/>
              <a:ext cx="3980508" cy="315979"/>
              <a:chOff x="3505200" y="5638800"/>
              <a:chExt cx="3048000" cy="194788"/>
            </a:xfrm>
          </p:grpSpPr>
          <p:sp>
            <p:nvSpPr>
              <p:cNvPr id="4" name="Right Arrow 3"/>
              <p:cNvSpPr/>
              <p:nvPr/>
            </p:nvSpPr>
            <p:spPr>
              <a:xfrm>
                <a:off x="5029200" y="5638800"/>
                <a:ext cx="1524000" cy="194347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10800000">
                <a:off x="3505200" y="5639241"/>
                <a:ext cx="1524000" cy="194347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</p:grpSp>
        <p:sp>
          <p:nvSpPr>
            <p:cNvPr id="15" name="Right Arrow 14"/>
            <p:cNvSpPr/>
            <p:nvPr/>
          </p:nvSpPr>
          <p:spPr>
            <a:xfrm rot="5400000">
              <a:off x="4241008" y="5299952"/>
              <a:ext cx="663358" cy="22722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8078" y="6443826"/>
            <a:ext cx="143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অজৈব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সার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9661" y="6486356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জৈব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সার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428379" y="76200"/>
            <a:ext cx="4262438" cy="6831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  <a:prstDash val="sys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শ্রেণি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415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3304" y="3745466"/>
            <a:ext cx="22333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 উত্তর মিলিয়ে নাউ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 b="57778"/>
          <a:stretch/>
        </p:blipFill>
        <p:spPr>
          <a:xfrm>
            <a:off x="76200" y="4267205"/>
            <a:ext cx="1447800" cy="137159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r="8750" b="25043"/>
          <a:stretch/>
        </p:blipFill>
        <p:spPr>
          <a:xfrm>
            <a:off x="3075198" y="4267203"/>
            <a:ext cx="1353260" cy="137159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5600" b="24593"/>
          <a:stretch/>
        </p:blipFill>
        <p:spPr>
          <a:xfrm>
            <a:off x="1620307" y="4267203"/>
            <a:ext cx="1353262" cy="13716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1843" b="13561"/>
          <a:stretch/>
        </p:blipFill>
        <p:spPr>
          <a:xfrm>
            <a:off x="7625322" y="4267203"/>
            <a:ext cx="1442478" cy="13715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59" y="4290240"/>
            <a:ext cx="1447800" cy="13485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57" y="4265431"/>
            <a:ext cx="1476335" cy="137337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90600" y="76201"/>
            <a:ext cx="7010400" cy="3629798"/>
            <a:chOff x="990600" y="76201"/>
            <a:chExt cx="7010400" cy="36297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664536"/>
              <a:ext cx="7010400" cy="2499380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3352800" y="76201"/>
              <a:ext cx="2667000" cy="714246"/>
              <a:chOff x="3352800" y="76201"/>
              <a:chExt cx="2667000" cy="714246"/>
            </a:xfrm>
          </p:grpSpPr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3352800" y="76201"/>
                <a:ext cx="2667000" cy="533399"/>
              </a:xfrm>
              <a:prstGeom prst="roundRect">
                <a:avLst>
                  <a:gd name="adj" fmla="val 5000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eaLnBrk="1" hangingPunct="1"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eaLnBrk="1" hangingPunct="1"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eaLnBrk="1" hangingPunct="1"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eaLnBrk="1" hangingPunct="1"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eaLnBrk="1" hangingPunct="1"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eaLnBrk="1" hangingPunct="1"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eaLnBrk="1" hangingPunct="1"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eaLnBrk="1" hangingPunct="1"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dirty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honar Bangla" panose="020B0502040204020203" pitchFamily="34" charset="0"/>
                  <a:cs typeface="Shonar Bangla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671810" y="82561"/>
                <a:ext cx="19527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4000" b="1" dirty="0">
                    <a:ln w="10160">
                      <a:solidFill>
                        <a:srgbClr val="FF0000"/>
                      </a:solidFill>
                      <a:prstDash val="solid"/>
                    </a:ln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দলীয়</a:t>
                </a:r>
                <a:r>
                  <a:rPr lang="en-US" sz="4000" b="1" dirty="0">
                    <a:ln w="10160">
                      <a:solidFill>
                        <a:srgbClr val="FF0000"/>
                      </a:solidFill>
                      <a:prstDash val="solid"/>
                    </a:ln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4000" b="1" dirty="0" err="1" smtClean="0">
                    <a:ln w="10160">
                      <a:solidFill>
                        <a:srgbClr val="FF0000"/>
                      </a:solidFill>
                      <a:prstDash val="solid"/>
                    </a:ln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কাজ</a:t>
                </a:r>
                <a:endParaRPr lang="en-US" sz="4000" b="1" dirty="0">
                  <a:ln w="10160">
                    <a:solidFill>
                      <a:srgbClr val="FF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990600" y="3244334"/>
              <a:ext cx="58634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400" b="1" dirty="0" err="1">
                  <a:latin typeface="Shonar Bangla" panose="020B0502040204020203" pitchFamily="34" charset="0"/>
                  <a:cs typeface="Shonar Bangla" panose="020B0502040204020203" pitchFamily="34" charset="0"/>
                </a:rPr>
                <a:t>কাজঃ</a:t>
              </a:r>
              <a:r>
                <a:rPr lang="bn-BD" sz="2400" b="1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4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৩</a:t>
              </a:r>
              <a:r>
                <a:rPr lang="en-US" sz="24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4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টি </a:t>
              </a:r>
              <a:r>
                <a:rPr lang="bn-BD" sz="24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করে</a:t>
              </a:r>
              <a:r>
                <a:rPr lang="en-US" sz="24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400" dirty="0" err="1">
                  <a:latin typeface="Shonar Bangla" panose="020B0502040204020203" pitchFamily="34" charset="0"/>
                  <a:cs typeface="Shonar Bangla" panose="020B0502040204020203" pitchFamily="34" charset="0"/>
                </a:rPr>
                <a:t>অজৈব</a:t>
              </a:r>
              <a:r>
                <a:rPr lang="en-US" sz="24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400" dirty="0" err="1">
                  <a:latin typeface="Shonar Bangla" panose="020B0502040204020203" pitchFamily="34" charset="0"/>
                  <a:cs typeface="Shonar Bangla" panose="020B0502040204020203" pitchFamily="34" charset="0"/>
                </a:rPr>
                <a:t>সার</a:t>
              </a:r>
              <a:r>
                <a:rPr lang="en-US" sz="24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4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ও </a:t>
              </a:r>
              <a:r>
                <a:rPr lang="en-US" sz="2400" dirty="0" err="1">
                  <a:latin typeface="Shonar Bangla" panose="020B0502040204020203" pitchFamily="34" charset="0"/>
                  <a:cs typeface="Shonar Bangla" panose="020B0502040204020203" pitchFamily="34" charset="0"/>
                </a:rPr>
                <a:t>জৈব</a:t>
              </a:r>
              <a:r>
                <a:rPr lang="en-US" sz="24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400" dirty="0" err="1">
                  <a:latin typeface="Shonar Bangla" panose="020B0502040204020203" pitchFamily="34" charset="0"/>
                  <a:cs typeface="Shonar Bangla" panose="020B0502040204020203" pitchFamily="34" charset="0"/>
                </a:rPr>
                <a:t>সা</a:t>
              </a:r>
              <a:r>
                <a:rPr lang="bn-BD" sz="24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রের নাম </a:t>
              </a:r>
              <a:r>
                <a:rPr lang="bn-BD" sz="24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লেখ</a:t>
              </a:r>
              <a:endParaRPr lang="en-US" sz="2400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201399" y="5792978"/>
            <a:ext cx="110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এমওপি সার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1117" y="5778801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ইউরিয়া সার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74386" y="5778801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টিএসপি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সার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8602" y="5704367"/>
            <a:ext cx="4339856" cy="1013632"/>
            <a:chOff x="88602" y="5704367"/>
            <a:chExt cx="4339856" cy="1013632"/>
          </a:xfrm>
        </p:grpSpPr>
        <p:grpSp>
          <p:nvGrpSpPr>
            <p:cNvPr id="39" name="Group 38"/>
            <p:cNvGrpSpPr/>
            <p:nvPr/>
          </p:nvGrpSpPr>
          <p:grpSpPr>
            <a:xfrm>
              <a:off x="88602" y="5704367"/>
              <a:ext cx="4339856" cy="1001233"/>
              <a:chOff x="88602" y="5704367"/>
              <a:chExt cx="4339856" cy="100123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8602" y="5704367"/>
                <a:ext cx="4339856" cy="54403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20307" y="6248400"/>
                <a:ext cx="1353262" cy="4572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780673" y="6348667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>
                  <a:latin typeface="Shonar Bangla" panose="020B0502040204020203" pitchFamily="34" charset="0"/>
                  <a:cs typeface="Shonar Bangla" panose="020B0502040204020203" pitchFamily="34" charset="0"/>
                </a:rPr>
                <a:t>অজৈব</a:t>
              </a:r>
              <a:r>
                <a:rPr lang="en-US" b="1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>
                  <a:latin typeface="Shonar Bangla" panose="020B0502040204020203" pitchFamily="34" charset="0"/>
                  <a:cs typeface="Shonar Bangla" panose="020B0502040204020203" pitchFamily="34" charset="0"/>
                </a:rPr>
                <a:t>সার</a:t>
              </a:r>
              <a:r>
                <a:rPr lang="en-US" b="1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05273" y="5702601"/>
            <a:ext cx="4562526" cy="1013632"/>
            <a:chOff x="88602" y="5704367"/>
            <a:chExt cx="4339856" cy="1013632"/>
          </a:xfrm>
        </p:grpSpPr>
        <p:grpSp>
          <p:nvGrpSpPr>
            <p:cNvPr id="42" name="Group 41"/>
            <p:cNvGrpSpPr/>
            <p:nvPr/>
          </p:nvGrpSpPr>
          <p:grpSpPr>
            <a:xfrm>
              <a:off x="88602" y="5704367"/>
              <a:ext cx="4339856" cy="1001233"/>
              <a:chOff x="88602" y="5704367"/>
              <a:chExt cx="4339856" cy="1001233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88602" y="5704367"/>
                <a:ext cx="4339856" cy="54403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620307" y="6248400"/>
                <a:ext cx="1353262" cy="4572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853098" y="6348667"/>
              <a:ext cx="83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জৈব</a:t>
              </a:r>
              <a:r>
                <a:rPr lang="en-US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>
                  <a:latin typeface="Shonar Bangla" panose="020B0502040204020203" pitchFamily="34" charset="0"/>
                  <a:cs typeface="Shonar Bangla" panose="020B0502040204020203" pitchFamily="34" charset="0"/>
                </a:rPr>
                <a:t>সার</a:t>
              </a:r>
              <a:r>
                <a:rPr lang="en-US" b="1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625322" y="5665054"/>
            <a:ext cx="1442477" cy="37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সবুজ সার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04249" y="5700123"/>
            <a:ext cx="1437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আবর্জনা পচা সার </a:t>
            </a:r>
            <a:endParaRPr lang="en-US" sz="1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29957" y="5724604"/>
            <a:ext cx="147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গোবর সার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/>
      <p:bldP spid="33" grpId="0"/>
      <p:bldP spid="34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112" r="55834" b="56666"/>
          <a:stretch/>
        </p:blipFill>
        <p:spPr>
          <a:xfrm>
            <a:off x="3191958" y="4035950"/>
            <a:ext cx="2583712" cy="2219526"/>
          </a:xfrm>
          <a:prstGeom prst="ellipse">
            <a:avLst/>
          </a:prstGeom>
          <a:ln w="19050" cap="rnd">
            <a:solidFill>
              <a:srgbClr val="33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r="53333" b="4445"/>
          <a:stretch/>
        </p:blipFill>
        <p:spPr>
          <a:xfrm>
            <a:off x="609600" y="597224"/>
            <a:ext cx="2589446" cy="2219526"/>
          </a:xfrm>
          <a:prstGeom prst="ellipse">
            <a:avLst/>
          </a:prstGeom>
          <a:ln w="19050" cap="rnd">
            <a:solidFill>
              <a:srgbClr val="33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16667" r="7500" b="43333"/>
          <a:stretch/>
        </p:blipFill>
        <p:spPr>
          <a:xfrm>
            <a:off x="5943600" y="606950"/>
            <a:ext cx="2589446" cy="2219526"/>
          </a:xfrm>
          <a:prstGeom prst="ellipse">
            <a:avLst/>
          </a:prstGeom>
          <a:ln w="19050" cap="rnd">
            <a:solidFill>
              <a:srgbClr val="33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Flowchart: Connector 15"/>
          <p:cNvSpPr/>
          <p:nvPr/>
        </p:nvSpPr>
        <p:spPr>
          <a:xfrm>
            <a:off x="3417014" y="1716713"/>
            <a:ext cx="2133600" cy="1981200"/>
          </a:xfrm>
          <a:prstGeom prst="flowChartConnector">
            <a:avLst/>
          </a:prstGeom>
          <a:ln w="57150">
            <a:solidFill>
              <a:srgbClr val="33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ফসলের আবর্তন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3263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যদি একই জমিতে একই ফসল বছরের পর বছইর চাষ করাহয়, তাহলে ফসল মাটির কিছু পুষ্টি উপদান ব্যবহার করে নিঃশেষ করে ফেলে । জমিতে পর্যয়ক্রমে বিভিন্ন ফসল চাষকরে মানে, </a:t>
            </a:r>
            <a:r>
              <a:rPr lang="bn-BD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ফসলের </a:t>
            </a:r>
            <a:r>
              <a:rPr lang="bn-BD" sz="1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আবর্তন করে মাটির উর্বরতা বজায় </a:t>
            </a:r>
            <a:r>
              <a:rPr lang="bn-BD" sz="1400" b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রাখা যায় </a:t>
            </a:r>
            <a:r>
              <a:rPr lang="bn-BD" sz="1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শিম জাতীয় উদ্ভিদ চাষকরে মাটির হারানো পুষ্টি উপদান ফিরে পায় । </a:t>
            </a:r>
            <a:endParaRPr lang="en-US" sz="1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9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15538 -0.12592 C 0.18837 -0.1544 0.2375 -0.16805 0.28854 -0.16805 C 0.3467 -0.16805 0.3934 -0.1544 0.42622 -0.12592 L 0.58333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903 L 0.02361 0.19421 C 0.03681 0.28218 -0.04705 0.4213 -0.12847 0.44398 L -0.31059 0.48889 " pathEditMode="relative" rAng="4740000" ptsTypes="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602 L -0.17952 -0.04792 C -0.22014 -0.05278 -0.24861 -0.09236 -0.27448 -0.13727 C -0.3059 -0.18981 -0.32344 -0.23935 -0.31615 -0.29143 L -0.30313 -0.53356 " pathEditMode="relative" rAng="13920000" ptsTypes="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4"/>
          <a:stretch/>
        </p:blipFill>
        <p:spPr>
          <a:xfrm>
            <a:off x="76200" y="2362200"/>
            <a:ext cx="8991600" cy="441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057400" y="685800"/>
            <a:ext cx="5105400" cy="1219200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en-US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0196" y="3689614"/>
            <a:ext cx="455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আমাদের জীবনে মাটির ৫ টি ব্যবহার লেখ ।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উদ্ভিদের বৃদ্ধির জন্য কী কী প্রয়োজন ? 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CBA-337F-427D-B9FC-6742DC12FCDF}" type="datetime1">
              <a:rPr lang="en-US" smtClean="0"/>
              <a:t>4/16/2021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4875750" cy="4560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76200"/>
            <a:ext cx="9906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ধ</a:t>
            </a:r>
            <a:endParaRPr lang="bn-BD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ন্যবা</a:t>
            </a:r>
            <a:endParaRPr lang="bn-BD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দ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সবা</a:t>
            </a:r>
            <a:endParaRPr lang="bn-BD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ইকে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32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4" y="-86696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0" y="2743200"/>
            <a:ext cx="3171624" cy="1846659"/>
            <a:chOff x="5481721" y="3207365"/>
            <a:chExt cx="3629297" cy="1846659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5481721" y="3207365"/>
              <a:ext cx="3629297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3207365"/>
              <a:ext cx="3505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মোঃ নুরুল ইসলাম  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b="1" dirty="0">
                  <a:latin typeface="Shonar Bangla" pitchFamily="34" charset="0"/>
                  <a:cs typeface="Shonar Bangla" pitchFamily="34" charset="0"/>
                </a:rPr>
                <a:t>সহকারী </a:t>
              </a:r>
              <a:r>
                <a:rPr lang="bn-BD" b="1" dirty="0" smtClean="0">
                  <a:latin typeface="Shonar Bangla" pitchFamily="34" charset="0"/>
                  <a:cs typeface="Shonar Bangla" pitchFamily="34" charset="0"/>
                </a:rPr>
                <a:t>শিক্ষক </a:t>
              </a:r>
              <a:endParaRPr lang="bn-BD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জালদিয়া উচ্চ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বিদ্যালয়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রাজবাড়ী সাদর, রাজবাড়ী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মোবাঃ </a:t>
              </a:r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01711  515476</a:t>
              </a:r>
              <a:endParaRPr lang="bn-BD" sz="16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E-mail: 26kesloy@gmail.com</a:t>
              </a:r>
              <a:endParaRPr lang="bn-BD" sz="1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685800" y="2725341"/>
            <a:ext cx="3171624" cy="184665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9291" y="2326944"/>
            <a:ext cx="1239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6860" y="2343090"/>
            <a:ext cx="150554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 পরিচিতি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2770763"/>
            <a:ext cx="3171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শ্রেণীঃ 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৪র্থ </a:t>
            </a:r>
            <a:endParaRPr lang="bn-BD" sz="20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বিষয়ঃ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বিজ্ঞান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অধ্যায়ঃ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৩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১৬/০৪/২০২১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7647" r="6727" b="11765"/>
          <a:stretch/>
        </p:blipFill>
        <p:spPr>
          <a:xfrm>
            <a:off x="3657600" y="4883727"/>
            <a:ext cx="1981200" cy="1891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6" t="9524" r="9627" b="9524"/>
          <a:stretch/>
        </p:blipFill>
        <p:spPr>
          <a:xfrm>
            <a:off x="1371600" y="4593266"/>
            <a:ext cx="173414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" y="3860427"/>
            <a:ext cx="4307126" cy="2157080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" y="76200"/>
            <a:ext cx="4289614" cy="2157080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00" y="81420"/>
            <a:ext cx="4294868" cy="2157080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46" y="3852532"/>
            <a:ext cx="4272102" cy="2157080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2307848"/>
            <a:ext cx="4289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একজন কুমর বাসন তৈরি করছে, বাসন</a:t>
            </a:r>
            <a:r>
              <a:rPr lang="en-US" sz="2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গুলো</a:t>
            </a:r>
            <a:r>
              <a:rPr lang="bn-BD" sz="2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কি দিয়ে তৈরি  ?</a:t>
            </a:r>
            <a:endParaRPr lang="en-US" sz="2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2286000"/>
            <a:ext cx="4278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ফুলের টব</a:t>
            </a:r>
            <a:r>
              <a:rPr lang="bn-BD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অনেক রকমের ফুল গাছ, </a:t>
            </a:r>
            <a:r>
              <a:rPr lang="bn-BD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ফুলের </a:t>
            </a:r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টবগুলো কি </a:t>
            </a:r>
            <a:r>
              <a:rPr lang="bn-BD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দিয়ে তৈরি  ?</a:t>
            </a:r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61" y="6084742"/>
            <a:ext cx="4289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শ্রমিকেরা ইট তৈরি করছে, ইট কি </a:t>
            </a:r>
            <a:r>
              <a:rPr lang="bn-BD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দিয়ে তৈরি  ?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9629" y="6080260"/>
            <a:ext cx="4288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 সুন্দর গ্রামের, ঘরটি কি </a:t>
            </a:r>
            <a:r>
              <a:rPr lang="bn-BD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দিয়ে তৈরি  </a:t>
            </a:r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7435" y="3133311"/>
            <a:ext cx="29718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33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চিন্তা করে উত্তর কর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340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88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5029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তাহলে আমরা আজকে মাটি সম্পর্কে পড়তে যাচ্ছি.........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798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46837"/>
            <a:ext cx="2057400" cy="365125"/>
          </a:xfrm>
        </p:spPr>
        <p:txBody>
          <a:bodyPr/>
          <a:lstStyle/>
          <a:p>
            <a:fld id="{84DD05C8-1B47-4A06-832A-91F377F6B32D}" type="datetime1">
              <a:rPr lang="en-US" smtClean="0">
                <a:latin typeface="Shonar Bangla" panose="020B0502040204020203" pitchFamily="34" charset="0"/>
                <a:cs typeface="Shonar Bangla" panose="020B0502040204020203" pitchFamily="34" charset="0"/>
              </a:rPr>
              <a:t>4/16/2021</a:t>
            </a:fld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685801"/>
            <a:ext cx="8782179" cy="4984054"/>
            <a:chOff x="165119" y="1570038"/>
            <a:chExt cx="8782179" cy="4524315"/>
          </a:xfrm>
        </p:grpSpPr>
        <p:sp>
          <p:nvSpPr>
            <p:cNvPr id="6" name="TextBox 5"/>
            <p:cNvSpPr txBox="1"/>
            <p:nvPr/>
          </p:nvSpPr>
          <p:spPr>
            <a:xfrm>
              <a:off x="165119" y="1570038"/>
              <a:ext cx="8782179" cy="452431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74674" y="835956"/>
            <a:ext cx="272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শিখন</a:t>
            </a:r>
            <a:r>
              <a:rPr lang="bn-BD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ফল-</a:t>
            </a:r>
            <a:r>
              <a:rPr lang="bn-BD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362" y="6361530"/>
            <a:ext cx="987638" cy="48162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25033" y="2358113"/>
            <a:ext cx="7837967" cy="2477601"/>
            <a:chOff x="925033" y="2358113"/>
            <a:chExt cx="7837967" cy="2477601"/>
          </a:xfrm>
        </p:grpSpPr>
        <p:sp>
          <p:nvSpPr>
            <p:cNvPr id="22" name="TextBox 21"/>
            <p:cNvSpPr txBox="1"/>
            <p:nvPr/>
          </p:nvSpPr>
          <p:spPr>
            <a:xfrm>
              <a:off x="925033" y="2358113"/>
              <a:ext cx="7837967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ক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মাটির </a:t>
              </a:r>
              <a:r>
                <a:rPr lang="as-IN" sz="28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সংজ্ঞা</a:t>
              </a:r>
              <a:r>
                <a:rPr lang="bn-BD" sz="28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8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বলতে পারবে </a:t>
              </a:r>
              <a:r>
                <a:rPr lang="bn-BD" sz="28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bn-BD" sz="2800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BD" sz="2800" b="1" dirty="0">
                  <a:latin typeface="Shonar Bangla" pitchFamily="34" charset="0"/>
                  <a:cs typeface="Shonar Bangla" pitchFamily="34" charset="0"/>
                </a:rPr>
                <a:t>খ 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bn-BD" sz="28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মাটর বহুবিধি ব্যবহার বলতে </a:t>
              </a:r>
              <a:r>
                <a:rPr lang="bn-BD" sz="28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পারবে</a:t>
              </a:r>
              <a:endPara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গ   </a:t>
              </a:r>
              <a:r>
                <a:rPr lang="bn-BD" sz="2800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মাটির উর্বরতা বৃদ্ধির ধারনা বলতে </a:t>
              </a:r>
              <a:r>
                <a:rPr lang="bn-BD" sz="28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পারবে</a:t>
              </a:r>
            </a:p>
            <a:p>
              <a:endParaRPr lang="en-US" sz="100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BD" sz="28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ঘ   </a:t>
              </a:r>
              <a:r>
                <a:rPr lang="bn-BD" sz="2800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ফসলের আবর্তন সম্পর্কে বলতে পারবে</a:t>
              </a:r>
              <a:endParaRPr lang="en-US" sz="2800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sz="2800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35666" y="2541279"/>
              <a:ext cx="356271" cy="1747124"/>
              <a:chOff x="925033" y="2541279"/>
              <a:chExt cx="381000" cy="174712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925033" y="2541279"/>
                <a:ext cx="381000" cy="1326997"/>
                <a:chOff x="925033" y="2876241"/>
                <a:chExt cx="381000" cy="1326997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925033" y="2876241"/>
                  <a:ext cx="381000" cy="370304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solidFill>
                      <a:srgbClr val="7030A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5033" y="3372355"/>
                  <a:ext cx="381000" cy="370304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solidFill>
                      <a:srgbClr val="7030A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925033" y="3832934"/>
                  <a:ext cx="381000" cy="370304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solidFill>
                      <a:srgbClr val="7030A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925033" y="3918099"/>
                <a:ext cx="381000" cy="370304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04800" y="184915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পাঠ শেষে তোমরা......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8400" y="4199705"/>
            <a:ext cx="28956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অর্থাৎ-</a:t>
            </a:r>
          </a:p>
          <a:p>
            <a:pPr algn="ctr"/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উদ্ভিদ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জন্মানোর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উপযোগী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ভূ-পৃষ্ঠের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উপরি</a:t>
            </a:r>
            <a:r>
              <a:rPr lang="en-US" sz="2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স্থরকেই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মাটি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3" y="389992"/>
            <a:ext cx="3505200" cy="2183169"/>
          </a:xfrm>
          <a:prstGeom prst="rect">
            <a:avLst/>
          </a:prstGeom>
          <a:ln w="381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6" y="3906807"/>
            <a:ext cx="3505200" cy="2183169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766915" y="1291666"/>
            <a:ext cx="94808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আর্দতা নেই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66038" y="2578584"/>
            <a:ext cx="909223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1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দলা বদ্ধনয়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1429" y="1149353"/>
            <a:ext cx="90441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পানিধারন </a:t>
            </a:r>
          </a:p>
          <a:p>
            <a:pPr algn="ctr"/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ক্ষমতা </a:t>
            </a:r>
            <a:r>
              <a:rPr lang="bn-BD" sz="1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নেই</a:t>
            </a:r>
            <a:endParaRPr lang="en-US" sz="1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5939" y="17050"/>
            <a:ext cx="1341661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উদ্ভিদ জন্মাবে না </a:t>
            </a:r>
            <a:endParaRPr lang="bn-BD" sz="1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3706" y="2482092"/>
            <a:ext cx="434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 ২ টি থেকে আমরা বুঝতে পারলাম, মাটি হতে হলে......  </a:t>
            </a:r>
            <a:endParaRPr lang="en-US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39853" y="4829114"/>
            <a:ext cx="1059356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উদ্ভিদ জন্মাবে</a:t>
            </a:r>
            <a:endParaRPr lang="bn-BD" sz="1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829114"/>
            <a:ext cx="9652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আর্দতা আছে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05043" y="6121544"/>
            <a:ext cx="668773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দলাবদ্ধ</a:t>
            </a:r>
            <a:endParaRPr lang="bn-BD" sz="1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37530" y="3306620"/>
            <a:ext cx="1003801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1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পানিধারন </a:t>
            </a:r>
            <a:endParaRPr lang="bn-BD" sz="16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ক্ষমতা আছে</a:t>
            </a:r>
            <a:endParaRPr lang="en-US" sz="1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5845" y="2958334"/>
            <a:ext cx="3536948" cy="3074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চিত্রঃ পাথর 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02326" y="6502029"/>
            <a:ext cx="3505201" cy="3074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চিত্রঃ মাটি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4998" y="2796708"/>
            <a:ext cx="310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*  উপরিস্থর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নরম হতে হবে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14999" y="3135868"/>
            <a:ext cx="3544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*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চাষ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উপযোগী হতে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হবে</a:t>
            </a:r>
            <a:endParaRPr lang="bn-BD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14999" y="3440668"/>
            <a:ext cx="3544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*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উদ্ভিদ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জন্মানোর উপযোগী হতে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হবে</a:t>
            </a:r>
            <a:endParaRPr lang="bn-BD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14999" y="3733800"/>
            <a:ext cx="2195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*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দলাবদ্ধ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হতে হবে   </a:t>
            </a:r>
          </a:p>
        </p:txBody>
      </p:sp>
    </p:spTree>
    <p:extLst>
      <p:ext uri="{BB962C8B-B14F-4D97-AF65-F5344CB8AC3E}">
        <p14:creationId xmlns:p14="http://schemas.microsoft.com/office/powerpoint/2010/main" val="34694372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5587" y="93025"/>
            <a:ext cx="2702625" cy="2743407"/>
            <a:chOff x="838200" y="1752600"/>
            <a:chExt cx="2702625" cy="27434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47" b="12766"/>
            <a:stretch/>
          </p:blipFill>
          <p:spPr>
            <a:xfrm>
              <a:off x="838200" y="1752600"/>
              <a:ext cx="2667000" cy="2362200"/>
            </a:xfrm>
            <a:prstGeom prst="ellipse">
              <a:avLst/>
            </a:prstGeom>
            <a:ln w="127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873824" y="4126675"/>
              <a:ext cx="266700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ফসল চাষাবাদে মাটির ব্যবহার হয় </a:t>
              </a:r>
              <a:endParaRPr lang="en-US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67399" y="93025"/>
            <a:ext cx="2819400" cy="2751223"/>
            <a:chOff x="5257800" y="1142793"/>
            <a:chExt cx="2819400" cy="27512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" t="4667" r="9000" b="6000"/>
            <a:stretch/>
          </p:blipFill>
          <p:spPr>
            <a:xfrm>
              <a:off x="5334000" y="1142793"/>
              <a:ext cx="2667000" cy="2412669"/>
            </a:xfrm>
            <a:prstGeom prst="ellipse">
              <a:avLst/>
            </a:prstGeom>
            <a:ln w="127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5257800" y="3555462"/>
              <a:ext cx="2819400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গবাদি পাখি পালনে মাটির ব্যবহার  হয়  </a:t>
              </a:r>
              <a:endParaRPr lang="en-US" sz="16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3110" y="3382568"/>
            <a:ext cx="2725389" cy="2787034"/>
            <a:chOff x="513110" y="3382568"/>
            <a:chExt cx="2725389" cy="27870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4"/>
            <a:stretch/>
          </p:blipFill>
          <p:spPr>
            <a:xfrm>
              <a:off x="515587" y="3382568"/>
              <a:ext cx="2667000" cy="2439388"/>
            </a:xfrm>
            <a:prstGeom prst="ellipse">
              <a:avLst/>
            </a:prstGeom>
            <a:ln w="127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513110" y="5831048"/>
              <a:ext cx="2725389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b="1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গবাদি </a:t>
              </a:r>
              <a:r>
                <a:rPr lang="bn-BD" sz="16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পশু </a:t>
              </a:r>
              <a:r>
                <a:rPr lang="bn-BD" sz="1600" b="1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পালনে মাটির ব্যবহার  হয় </a:t>
              </a:r>
              <a:endParaRPr lang="en-US" sz="16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19800" y="3562233"/>
            <a:ext cx="2725389" cy="2727473"/>
            <a:chOff x="6019800" y="3562233"/>
            <a:chExt cx="2725389" cy="27274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00" t="-173" r="20000" b="13650"/>
            <a:stretch/>
          </p:blipFill>
          <p:spPr>
            <a:xfrm>
              <a:off x="6019800" y="3562233"/>
              <a:ext cx="2666999" cy="2388919"/>
            </a:xfrm>
            <a:prstGeom prst="ellipse">
              <a:avLst/>
            </a:prstGeom>
            <a:ln w="127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019800" y="5951152"/>
              <a:ext cx="2725389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মাছ চাষাবাদে মাটির </a:t>
              </a:r>
              <a:r>
                <a:rPr lang="bn-BD" sz="1600" b="1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ব্যবহার  হয় </a:t>
              </a:r>
              <a:endParaRPr lang="en-US" sz="16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38499" y="2844248"/>
            <a:ext cx="2781301" cy="3106904"/>
            <a:chOff x="3238499" y="2844248"/>
            <a:chExt cx="2781301" cy="3106904"/>
          </a:xfrm>
        </p:grpSpPr>
        <p:sp>
          <p:nvSpPr>
            <p:cNvPr id="19" name="Rectangle 18"/>
            <p:cNvSpPr/>
            <p:nvPr/>
          </p:nvSpPr>
          <p:spPr>
            <a:xfrm>
              <a:off x="3610593" y="3505200"/>
              <a:ext cx="1981200" cy="1685306"/>
            </a:xfrm>
            <a:custGeom>
              <a:avLst/>
              <a:gdLst>
                <a:gd name="connsiteX0" fmla="*/ 0 w 1981200"/>
                <a:gd name="connsiteY0" fmla="*/ 0 h 1685306"/>
                <a:gd name="connsiteX1" fmla="*/ 1981200 w 1981200"/>
                <a:gd name="connsiteY1" fmla="*/ 0 h 1685306"/>
                <a:gd name="connsiteX2" fmla="*/ 1981200 w 1981200"/>
                <a:gd name="connsiteY2" fmla="*/ 1685306 h 1685306"/>
                <a:gd name="connsiteX3" fmla="*/ 0 w 1981200"/>
                <a:gd name="connsiteY3" fmla="*/ 1685306 h 1685306"/>
                <a:gd name="connsiteX4" fmla="*/ 0 w 1981200"/>
                <a:gd name="connsiteY4" fmla="*/ 0 h 1685306"/>
                <a:gd name="connsiteX0" fmla="*/ 0 w 1981200"/>
                <a:gd name="connsiteY0" fmla="*/ 0 h 1685306"/>
                <a:gd name="connsiteX1" fmla="*/ 1771650 w 1981200"/>
                <a:gd name="connsiteY1" fmla="*/ 390525 h 1685306"/>
                <a:gd name="connsiteX2" fmla="*/ 1981200 w 1981200"/>
                <a:gd name="connsiteY2" fmla="*/ 1685306 h 1685306"/>
                <a:gd name="connsiteX3" fmla="*/ 0 w 1981200"/>
                <a:gd name="connsiteY3" fmla="*/ 1685306 h 1685306"/>
                <a:gd name="connsiteX4" fmla="*/ 0 w 1981200"/>
                <a:gd name="connsiteY4" fmla="*/ 0 h 1685306"/>
                <a:gd name="connsiteX0" fmla="*/ 0 w 1981200"/>
                <a:gd name="connsiteY0" fmla="*/ 0 h 1685306"/>
                <a:gd name="connsiteX1" fmla="*/ 1771650 w 1981200"/>
                <a:gd name="connsiteY1" fmla="*/ 390525 h 1685306"/>
                <a:gd name="connsiteX2" fmla="*/ 1981200 w 1981200"/>
                <a:gd name="connsiteY2" fmla="*/ 1685306 h 1685306"/>
                <a:gd name="connsiteX3" fmla="*/ 219075 w 1981200"/>
                <a:gd name="connsiteY3" fmla="*/ 1237631 h 1685306"/>
                <a:gd name="connsiteX4" fmla="*/ 0 w 1981200"/>
                <a:gd name="connsiteY4" fmla="*/ 0 h 168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1685306">
                  <a:moveTo>
                    <a:pt x="0" y="0"/>
                  </a:moveTo>
                  <a:lnTo>
                    <a:pt x="1771650" y="390525"/>
                  </a:lnTo>
                  <a:lnTo>
                    <a:pt x="1981200" y="1685306"/>
                  </a:lnTo>
                  <a:lnTo>
                    <a:pt x="219075" y="12376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কৃষি কাজে মাটির ব্যবহার </a:t>
              </a:r>
              <a:endPara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9" idx="3"/>
            </p:cNvCxnSpPr>
            <p:nvPr/>
          </p:nvCxnSpPr>
          <p:spPr>
            <a:xfrm flipH="1">
              <a:off x="3238499" y="4742831"/>
              <a:ext cx="591169" cy="10791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91793" y="5217225"/>
              <a:ext cx="428007" cy="7339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1"/>
            </p:cNvCxnSpPr>
            <p:nvPr/>
          </p:nvCxnSpPr>
          <p:spPr>
            <a:xfrm flipV="1">
              <a:off x="5382243" y="2873750"/>
              <a:ext cx="485156" cy="10219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3238499" y="2844248"/>
              <a:ext cx="372094" cy="66095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4712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179"/>
            <a:ext cx="3733800" cy="1066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44" y="1143000"/>
            <a:ext cx="6705600" cy="1371600"/>
          </a:xfrm>
          <a:prstGeom prst="roundRect">
            <a:avLst>
              <a:gd name="adj" fmla="val 34426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১</a:t>
            </a:r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। কৃষি ক্ষেত্রে মাটি আর কি কি কাজে লাগে 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? </a:t>
            </a:r>
            <a:endParaRPr lang="en-US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600" dirty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মাটি দিয়ে কি কি তৈরি করা যাই 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?</a:t>
            </a:r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</p:spPr>
        <p:txBody>
          <a:bodyPr/>
          <a:lstStyle/>
          <a:p>
            <a:fld id="{510A7A72-B08D-4AF4-9B29-F1609B95E479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43200" y="3053179"/>
            <a:ext cx="3733800" cy="1066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উত্তর মিলিয়ে নাউ 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4142741"/>
            <a:ext cx="8991600" cy="2181859"/>
          </a:xfrm>
          <a:prstGeom prst="roundRect">
            <a:avLst>
              <a:gd name="adj" fmla="val 34426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উত্তরঃ 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১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। সবজি চাষে, ফল-মূল চাষে, পুকুর খনন </a:t>
            </a:r>
            <a:r>
              <a:rPr lang="bn-BD" sz="3200" dirty="0">
                <a:latin typeface="Shonar Bangla" pitchFamily="34" charset="0"/>
                <a:cs typeface="Shonar Bangla" pitchFamily="34" charset="0"/>
              </a:rPr>
              <a:t>ইত্যাদি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ক্ষেত্রে মাটি কাজে লাগে ।</a:t>
            </a:r>
            <a:br>
              <a:rPr lang="bn-BD" sz="3200" dirty="0" smtClean="0">
                <a:latin typeface="Shonar Bangla" pitchFamily="34" charset="0"/>
                <a:cs typeface="Shonar Bangla" pitchFamily="34" charset="0"/>
              </a:rPr>
            </a:br>
            <a:endParaRPr lang="bn-BD" sz="16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উত্তরঃ 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খেলনা, মাটির বাসন, ফুলদানি ইত্যাদি মাটি দিয়ে তৈরি </a:t>
            </a:r>
            <a:r>
              <a:rPr lang="bn-BD" sz="3200" dirty="0">
                <a:latin typeface="Shonar Bangla" pitchFamily="34" charset="0"/>
                <a:cs typeface="Shonar Bangla" pitchFamily="34" charset="0"/>
              </a:rPr>
              <a:t>করা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যাই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8353" y="6492875"/>
            <a:ext cx="2057400" cy="365125"/>
          </a:xfrm>
        </p:spPr>
        <p:txBody>
          <a:bodyPr/>
          <a:lstStyle/>
          <a:p>
            <a:fld id="{918F8CBA-337F-427D-B9FC-6742DC12FCDF}" type="datetime1">
              <a:rPr lang="en-US" smtClean="0"/>
              <a:t>4/16/2021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2138" y="1105858"/>
            <a:ext cx="7897062" cy="5567855"/>
            <a:chOff x="914400" y="2362200"/>
            <a:chExt cx="7897062" cy="55678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362200"/>
              <a:ext cx="7897062" cy="44958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914401" y="6886364"/>
              <a:ext cx="7897061" cy="1043691"/>
            </a:xfrm>
            <a:prstGeom prst="roundRect">
              <a:avLst>
                <a:gd name="adj" fmla="val 34426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  <a:prstDash val="sysDash"/>
            </a:ln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বসবাসের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জন্য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মাটির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উপরে</a:t>
              </a:r>
              <a:r>
                <a:rPr lang="bn-BD" sz="3200" b="1" dirty="0" smtClean="0">
                  <a:latin typeface="Shonar Bangla" pitchFamily="34" charset="0"/>
                  <a:cs typeface="Shonar Bangla" pitchFamily="34" charset="0"/>
                </a:rPr>
                <a:t> মাটির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ঘরবাড়ি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3200" b="1" dirty="0" smtClean="0">
                  <a:latin typeface="Shonar Bangla" pitchFamily="34" charset="0"/>
                  <a:cs typeface="Shonar Bangla" pitchFamily="34" charset="0"/>
                </a:rPr>
                <a:t>নির্মান করে । 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2138" y="1105858"/>
            <a:ext cx="7897062" cy="5576633"/>
            <a:chOff x="607385" y="783264"/>
            <a:chExt cx="7897062" cy="557663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33"/>
            <a:stretch/>
          </p:blipFill>
          <p:spPr>
            <a:xfrm>
              <a:off x="618017" y="783264"/>
              <a:ext cx="7886430" cy="447453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607385" y="5316206"/>
              <a:ext cx="7897062" cy="1043691"/>
            </a:xfrm>
            <a:prstGeom prst="roundRect">
              <a:avLst>
                <a:gd name="adj" fmla="val 34426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  <a:prstDash val="sysDash"/>
            </a:ln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বসবাসের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জন্য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মাটির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উপরে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ঘরবাড়ি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ও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দালানকোঠা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নির্মান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latin typeface="Shonar Bangla" pitchFamily="34" charset="0"/>
                  <a:cs typeface="Shonar Bangla" pitchFamily="34" charset="0"/>
                </a:rPr>
                <a:t>করে</a:t>
              </a:r>
              <a:r>
                <a:rPr lang="en-US" sz="3200" b="1" dirty="0" smtClean="0">
                  <a:latin typeface="Shonar Bangla" pitchFamily="34" charset="0"/>
                  <a:cs typeface="Shonar Bangla" pitchFamily="34" charset="0"/>
                </a:rPr>
                <a:t> ।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42137" y="1105858"/>
            <a:ext cx="7897063" cy="5559099"/>
            <a:chOff x="962995" y="1088028"/>
            <a:chExt cx="7897063" cy="555909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95" y="1088028"/>
              <a:ext cx="7886427" cy="44727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962995" y="5603437"/>
              <a:ext cx="7897063" cy="1043690"/>
            </a:xfrm>
            <a:prstGeom prst="roundRect">
              <a:avLst>
                <a:gd name="adj" fmla="val 34426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  <a:prstDash val="sysDash"/>
            </a:ln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bn-BD" sz="3600" dirty="0" smtClean="0">
                  <a:latin typeface="Shonar Bangla" pitchFamily="34" charset="0"/>
                  <a:cs typeface="Shonar Bangla" pitchFamily="34" charset="0"/>
                </a:rPr>
                <a:t> ইট বা কঙক্রিটের মতো নির্মাণ সামগ্রী তৈরিতে মাটির ব্যবহার করা হয় ।</a:t>
              </a:r>
              <a:endParaRPr lang="en-US" sz="3600" dirty="0" smtClean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12065" y="15949"/>
            <a:ext cx="4093535" cy="1095076"/>
            <a:chOff x="2133600" y="15949"/>
            <a:chExt cx="4093535" cy="1095076"/>
          </a:xfrm>
        </p:grpSpPr>
        <p:sp>
          <p:nvSpPr>
            <p:cNvPr id="28" name="Rounded Rectangle 27"/>
            <p:cNvSpPr/>
            <p:nvPr/>
          </p:nvSpPr>
          <p:spPr>
            <a:xfrm>
              <a:off x="2133600" y="15949"/>
              <a:ext cx="4038600" cy="925032"/>
            </a:xfrm>
            <a:custGeom>
              <a:avLst/>
              <a:gdLst>
                <a:gd name="connsiteX0" fmla="*/ 0 w 3657600"/>
                <a:gd name="connsiteY0" fmla="*/ 152403 h 914400"/>
                <a:gd name="connsiteX1" fmla="*/ 152403 w 3657600"/>
                <a:gd name="connsiteY1" fmla="*/ 0 h 914400"/>
                <a:gd name="connsiteX2" fmla="*/ 3505197 w 3657600"/>
                <a:gd name="connsiteY2" fmla="*/ 0 h 914400"/>
                <a:gd name="connsiteX3" fmla="*/ 3657600 w 3657600"/>
                <a:gd name="connsiteY3" fmla="*/ 152403 h 914400"/>
                <a:gd name="connsiteX4" fmla="*/ 3657600 w 3657600"/>
                <a:gd name="connsiteY4" fmla="*/ 761997 h 914400"/>
                <a:gd name="connsiteX5" fmla="*/ 3505197 w 3657600"/>
                <a:gd name="connsiteY5" fmla="*/ 914400 h 914400"/>
                <a:gd name="connsiteX6" fmla="*/ 152403 w 3657600"/>
                <a:gd name="connsiteY6" fmla="*/ 914400 h 914400"/>
                <a:gd name="connsiteX7" fmla="*/ 0 w 3657600"/>
                <a:gd name="connsiteY7" fmla="*/ 761997 h 914400"/>
                <a:gd name="connsiteX8" fmla="*/ 0 w 3657600"/>
                <a:gd name="connsiteY8" fmla="*/ 152403 h 914400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52403 w 3657600"/>
                <a:gd name="connsiteY6" fmla="*/ 925032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52403 w 3657600"/>
                <a:gd name="connsiteY6" fmla="*/ 925032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52403 w 3657600"/>
                <a:gd name="connsiteY6" fmla="*/ 925032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0 w 3657600"/>
                <a:gd name="connsiteY7" fmla="*/ 772629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21265 w 3657600"/>
                <a:gd name="connsiteY7" fmla="*/ 761997 h 925032"/>
                <a:gd name="connsiteX8" fmla="*/ 0 w 3657600"/>
                <a:gd name="connsiteY8" fmla="*/ 163035 h 925032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21265 w 3657600"/>
                <a:gd name="connsiteY7" fmla="*/ 815160 h 925032"/>
                <a:gd name="connsiteX8" fmla="*/ 0 w 3657600"/>
                <a:gd name="connsiteY8" fmla="*/ 163035 h 925032"/>
                <a:gd name="connsiteX0" fmla="*/ 0 w 3657600"/>
                <a:gd name="connsiteY0" fmla="*/ 163035 h 945300"/>
                <a:gd name="connsiteX1" fmla="*/ 152403 w 3657600"/>
                <a:gd name="connsiteY1" fmla="*/ 10632 h 945300"/>
                <a:gd name="connsiteX2" fmla="*/ 3505197 w 3657600"/>
                <a:gd name="connsiteY2" fmla="*/ 0 h 945300"/>
                <a:gd name="connsiteX3" fmla="*/ 3657600 w 3657600"/>
                <a:gd name="connsiteY3" fmla="*/ 163035 h 945300"/>
                <a:gd name="connsiteX4" fmla="*/ 3657600 w 3657600"/>
                <a:gd name="connsiteY4" fmla="*/ 772629 h 945300"/>
                <a:gd name="connsiteX5" fmla="*/ 3505197 w 3657600"/>
                <a:gd name="connsiteY5" fmla="*/ 925032 h 945300"/>
                <a:gd name="connsiteX6" fmla="*/ 1917408 w 3657600"/>
                <a:gd name="connsiteY6" fmla="*/ 669850 h 945300"/>
                <a:gd name="connsiteX7" fmla="*/ 21265 w 3657600"/>
                <a:gd name="connsiteY7" fmla="*/ 932118 h 945300"/>
                <a:gd name="connsiteX8" fmla="*/ 0 w 3657600"/>
                <a:gd name="connsiteY8" fmla="*/ 163035 h 945300"/>
                <a:gd name="connsiteX0" fmla="*/ 0 w 3657600"/>
                <a:gd name="connsiteY0" fmla="*/ 163035 h 925032"/>
                <a:gd name="connsiteX1" fmla="*/ 152403 w 3657600"/>
                <a:gd name="connsiteY1" fmla="*/ 10632 h 925032"/>
                <a:gd name="connsiteX2" fmla="*/ 3505197 w 3657600"/>
                <a:gd name="connsiteY2" fmla="*/ 0 h 925032"/>
                <a:gd name="connsiteX3" fmla="*/ 3657600 w 3657600"/>
                <a:gd name="connsiteY3" fmla="*/ 163035 h 925032"/>
                <a:gd name="connsiteX4" fmla="*/ 3657600 w 3657600"/>
                <a:gd name="connsiteY4" fmla="*/ 772629 h 925032"/>
                <a:gd name="connsiteX5" fmla="*/ 3505197 w 3657600"/>
                <a:gd name="connsiteY5" fmla="*/ 925032 h 925032"/>
                <a:gd name="connsiteX6" fmla="*/ 1917408 w 3657600"/>
                <a:gd name="connsiteY6" fmla="*/ 669850 h 925032"/>
                <a:gd name="connsiteX7" fmla="*/ 85060 w 3657600"/>
                <a:gd name="connsiteY7" fmla="*/ 847057 h 925032"/>
                <a:gd name="connsiteX8" fmla="*/ 0 w 3657600"/>
                <a:gd name="connsiteY8" fmla="*/ 163035 h 92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600" h="925032">
                  <a:moveTo>
                    <a:pt x="0" y="163035"/>
                  </a:moveTo>
                  <a:cubicBezTo>
                    <a:pt x="0" y="78865"/>
                    <a:pt x="68233" y="10632"/>
                    <a:pt x="152403" y="10632"/>
                  </a:cubicBezTo>
                  <a:cubicBezTo>
                    <a:pt x="1270001" y="7088"/>
                    <a:pt x="1643320" y="492642"/>
                    <a:pt x="3505197" y="0"/>
                  </a:cubicBezTo>
                  <a:cubicBezTo>
                    <a:pt x="3589367" y="0"/>
                    <a:pt x="3657600" y="78865"/>
                    <a:pt x="3657600" y="163035"/>
                  </a:cubicBezTo>
                  <a:lnTo>
                    <a:pt x="3657600" y="772629"/>
                  </a:lnTo>
                  <a:cubicBezTo>
                    <a:pt x="3657600" y="856799"/>
                    <a:pt x="3589367" y="925032"/>
                    <a:pt x="3505197" y="925032"/>
                  </a:cubicBezTo>
                  <a:lnTo>
                    <a:pt x="1917408" y="669850"/>
                  </a:lnTo>
                  <a:cubicBezTo>
                    <a:pt x="1833238" y="669850"/>
                    <a:pt x="85060" y="931227"/>
                    <a:pt x="85060" y="847057"/>
                  </a:cubicBezTo>
                  <a:lnTo>
                    <a:pt x="0" y="1630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Shonar Bangla" panose="020B0502040204020203" pitchFamily="34" charset="0"/>
                  <a:cs typeface="Shonar Bangla" panose="020B0502040204020203" pitchFamily="34" charset="0"/>
                </a:rPr>
                <a:t>গৃহ নির্মানে মাটির ব্যবহার </a:t>
              </a:r>
              <a:endPara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09800" y="95362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</a:rPr>
                <a:t>*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41335" y="9019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</a:rPr>
                <a:t>*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5771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1982</TotalTime>
  <Words>537</Words>
  <Application>Microsoft Office PowerPoint</Application>
  <PresentationFormat>On-screen Show (4:3)</PresentationFormat>
  <Paragraphs>125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Shonar Bangla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শ্রেণি মূল্যায়ন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Nusrat Pc</cp:lastModifiedBy>
  <cp:revision>992</cp:revision>
  <cp:lastPrinted>2019-07-14T05:37:20Z</cp:lastPrinted>
  <dcterms:created xsi:type="dcterms:W3CDTF">2006-08-16T00:00:00Z</dcterms:created>
  <dcterms:modified xsi:type="dcterms:W3CDTF">2021-04-16T13:45:29Z</dcterms:modified>
</cp:coreProperties>
</file>