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304" r:id="rId2"/>
    <p:sldId id="295" r:id="rId3"/>
    <p:sldId id="318" r:id="rId4"/>
    <p:sldId id="320" r:id="rId5"/>
    <p:sldId id="288" r:id="rId6"/>
    <p:sldId id="322" r:id="rId7"/>
    <p:sldId id="324" r:id="rId8"/>
    <p:sldId id="319" r:id="rId9"/>
    <p:sldId id="307" r:id="rId10"/>
    <p:sldId id="315" r:id="rId11"/>
    <p:sldId id="309" r:id="rId12"/>
    <p:sldId id="310" r:id="rId13"/>
    <p:sldId id="311" r:id="rId14"/>
    <p:sldId id="323" r:id="rId15"/>
    <p:sldId id="281" r:id="rId16"/>
    <p:sldId id="313" r:id="rId17"/>
    <p:sldId id="303" r:id="rId1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LDIA HIGH SCHOOL" initials="JH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5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1750" autoAdjust="0"/>
  </p:normalViewPr>
  <p:slideViewPr>
    <p:cSldViewPr>
      <p:cViewPr>
        <p:scale>
          <a:sx n="100" d="100"/>
          <a:sy n="100" d="100"/>
        </p:scale>
        <p:origin x="318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r">
              <a:defRPr sz="1200"/>
            </a:lvl1pPr>
          </a:lstStyle>
          <a:p>
            <a:fld id="{EE0FBD7E-B4FB-46A1-8701-B3D648EA505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r">
              <a:defRPr sz="1200"/>
            </a:lvl1pPr>
          </a:lstStyle>
          <a:p>
            <a:fld id="{1CF04F73-63F5-4BDF-910D-AEE3672A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7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r">
              <a:defRPr sz="1200"/>
            </a:lvl1pPr>
          </a:lstStyle>
          <a:p>
            <a:fld id="{763EB916-509C-44EC-B7A9-084D9A5E420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9" tIns="47109" rIns="94219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9" tIns="47109" rIns="94219" bIns="471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r">
              <a:defRPr sz="1200"/>
            </a:lvl1pPr>
          </a:lstStyle>
          <a:p>
            <a:fld id="{DA5A710A-3378-4F64-A4E9-A88BBC4223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6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0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4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710A-3378-4F64-A4E9-A88BBC4223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CEFA-D624-43CB-AEF5-D311FA954E1A}" type="datetime3">
              <a:rPr lang="en-US" smtClean="0"/>
              <a:t>16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68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4107-F7D8-411D-9CE9-4900908B7937}" type="datetime3">
              <a:rPr lang="en-US" smtClean="0"/>
              <a:t>16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860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0D08-B782-4671-B2CC-83C5F115F4AE}" type="datetime3">
              <a:rPr lang="en-US" smtClean="0"/>
              <a:t>16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58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D92A-D465-438F-8F60-D8799C86D148}" type="datetime3">
              <a:rPr lang="en-US" smtClean="0"/>
              <a:t>16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38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8117-80AD-40E8-BBEF-CB752EDDB2B1}" type="datetime3">
              <a:rPr lang="en-US" smtClean="0"/>
              <a:t>16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52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C9BF-947F-4EB3-A9D1-17ED83C87535}" type="datetime3">
              <a:rPr lang="en-US" smtClean="0"/>
              <a:t>16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18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4966-CB48-4EF1-AEE9-E2021E560FCB}" type="datetime3">
              <a:rPr lang="en-US" smtClean="0"/>
              <a:t>16 April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31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3F86-7296-43FB-9AA1-C6AB6FC574FF}" type="datetime3">
              <a:rPr lang="en-US" smtClean="0"/>
              <a:t>16 April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386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CE17-F32B-4D5A-BC50-0A528EE7DD69}" type="datetime3">
              <a:rPr lang="en-US" smtClean="0"/>
              <a:t>16 April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217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408C-8733-4C94-A3A6-4E32231F5FEE}" type="datetime3">
              <a:rPr lang="en-US" smtClean="0"/>
              <a:t>16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754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CDC-EC17-4F35-B175-0FBF15F0961C}" type="datetime3">
              <a:rPr lang="en-US" smtClean="0"/>
              <a:t>16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57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215E-C865-462E-B307-E304C8A95F79}" type="datetime3">
              <a:rPr lang="en-US" smtClean="0"/>
              <a:t>16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 Nurul Islam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5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0"/>
            <a:ext cx="8737600" cy="655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16315" r="6164" b="20527"/>
          <a:stretch/>
        </p:blipFill>
        <p:spPr>
          <a:xfrm>
            <a:off x="8153400" y="6378676"/>
            <a:ext cx="990600" cy="4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7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971800" y="66675"/>
            <a:ext cx="3048000" cy="609600"/>
            <a:chOff x="2819400" y="66675"/>
            <a:chExt cx="3048000" cy="609600"/>
          </a:xfrm>
        </p:grpSpPr>
        <p:sp>
          <p:nvSpPr>
            <p:cNvPr id="30" name="Rounded Rectangle 29"/>
            <p:cNvSpPr/>
            <p:nvPr/>
          </p:nvSpPr>
          <p:spPr>
            <a:xfrm>
              <a:off x="2819400" y="66675"/>
              <a:ext cx="3048000" cy="6096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ysClr val="windowText" lastClr="000000"/>
                  </a:solidFill>
                </a:ln>
                <a:latin typeface="Shonar Bangla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19400" y="148709"/>
              <a:ext cx="30479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u="sng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উদ্যান</a:t>
              </a:r>
              <a:r>
                <a:rPr lang="en-US" sz="2000" b="1" u="sng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u="sng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000" b="1" u="sng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u="sng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অর্থনৈতিক</a:t>
              </a:r>
              <a:r>
                <a:rPr lang="en-US" sz="2000" b="1" u="sng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u="sng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গুরুত্ব</a:t>
              </a:r>
              <a:r>
                <a:rPr lang="en-US" sz="2000" b="1" u="sng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u="sng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0" y="5989933"/>
            <a:ext cx="9144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Shonar Bangla" pitchFamily="34" charset="0"/>
                <a:cs typeface="Shonar Bangla" pitchFamily="34" charset="0"/>
              </a:rPr>
              <a:t>আম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আনারস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টমেটো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ইত্যাদি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ফল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সবজি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প্রক্রিয়ার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জ্যাম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জেলি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আচার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তৈরির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ছোট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মাঝারি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গড়ে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তোলা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3333" r="50834" b="51111"/>
          <a:stretch/>
        </p:blipFill>
        <p:spPr>
          <a:xfrm>
            <a:off x="304800" y="1061085"/>
            <a:ext cx="8534400" cy="46160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2" name="Rectangle 41"/>
          <p:cNvSpPr/>
          <p:nvPr/>
        </p:nvSpPr>
        <p:spPr>
          <a:xfrm>
            <a:off x="0" y="5991625"/>
            <a:ext cx="914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Shonar Bangla" pitchFamily="34" charset="0"/>
                <a:cs typeface="Shonar Bangla" pitchFamily="34" charset="0"/>
              </a:rPr>
              <a:t>দেশে</a:t>
            </a:r>
            <a:r>
              <a:rPr lang="en-US" sz="2400" dirty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400" dirty="0" err="1">
                <a:latin typeface="Shonar Bangla" pitchFamily="34" charset="0"/>
                <a:cs typeface="Shonar Bangla" pitchFamily="34" charset="0"/>
              </a:rPr>
              <a:t>বিদেশে</a:t>
            </a:r>
            <a:r>
              <a:rPr lang="en-US" sz="2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2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ফসলর</a:t>
            </a:r>
            <a:r>
              <a:rPr lang="en-US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ব্যপক</a:t>
            </a:r>
            <a:r>
              <a:rPr lang="en-US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চাহিদা</a:t>
            </a:r>
            <a:r>
              <a:rPr lang="en-US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রয়েছে</a:t>
            </a:r>
            <a:r>
              <a:rPr lang="en-US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57777" r="26667" b="6667"/>
          <a:stretch/>
        </p:blipFill>
        <p:spPr>
          <a:xfrm>
            <a:off x="304800" y="1046320"/>
            <a:ext cx="8534400" cy="46307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12222" r="1667" b="51111"/>
          <a:stretch/>
        </p:blipFill>
        <p:spPr>
          <a:xfrm>
            <a:off x="285750" y="1031556"/>
            <a:ext cx="8553450" cy="46603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5" name="Rectangle 44"/>
          <p:cNvSpPr/>
          <p:nvPr/>
        </p:nvSpPr>
        <p:spPr>
          <a:xfrm>
            <a:off x="0" y="6001321"/>
            <a:ext cx="9144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সারা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বছর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চাষাবাদ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সুযোগ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থাকায়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বেকার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সমস্য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দুরকরা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সম্ভাব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385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429000" y="228600"/>
            <a:ext cx="2819400" cy="609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দলীয়</a:t>
            </a:r>
            <a:r>
              <a:rPr lang="en-US" sz="40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4000" b="1" dirty="0">
              <a:ln w="10160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3" y="1649802"/>
            <a:ext cx="7010400" cy="29718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1447800" y="861596"/>
            <a:ext cx="6324600" cy="609600"/>
            <a:chOff x="1447800" y="861596"/>
            <a:chExt cx="6324600" cy="609600"/>
          </a:xfrm>
        </p:grpSpPr>
        <p:sp>
          <p:nvSpPr>
            <p:cNvPr id="12" name="Rounded Rectangle 11"/>
            <p:cNvSpPr/>
            <p:nvPr/>
          </p:nvSpPr>
          <p:spPr>
            <a:xfrm>
              <a:off x="1447800" y="861596"/>
              <a:ext cx="6324600" cy="60960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0" y="976429"/>
              <a:ext cx="594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৬ জন করে এক একটি দলে বিভক্ত হয়ে নিচের কাজটি করো ।</a:t>
              </a:r>
              <a:endParaRPr lang="en-US" sz="20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425" y="6366867"/>
            <a:ext cx="987638" cy="48162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933251"/>
              </p:ext>
            </p:extLst>
          </p:nvPr>
        </p:nvGraphicFramePr>
        <p:xfrm>
          <a:off x="357965" y="4803017"/>
          <a:ext cx="8458200" cy="1861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/>
                <a:gridCol w="2819400"/>
                <a:gridCol w="2819400"/>
              </a:tblGrid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কাজঃ</a:t>
                      </a:r>
                      <a:r>
                        <a:rPr lang="bn-BD" sz="1800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bn-BD" sz="1800" b="1" baseline="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বাংলাদেশে জন্মে এমন</a:t>
                      </a:r>
                      <a:r>
                        <a:rPr lang="en-US" sz="1800" b="1" baseline="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 </a:t>
                      </a:r>
                      <a:r>
                        <a:rPr lang="bn-BD" sz="1800" b="1" baseline="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৫ টি করে ফল, শাকসবজি ও ফুলের তালিকা তৈরি কর  । 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1800" b="1" baseline="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ফল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baseline="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শাকসবজি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baseline="0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ফুল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১)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২)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৩)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৪)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৫)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১)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২)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৩)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৪)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৫)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১)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২)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৩)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৪)</a:t>
                      </a:r>
                    </a:p>
                    <a:p>
                      <a:pPr algn="l"/>
                      <a:r>
                        <a:rPr lang="bn-BD" b="1" dirty="0" smtClean="0">
                          <a:latin typeface="Shonar Bangla" panose="020B0502040204020203" pitchFamily="34" charset="0"/>
                          <a:cs typeface="Shonar Bangla" panose="020B0502040204020203" pitchFamily="34" charset="0"/>
                        </a:rPr>
                        <a:t>৫)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1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89520" y="613638"/>
            <a:ext cx="3048000" cy="830997"/>
            <a:chOff x="2819400" y="-29518"/>
            <a:chExt cx="3048000" cy="830997"/>
          </a:xfrm>
        </p:grpSpPr>
        <p:sp>
          <p:nvSpPr>
            <p:cNvPr id="7" name="Rounded Rectangle 6"/>
            <p:cNvSpPr/>
            <p:nvPr/>
          </p:nvSpPr>
          <p:spPr>
            <a:xfrm>
              <a:off x="2819400" y="66675"/>
              <a:ext cx="3048000" cy="6096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19400" y="-29518"/>
              <a:ext cx="30479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মাঠ</a:t>
              </a:r>
              <a:r>
                <a:rPr lang="en-US" sz="32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32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32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বৈশিষ্ঠ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1111" r="50000" b="45556"/>
          <a:stretch/>
        </p:blipFill>
        <p:spPr>
          <a:xfrm>
            <a:off x="152400" y="1447800"/>
            <a:ext cx="4419600" cy="2286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21111" r="834" b="45556"/>
          <a:stretch/>
        </p:blipFill>
        <p:spPr>
          <a:xfrm>
            <a:off x="4648200" y="1447800"/>
            <a:ext cx="4419600" cy="2286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60000" r="50000" b="5555"/>
          <a:stretch/>
        </p:blipFill>
        <p:spPr>
          <a:xfrm>
            <a:off x="228600" y="4114800"/>
            <a:ext cx="4343400" cy="2362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61111" r="834" b="5556"/>
          <a:stretch/>
        </p:blipFill>
        <p:spPr>
          <a:xfrm>
            <a:off x="4724400" y="4191000"/>
            <a:ext cx="4343400" cy="2286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28600" y="3581400"/>
            <a:ext cx="4267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dirty="0">
                <a:latin typeface="Shonar Bangla" pitchFamily="34" charset="0"/>
                <a:cs typeface="Shonar Bangla" pitchFamily="34" charset="0"/>
              </a:rPr>
              <a:t>মানুষ ও পশুর খাদ্যর জন্য চাষা করা হয়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57078" y="3593802"/>
            <a:ext cx="4343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latin typeface="Shonar Bangla" pitchFamily="34" charset="0"/>
                <a:cs typeface="Shonar Bangla" pitchFamily="34" charset="0"/>
              </a:rPr>
              <a:t>মাঠ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ফসল</a:t>
            </a:r>
            <a:r>
              <a:rPr lang="bn-BD" dirty="0">
                <a:latin typeface="Shonar Bangla" pitchFamily="34" charset="0"/>
                <a:cs typeface="Shonar Bangla" pitchFamily="34" charset="0"/>
              </a:rPr>
              <a:t> বৃহত্তর পরিসরে চাষাবাদ করা হয়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6295235"/>
            <a:ext cx="42849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dirty="0">
                <a:latin typeface="Shonar Bangla" pitchFamily="34" charset="0"/>
                <a:cs typeface="Shonar Bangla" pitchFamily="34" charset="0"/>
              </a:rPr>
              <a:t>একই প্রকারের সব গুলো ফসল একসাথে পরিচর্য করা হয়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" y="71250"/>
            <a:ext cx="8305800" cy="769441"/>
            <a:chOff x="457200" y="662404"/>
            <a:chExt cx="8305800" cy="769441"/>
          </a:xfrm>
        </p:grpSpPr>
        <p:sp>
          <p:nvSpPr>
            <p:cNvPr id="18" name="Rounded Rectangle 17"/>
            <p:cNvSpPr/>
            <p:nvPr/>
          </p:nvSpPr>
          <p:spPr>
            <a:xfrm>
              <a:off x="457200" y="685800"/>
              <a:ext cx="8305800" cy="60960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" y="662404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latin typeface="Shonar Bangla" pitchFamily="34" charset="0"/>
                  <a:cs typeface="Shonar Bangla" pitchFamily="34" charset="0"/>
                </a:rPr>
                <a:t>বৃহত্তর পরিসরে কৃষক তার ফসলের মাঠে যে ফসল ফলান তাকে মাঠ ফসল </a:t>
              </a:r>
              <a:r>
                <a:rPr lang="bn-BD" sz="24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বলে</a:t>
              </a:r>
              <a:r>
                <a:rPr lang="en-US" sz="24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,</a:t>
              </a:r>
              <a:endPara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pPr algn="ctr"/>
              <a:r>
                <a:rPr lang="bn-BD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যেমন- </a:t>
              </a:r>
              <a:r>
                <a:rPr lang="en-US" sz="2000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ধান</a:t>
              </a:r>
              <a:r>
                <a:rPr lang="en-US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  <a:r>
                <a:rPr lang="en-US" sz="2000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গম</a:t>
              </a:r>
              <a:r>
                <a:rPr lang="en-US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  <a:r>
                <a:rPr lang="en-US" sz="2000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পাট</a:t>
              </a:r>
              <a:r>
                <a:rPr lang="en-US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ইত্যাদি । </a:t>
              </a:r>
              <a:endParaRPr lang="en-US" sz="20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24400" y="6456698"/>
            <a:ext cx="4276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Shonar Bangla" pitchFamily="34" charset="0"/>
                <a:cs typeface="Shonar Bangla" pitchFamily="34" charset="0"/>
              </a:rPr>
              <a:t>একই প্রকারের সব গুলো ফসল </a:t>
            </a:r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একসাথে সংগ্রহ করা  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623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35972" y="53489"/>
            <a:ext cx="3626428" cy="609600"/>
            <a:chOff x="335972" y="53489"/>
            <a:chExt cx="3626428" cy="609600"/>
          </a:xfrm>
        </p:grpSpPr>
        <p:sp>
          <p:nvSpPr>
            <p:cNvPr id="6" name="Rounded Rectangle 5"/>
            <p:cNvSpPr/>
            <p:nvPr/>
          </p:nvSpPr>
          <p:spPr>
            <a:xfrm>
              <a:off x="335972" y="53489"/>
              <a:ext cx="3626428" cy="6096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6625" y="135523"/>
              <a:ext cx="3505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মাঠ</a:t>
              </a:r>
              <a:r>
                <a:rPr lang="en-US" sz="20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0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পুষ্টি ও পারিবারিক গুরুত্ব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65228" y="76200"/>
            <a:ext cx="3442853" cy="609600"/>
            <a:chOff x="5365228" y="76200"/>
            <a:chExt cx="3442853" cy="609600"/>
          </a:xfrm>
        </p:grpSpPr>
        <p:sp>
          <p:nvSpPr>
            <p:cNvPr id="10" name="Rounded Rectangle 9"/>
            <p:cNvSpPr/>
            <p:nvPr/>
          </p:nvSpPr>
          <p:spPr>
            <a:xfrm>
              <a:off x="5365228" y="76200"/>
              <a:ext cx="3442853" cy="6096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65228" y="158234"/>
              <a:ext cx="3442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মাঠ</a:t>
              </a:r>
              <a:r>
                <a:rPr lang="en-US" sz="24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4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অর্থনৈতিক</a:t>
              </a:r>
              <a:r>
                <a:rPr lang="en-US" sz="24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গুরুত্ব</a:t>
              </a:r>
              <a:r>
                <a:rPr lang="en-US" sz="24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400" b="1" dirty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3366494"/>
            <a:ext cx="45314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মানুষের প্রধান খাদ্য হিসাবে ব্যবহার হয়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1875" y="6421419"/>
            <a:ext cx="44958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ভোজ্য তেল হিসাবে ব্যবহার হয়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5958" y="3366494"/>
            <a:ext cx="45358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b="1" dirty="0">
                <a:latin typeface="Shonar Bangla" pitchFamily="34" charset="0"/>
                <a:cs typeface="Shonar Bangla" pitchFamily="34" charset="0"/>
              </a:rPr>
              <a:t>বৈদেশিক মুদ্রা অর্জন করা যায়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50000" b="51111"/>
          <a:stretch/>
        </p:blipFill>
        <p:spPr>
          <a:xfrm>
            <a:off x="0" y="685800"/>
            <a:ext cx="4572000" cy="2667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10000" b="51111"/>
          <a:stretch/>
        </p:blipFill>
        <p:spPr>
          <a:xfrm>
            <a:off x="4648200" y="685800"/>
            <a:ext cx="4495800" cy="2667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5556" r="50834" b="5555"/>
          <a:stretch/>
        </p:blipFill>
        <p:spPr>
          <a:xfrm>
            <a:off x="0" y="3810000"/>
            <a:ext cx="4495800" cy="2667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55556" b="5555"/>
          <a:stretch/>
        </p:blipFill>
        <p:spPr>
          <a:xfrm>
            <a:off x="4495800" y="3810000"/>
            <a:ext cx="4648200" cy="2667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483927" y="6421419"/>
            <a:ext cx="4612574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b="1" dirty="0">
                <a:latin typeface="Shonar Bangla" pitchFamily="34" charset="0"/>
                <a:cs typeface="Shonar Bangla" pitchFamily="34" charset="0"/>
              </a:rPr>
              <a:t>আশঁ ফসল থেকে সুতা, কাপ, দরি, বস্থা ইত্যাদি তৈরি করা হয়  </a:t>
            </a:r>
          </a:p>
        </p:txBody>
      </p:sp>
    </p:spTree>
    <p:extLst>
      <p:ext uri="{BB962C8B-B14F-4D97-AF65-F5344CB8AC3E}">
        <p14:creationId xmlns:p14="http://schemas.microsoft.com/office/powerpoint/2010/main" val="33612120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57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40781" y="381000"/>
            <a:ext cx="4262438" cy="8204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  <a:prstDash val="sysDot"/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শ্রেণি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59" y="6367132"/>
            <a:ext cx="9876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372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3581400" cy="6629400"/>
          </a:xfrm>
          <a:prstGeom prst="roundRect">
            <a:avLst>
              <a:gd name="adj" fmla="val 8114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  <a:prstDash val="sysDash"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152400"/>
            <a:ext cx="3581400" cy="6629401"/>
          </a:xfrm>
          <a:prstGeom prst="roundRect">
            <a:avLst>
              <a:gd name="adj" fmla="val 8114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n-BD" sz="360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62" y="307751"/>
            <a:ext cx="3495675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WHO </a:t>
            </a:r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এর মতে একজন পূর্ণবয়স্ক মানুষের কত গ্রম শকসবজি খাওয়া উচিত ?</a:t>
            </a:r>
          </a:p>
          <a:p>
            <a:endParaRPr lang="bn-BD" sz="9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ক)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৫৪০ গ্রাম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খ) ২৫০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গ্রাম</a:t>
            </a: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গ)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৫০০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গ্রাম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ঘ)  ৪৫০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গ্রাম </a:t>
            </a:r>
            <a:endParaRPr lang="bn-BD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  </a:t>
            </a:r>
            <a:r>
              <a:rPr lang="bn-BD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ঘ) ৪৫০ গ্রাম </a:t>
            </a: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নিচের কোনটি পশু খাদ্য নয় 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  <a:p>
            <a:endParaRPr lang="bn-BD" sz="9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) ফেলন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) প্যারা</a:t>
            </a: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গ) নেপিয়ার	ঘ) ভুট্টা  </a:t>
            </a: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  </a:t>
            </a:r>
            <a:r>
              <a:rPr lang="bn-BD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ঘ) ভুট্টা </a:t>
            </a: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৩। উদ্যান ফসল কত প্রকার ?</a:t>
            </a:r>
          </a:p>
          <a:p>
            <a:endParaRPr lang="bn-BD" sz="9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ক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) ২ প্রকার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খ) ৩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প্রকার </a:t>
            </a: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গ)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৪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প্রকার 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ঘ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)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৫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প্রকার </a:t>
            </a: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</a:t>
            </a:r>
            <a:r>
              <a:rPr lang="bn-BD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) ৪ প্রকার</a:t>
            </a:r>
            <a:r>
              <a:rPr lang="bn-BD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b="1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৪। </a:t>
            </a:r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ফসলের গুরুত্ব কয়টি ?</a:t>
            </a:r>
          </a:p>
          <a:p>
            <a:endParaRPr lang="bn-BD" sz="9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ক)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 টি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	খ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) ৩ টি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</a:t>
            </a: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গ)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৪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টি 		ঘ)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৫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টি 	</a:t>
            </a: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  </a:t>
            </a:r>
            <a:r>
              <a:rPr lang="bn-BD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ক) ২ টি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58889"/>
            <a:ext cx="35814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৫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চিত্রে উল্লেখিত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প্রকারের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endParaRPr lang="bn-BD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</a:t>
            </a:r>
            <a:endParaRPr lang="en-US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sz="14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ক)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খ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)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গ)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ও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ঘ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)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কোনটিই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নয়</a:t>
            </a:r>
            <a:endParaRPr lang="bn-BD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খ</a:t>
            </a:r>
            <a:r>
              <a:rPr lang="bn-BD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)</a:t>
            </a:r>
            <a:r>
              <a:rPr lang="en-US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b="1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৬।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লিচু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ফুলকপি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রসুন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endParaRPr lang="bn-BD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)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খ)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গ)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	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ঘ)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কোনটিই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নয়</a:t>
            </a:r>
            <a:endParaRPr lang="en-US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  </a:t>
            </a:r>
            <a:r>
              <a:rPr lang="bn-BD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ক) </a:t>
            </a:r>
            <a:r>
              <a:rPr lang="en-US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b="1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৭।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অর্থ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endParaRPr lang="bn-BD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ক)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বাগান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	খ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)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endParaRPr lang="bn-BD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     গ)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বাগান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ও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বাগান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ঘ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)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কোনটিই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নয়</a:t>
            </a:r>
            <a:endParaRPr lang="bn-BD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ক) </a:t>
            </a:r>
            <a:r>
              <a:rPr lang="en-US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বাগান</a:t>
            </a:r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	</a:t>
            </a:r>
          </a:p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৮।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যেসব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মাঠে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চাষা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তাকে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বলে</a:t>
            </a:r>
            <a:r>
              <a:rPr lang="en-US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 ক)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	খ)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 গ)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	</a:t>
            </a:r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ঘ)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কোনটিই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নয়</a:t>
            </a:r>
            <a:endParaRPr lang="bn-BD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উত্তরঃ 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খ)</a:t>
            </a:r>
            <a:r>
              <a:rPr lang="en-US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মাঠ</a:t>
            </a:r>
            <a:r>
              <a:rPr lang="en-US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bn-BD" b="1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bn-BD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28" y="614033"/>
            <a:ext cx="2812372" cy="10156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259" y="6367132"/>
            <a:ext cx="987638" cy="481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44"/>
          <a:stretch/>
        </p:blipFill>
        <p:spPr>
          <a:xfrm>
            <a:off x="76200" y="2362200"/>
            <a:ext cx="8991600" cy="441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057400" y="685800"/>
            <a:ext cx="5105400" cy="1219200"/>
          </a:xfrm>
          <a:prstGeom prst="round2DiagRect">
            <a:avLst>
              <a:gd name="adj1" fmla="val 50000"/>
              <a:gd name="adj2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en-US" sz="7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3689614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*</a:t>
            </a:r>
            <a:r>
              <a:rPr lang="en-US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৫ টি মাঠ ফসলের নাম উল্লেখ করে এদের ব্যবহার লিখে আনবে । 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59" y="6367132"/>
            <a:ext cx="9876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4875750" cy="4560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76200"/>
            <a:ext cx="9906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ধ</a:t>
            </a:r>
            <a:endParaRPr lang="bn-BD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ন্যবা</a:t>
            </a:r>
            <a:endParaRPr lang="bn-BD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দ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সবা</a:t>
            </a:r>
            <a:endParaRPr lang="bn-BD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ইকে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59" y="6367132"/>
            <a:ext cx="9876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4000" y="2743200"/>
            <a:ext cx="3171624" cy="1846659"/>
            <a:chOff x="5481721" y="3207365"/>
            <a:chExt cx="3629297" cy="1846659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5481721" y="3207365"/>
              <a:ext cx="3629297" cy="1846659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3207365"/>
              <a:ext cx="3505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মোঃ নুরুল ইসলাম  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bn-BD" b="1" dirty="0">
                  <a:latin typeface="Shonar Bangla" pitchFamily="34" charset="0"/>
                  <a:cs typeface="Shonar Bangla" pitchFamily="34" charset="0"/>
                </a:rPr>
                <a:t>সহকারী শিক্ষক</a:t>
              </a:r>
              <a:r>
                <a:rPr lang="en-US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b="1" dirty="0" smtClean="0">
                  <a:latin typeface="Shonar Bangla" pitchFamily="34" charset="0"/>
                  <a:cs typeface="Shonar Bangla" pitchFamily="34" charset="0"/>
                </a:rPr>
                <a:t>(কৃষি) </a:t>
              </a:r>
              <a:endParaRPr lang="bn-BD" b="1" dirty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bn-BD" sz="2000" b="1" dirty="0">
                  <a:latin typeface="Shonar Bangla" pitchFamily="34" charset="0"/>
                  <a:cs typeface="Shonar Bangla" pitchFamily="34" charset="0"/>
                </a:rPr>
                <a:t>জালদিয়া উচ্চ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>
                  <a:latin typeface="Shonar Bangla" pitchFamily="34" charset="0"/>
                  <a:cs typeface="Shonar Bangla" pitchFamily="34" charset="0"/>
                </a:rPr>
                <a:t>বিদ্যালয়</a:t>
              </a:r>
            </a:p>
            <a:p>
              <a:pPr algn="ctr"/>
              <a:r>
                <a:rPr lang="bn-BD" sz="1600" b="1" dirty="0">
                  <a:latin typeface="Shonar Bangla" pitchFamily="34" charset="0"/>
                  <a:cs typeface="Shonar Bangla" pitchFamily="34" charset="0"/>
                </a:rPr>
                <a:t>রাজবাড়ী সাদর, রাজবাড়ী</a:t>
              </a:r>
            </a:p>
            <a:p>
              <a:pPr algn="ctr"/>
              <a:r>
                <a:rPr lang="bn-BD" sz="1600" b="1" dirty="0">
                  <a:latin typeface="Shonar Bangla" pitchFamily="34" charset="0"/>
                  <a:cs typeface="Shonar Bangla" pitchFamily="34" charset="0"/>
                </a:rPr>
                <a:t>মোবাঃ </a:t>
              </a:r>
              <a:r>
                <a:rPr lang="en-US" sz="1600" b="1" dirty="0" smtClean="0">
                  <a:latin typeface="Shonar Bangla" pitchFamily="34" charset="0"/>
                  <a:cs typeface="Shonar Bangla" pitchFamily="34" charset="0"/>
                </a:rPr>
                <a:t>01711  515476</a:t>
              </a:r>
              <a:endParaRPr lang="bn-BD" sz="16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1600" b="1" dirty="0" smtClean="0">
                  <a:latin typeface="Shonar Bangla" pitchFamily="34" charset="0"/>
                  <a:cs typeface="Shonar Bangla" pitchFamily="34" charset="0"/>
                </a:rPr>
                <a:t>E-mail: 26kesloy@gmail.com</a:t>
              </a:r>
              <a:endParaRPr lang="bn-BD" sz="16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685800" y="2725341"/>
            <a:ext cx="3171624" cy="184665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9291" y="2326944"/>
            <a:ext cx="1239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6860" y="2343090"/>
            <a:ext cx="1505541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শিক্ষক পরিচিতি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2770763"/>
            <a:ext cx="31716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শ্রেণীঃ ৭ম</a:t>
            </a: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বিষয়ঃ কৃষি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শিক্ষা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অধ্যায়ঃ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৫ম,  </a:t>
            </a:r>
            <a:endParaRPr lang="en-US" b="1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পরিচ্ছেদঃ ১ম </a:t>
            </a:r>
            <a:r>
              <a:rPr lang="bn-BD" b="1" dirty="0">
                <a:latin typeface="Shonar Bangla" pitchFamily="34" charset="0"/>
                <a:cs typeface="Shonar Bangla" pitchFamily="34" charset="0"/>
              </a:rPr>
              <a:t>ও ২য়</a:t>
            </a:r>
          </a:p>
          <a:p>
            <a:pPr algn="ctr"/>
            <a:r>
              <a:rPr lang="bn-BD" b="1" dirty="0">
                <a:latin typeface="Shonar Bangla" pitchFamily="34" charset="0"/>
                <a:cs typeface="Shonar Bangla" pitchFamily="34" charset="0"/>
              </a:rPr>
              <a:t>সময়ঃ ৪৫ মিনিট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তারিখঃ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১৬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/০৪/২০২১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ইং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17647" r="6727" b="11765"/>
          <a:stretch/>
        </p:blipFill>
        <p:spPr>
          <a:xfrm>
            <a:off x="3657600" y="4883727"/>
            <a:ext cx="1981200" cy="1891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6665" r="24166" b="5556"/>
          <a:stretch/>
        </p:blipFill>
        <p:spPr>
          <a:xfrm>
            <a:off x="1395350" y="4676149"/>
            <a:ext cx="1746775" cy="20700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528" y="6342727"/>
            <a:ext cx="9876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>
          <a:xfrm>
            <a:off x="0" y="0"/>
            <a:ext cx="9067800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" y="56578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আখ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8664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ধান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6328" y="56578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তুলা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8072" y="56007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পেয়াজ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9536" y="55816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58150" y="558165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গোলাপ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5905500"/>
            <a:ext cx="9067801" cy="1138773"/>
            <a:chOff x="38100" y="5905500"/>
            <a:chExt cx="9067801" cy="1138773"/>
          </a:xfrm>
        </p:grpSpPr>
        <p:sp>
          <p:nvSpPr>
            <p:cNvPr id="13" name="Rounded Rectangle 12"/>
            <p:cNvSpPr/>
            <p:nvPr/>
          </p:nvSpPr>
          <p:spPr>
            <a:xfrm>
              <a:off x="38100" y="5922407"/>
              <a:ext cx="9067801" cy="893111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615" y="5905500"/>
              <a:ext cx="8966185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নিচের</a:t>
              </a:r>
              <a:r>
                <a:rPr lang="bn-BD" sz="32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ফসল</a:t>
              </a:r>
              <a:r>
                <a:rPr lang="en-US" sz="3200" b="1" dirty="0" err="1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গুলো</a:t>
              </a:r>
              <a:r>
                <a:rPr lang="en-US" sz="32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লক্ষ্য</a:t>
              </a:r>
              <a:r>
                <a:rPr lang="en-US" sz="32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32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</a:t>
              </a:r>
              <a:r>
                <a:rPr lang="en-US" sz="32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র</a:t>
              </a:r>
              <a:r>
                <a:rPr lang="bn-BD" sz="32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  <a:endParaRPr lang="en-US" sz="3200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pPr algn="ctr"/>
              <a:r>
                <a:rPr lang="bn-BD" sz="3400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এবং </a:t>
              </a:r>
              <a:r>
                <a:rPr lang="bn-BD" sz="34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ফসলগুলো কোন ধরনের তা</a:t>
              </a:r>
              <a:r>
                <a:rPr lang="en-US" sz="34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চিন্তা</a:t>
              </a:r>
              <a:r>
                <a:rPr lang="en-US" sz="34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ক</a:t>
              </a:r>
              <a:r>
                <a:rPr lang="bn-BD" sz="34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রে </a:t>
              </a:r>
              <a:r>
                <a:rPr lang="en-US" sz="34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বল</a:t>
              </a:r>
              <a:r>
                <a:rPr lang="bn-BD" sz="34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400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।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208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91491" y="1174375"/>
            <a:ext cx="8782179" cy="4572000"/>
            <a:chOff x="164596" y="1219200"/>
            <a:chExt cx="8782179" cy="4572000"/>
          </a:xfrm>
        </p:grpSpPr>
        <p:grpSp>
          <p:nvGrpSpPr>
            <p:cNvPr id="47" name="Group 46"/>
            <p:cNvGrpSpPr/>
            <p:nvPr/>
          </p:nvGrpSpPr>
          <p:grpSpPr>
            <a:xfrm>
              <a:off x="264007" y="1279683"/>
              <a:ext cx="8634908" cy="3810000"/>
              <a:chOff x="317344" y="1219200"/>
              <a:chExt cx="8634908" cy="3810000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33" t="17778" r="10833" b="26667"/>
              <a:stretch/>
            </p:blipFill>
            <p:spPr>
              <a:xfrm>
                <a:off x="1219200" y="1219200"/>
                <a:ext cx="6934200" cy="3810000"/>
              </a:xfrm>
              <a:prstGeom prst="rect">
                <a:avLst/>
              </a:prstGeom>
            </p:spPr>
          </p:pic>
          <p:grpSp>
            <p:nvGrpSpPr>
              <p:cNvPr id="57" name="Group 56"/>
              <p:cNvGrpSpPr/>
              <p:nvPr/>
            </p:nvGrpSpPr>
            <p:grpSpPr>
              <a:xfrm>
                <a:off x="317344" y="2358588"/>
                <a:ext cx="2349025" cy="1856127"/>
                <a:chOff x="317344" y="2358588"/>
                <a:chExt cx="2349025" cy="1856127"/>
              </a:xfrm>
            </p:grpSpPr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7344" y="3186955"/>
                  <a:ext cx="1238122" cy="1027760"/>
                </a:xfrm>
                <a:prstGeom prst="ellipse">
                  <a:avLst/>
                </a:prstGeom>
                <a:ln w="19050" cap="rnd">
                  <a:solidFill>
                    <a:srgbClr val="00B050"/>
                  </a:solidFill>
                  <a:prstDash val="sysDash"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94" r="12045"/>
                <a:stretch/>
              </p:blipFill>
              <p:spPr>
                <a:xfrm>
                  <a:off x="455525" y="2358588"/>
                  <a:ext cx="961760" cy="814826"/>
                </a:xfrm>
                <a:prstGeom prst="ellipse">
                  <a:avLst/>
                </a:prstGeom>
                <a:ln w="19050" cap="rnd">
                  <a:solidFill>
                    <a:srgbClr val="00B050"/>
                  </a:solidFill>
                  <a:prstDash val="sysDash"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1" t="16793" r="-1"/>
                <a:stretch/>
              </p:blipFill>
              <p:spPr>
                <a:xfrm>
                  <a:off x="1375605" y="2408316"/>
                  <a:ext cx="1290764" cy="1317654"/>
                </a:xfrm>
                <a:prstGeom prst="ellipse">
                  <a:avLst/>
                </a:prstGeom>
                <a:ln w="19050" cap="rnd">
                  <a:solidFill>
                    <a:srgbClr val="00B050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grpSp>
            <p:nvGrpSpPr>
              <p:cNvPr id="58" name="Group 57"/>
              <p:cNvGrpSpPr/>
              <p:nvPr/>
            </p:nvGrpSpPr>
            <p:grpSpPr>
              <a:xfrm>
                <a:off x="6612192" y="2295832"/>
                <a:ext cx="2340060" cy="1936813"/>
                <a:chOff x="6612192" y="2295832"/>
                <a:chExt cx="2340060" cy="1936813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333" t="10729" b="6197"/>
                <a:stretch/>
              </p:blipFill>
              <p:spPr>
                <a:xfrm>
                  <a:off x="7714130" y="3184683"/>
                  <a:ext cx="1238122" cy="1047962"/>
                </a:xfrm>
                <a:prstGeom prst="ellipse">
                  <a:avLst/>
                </a:prstGeom>
                <a:ln w="19050" cap="rnd">
                  <a:solidFill>
                    <a:srgbClr val="00B050"/>
                  </a:solidFill>
                  <a:prstDash val="sysDash"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360" b="54447"/>
                <a:stretch/>
              </p:blipFill>
              <p:spPr>
                <a:xfrm>
                  <a:off x="7870241" y="2295832"/>
                  <a:ext cx="925900" cy="814827"/>
                </a:xfrm>
                <a:prstGeom prst="ellipse">
                  <a:avLst/>
                </a:prstGeom>
                <a:ln w="19050" cap="rnd">
                  <a:solidFill>
                    <a:srgbClr val="00B050"/>
                  </a:solidFill>
                  <a:prstDash val="sysDash"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67" t="27889" r="24666" b="1"/>
                <a:stretch/>
              </p:blipFill>
              <p:spPr>
                <a:xfrm>
                  <a:off x="6612192" y="2399351"/>
                  <a:ext cx="1281715" cy="1317654"/>
                </a:xfrm>
                <a:prstGeom prst="ellipse">
                  <a:avLst/>
                </a:prstGeom>
                <a:ln w="19050" cap="rnd">
                  <a:solidFill>
                    <a:srgbClr val="00B050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</p:grpSp>
        <p:grpSp>
          <p:nvGrpSpPr>
            <p:cNvPr id="48" name="Group 47"/>
            <p:cNvGrpSpPr/>
            <p:nvPr/>
          </p:nvGrpSpPr>
          <p:grpSpPr>
            <a:xfrm>
              <a:off x="164596" y="1219200"/>
              <a:ext cx="8782179" cy="4572000"/>
              <a:chOff x="164596" y="1225894"/>
              <a:chExt cx="8782179" cy="4572000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64596" y="1225894"/>
                <a:ext cx="8782179" cy="457200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2463652" y="5135566"/>
                <a:ext cx="4267200" cy="508000"/>
                <a:chOff x="2463652" y="5135566"/>
                <a:chExt cx="4267200" cy="508000"/>
              </a:xfrm>
            </p:grpSpPr>
            <p:sp>
              <p:nvSpPr>
                <p:cNvPr id="51" name="5-Point Star 50"/>
                <p:cNvSpPr/>
                <p:nvPr/>
              </p:nvSpPr>
              <p:spPr>
                <a:xfrm>
                  <a:off x="4352861" y="5135566"/>
                  <a:ext cx="457200" cy="5080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2463652" y="5135566"/>
                  <a:ext cx="4267200" cy="508000"/>
                  <a:chOff x="2463652" y="5135566"/>
                  <a:chExt cx="4267200" cy="508000"/>
                </a:xfrm>
              </p:grpSpPr>
              <p:sp>
                <p:nvSpPr>
                  <p:cNvPr id="53" name="5-Point Star 52"/>
                  <p:cNvSpPr/>
                  <p:nvPr/>
                </p:nvSpPr>
                <p:spPr>
                  <a:xfrm rot="2190803">
                    <a:off x="4372969" y="5135566"/>
                    <a:ext cx="457200" cy="508000"/>
                  </a:xfrm>
                  <a:prstGeom prst="star5">
                    <a:avLst/>
                  </a:prstGeom>
                  <a:solidFill>
                    <a:srgbClr val="00B05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rgbClr val="FF0000"/>
                        </a:solidFill>
                      </a:ln>
                      <a:solidFill>
                        <a:srgbClr val="7030A0"/>
                      </a:solidFill>
                    </a:endParaRPr>
                  </a:p>
                </p:txBody>
              </p: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2463652" y="5389566"/>
                    <a:ext cx="1889209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4841643" y="5389566"/>
                    <a:ext cx="1889209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6958" y="6367111"/>
            <a:ext cx="9876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04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90371" y="1371600"/>
            <a:ext cx="8782179" cy="4191000"/>
            <a:chOff x="165119" y="1570038"/>
            <a:chExt cx="8782179" cy="4114800"/>
          </a:xfrm>
        </p:grpSpPr>
        <p:sp>
          <p:nvSpPr>
            <p:cNvPr id="6" name="TextBox 5"/>
            <p:cNvSpPr txBox="1"/>
            <p:nvPr/>
          </p:nvSpPr>
          <p:spPr>
            <a:xfrm>
              <a:off x="165119" y="1570038"/>
              <a:ext cx="8782179" cy="41148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327609" y="5094767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2190803">
              <a:off x="4347717" y="5094767"/>
              <a:ext cx="457200" cy="4572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438400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16391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93717" y="2891513"/>
            <a:ext cx="7793083" cy="2031325"/>
            <a:chOff x="893717" y="2891513"/>
            <a:chExt cx="7793083" cy="2031325"/>
          </a:xfrm>
        </p:grpSpPr>
        <p:sp>
          <p:nvSpPr>
            <p:cNvPr id="22" name="TextBox 21"/>
            <p:cNvSpPr txBox="1"/>
            <p:nvPr/>
          </p:nvSpPr>
          <p:spPr>
            <a:xfrm>
              <a:off x="893717" y="2891513"/>
              <a:ext cx="779308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BD" sz="2800" b="1" dirty="0">
                  <a:latin typeface="Shonar Bangla" pitchFamily="34" charset="0"/>
                  <a:cs typeface="Shonar Bangla" pitchFamily="34" charset="0"/>
                </a:rPr>
                <a:t>১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  বিভিন্ন </a:t>
              </a:r>
              <a:r>
                <a:rPr lang="en-US" sz="2800" dirty="0" err="1" smtClean="0"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জানতে পারবে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bn-BD" sz="2800" dirty="0">
                <a:latin typeface="Shonar Bangla" pitchFamily="34" charset="0"/>
                <a:cs typeface="Shonar Bangla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২</a:t>
              </a:r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উদ্যান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মাঠ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dirty="0">
                  <a:latin typeface="Shonar Bangla" pitchFamily="34" charset="0"/>
                  <a:cs typeface="Shonar Bangla" pitchFamily="34" charset="0"/>
                </a:rPr>
                <a:t>বৈশিষ্ঠ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ও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অর্থনৈতিক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গুরুত্ব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বর্ণনা</a:t>
              </a:r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err="1">
                  <a:latin typeface="Shonar Bangla" pitchFamily="34" charset="0"/>
                  <a:cs typeface="Shonar Bangla" pitchFamily="34" charset="0"/>
                </a:rPr>
                <a:t>করতে</a:t>
              </a:r>
              <a:r>
                <a:rPr lang="bn-BD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dirty="0" smtClean="0">
                  <a:latin typeface="Shonar Bangla" pitchFamily="34" charset="0"/>
                  <a:cs typeface="Shonar Bangla" pitchFamily="34" charset="0"/>
                </a:rPr>
                <a:t>পার</a:t>
              </a:r>
              <a:endParaRPr lang="bn-BD" sz="2800" b="1" dirty="0" smtClean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04000" y="3074679"/>
              <a:ext cx="368467" cy="37030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93717" y="3739213"/>
              <a:ext cx="368467" cy="37030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362" y="6376374"/>
            <a:ext cx="987638" cy="4816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0370" y="1590285"/>
            <a:ext cx="3058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শিখন</a:t>
            </a:r>
            <a:r>
              <a:rPr lang="bn-BD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ফল-</a:t>
            </a:r>
            <a:r>
              <a:rPr lang="bn-BD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372" y="2517533"/>
            <a:ext cx="398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পাঠ শেষে শিক্ষার্থীরা......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676400" y="19852"/>
            <a:ext cx="6324600" cy="574073"/>
          </a:xfrm>
          <a:prstGeom prst="roundRect">
            <a:avLst>
              <a:gd name="adj" fmla="val 32857"/>
            </a:avLst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মানুষ তার প্রয়োজনে যেসব উদ্ভিদ চাষ করে, তাদেরকে ফসল বলে। </a:t>
            </a:r>
            <a:endParaRPr lang="en-US" sz="20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804" y="1626463"/>
            <a:ext cx="2694384" cy="899086"/>
            <a:chOff x="42804" y="1626463"/>
            <a:chExt cx="2694384" cy="8990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4" y="1626463"/>
              <a:ext cx="2260565" cy="89908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cxnSp>
          <p:nvCxnSpPr>
            <p:cNvPr id="46" name="Straight Arrow Connector 45"/>
            <p:cNvCxnSpPr/>
            <p:nvPr/>
          </p:nvCxnSpPr>
          <p:spPr>
            <a:xfrm flipH="1">
              <a:off x="2301279" y="2138041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298" y="2605315"/>
            <a:ext cx="2669611" cy="903092"/>
            <a:chOff x="52298" y="2605315"/>
            <a:chExt cx="2669611" cy="9030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9286" b="5000"/>
            <a:stretch/>
          </p:blipFill>
          <p:spPr>
            <a:xfrm>
              <a:off x="52298" y="2605315"/>
              <a:ext cx="2260467" cy="90309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cxnSp>
          <p:nvCxnSpPr>
            <p:cNvPr id="47" name="Straight Arrow Connector 46"/>
            <p:cNvCxnSpPr/>
            <p:nvPr/>
          </p:nvCxnSpPr>
          <p:spPr>
            <a:xfrm flipH="1">
              <a:off x="2286000" y="3138715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2298" y="3584678"/>
            <a:ext cx="2669611" cy="906516"/>
            <a:chOff x="52298" y="3584678"/>
            <a:chExt cx="2669611" cy="90651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8" y="3584678"/>
              <a:ext cx="2248981" cy="90651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cxnSp>
          <p:nvCxnSpPr>
            <p:cNvPr id="49" name="Straight Arrow Connector 48"/>
            <p:cNvCxnSpPr/>
            <p:nvPr/>
          </p:nvCxnSpPr>
          <p:spPr>
            <a:xfrm flipH="1">
              <a:off x="2286000" y="4053115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2804" y="4567465"/>
            <a:ext cx="2679105" cy="907142"/>
            <a:chOff x="42804" y="4567465"/>
            <a:chExt cx="2679105" cy="9071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7"/>
            <a:stretch/>
          </p:blipFill>
          <p:spPr>
            <a:xfrm flipV="1">
              <a:off x="42804" y="4567465"/>
              <a:ext cx="2248932" cy="90714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cxnSp>
          <p:nvCxnSpPr>
            <p:cNvPr id="54" name="Straight Arrow Connector 53"/>
            <p:cNvCxnSpPr/>
            <p:nvPr/>
          </p:nvCxnSpPr>
          <p:spPr>
            <a:xfrm flipH="1">
              <a:off x="2286000" y="5043715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22" y="1669381"/>
            <a:ext cx="1692478" cy="11719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2222" r="15000" b="16667"/>
          <a:stretch/>
        </p:blipFill>
        <p:spPr>
          <a:xfrm>
            <a:off x="4345191" y="2434951"/>
            <a:ext cx="1941010" cy="11719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57" y="3201882"/>
            <a:ext cx="1695744" cy="118575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29" y="4806476"/>
            <a:ext cx="1710068" cy="119228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7857" r="4000" b="17857"/>
          <a:stretch/>
        </p:blipFill>
        <p:spPr>
          <a:xfrm>
            <a:off x="4343400" y="4021125"/>
            <a:ext cx="1958011" cy="11913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6676" y="5593778"/>
            <a:ext cx="1932328" cy="11794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48" name="Group 47"/>
          <p:cNvGrpSpPr/>
          <p:nvPr/>
        </p:nvGrpSpPr>
        <p:grpSpPr>
          <a:xfrm>
            <a:off x="2523307" y="1608106"/>
            <a:ext cx="1582867" cy="3580817"/>
            <a:chOff x="2523307" y="2050791"/>
            <a:chExt cx="1582867" cy="2920023"/>
          </a:xfrm>
        </p:grpSpPr>
        <p:sp>
          <p:nvSpPr>
            <p:cNvPr id="50" name="Rectangle 49"/>
            <p:cNvSpPr/>
            <p:nvPr/>
          </p:nvSpPr>
          <p:spPr>
            <a:xfrm>
              <a:off x="2527265" y="3139145"/>
              <a:ext cx="1143000" cy="3048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শাকসবজি </a:t>
              </a:r>
              <a:endPara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523307" y="3882135"/>
              <a:ext cx="1143000" cy="3048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মসলা</a:t>
              </a:r>
              <a:endPara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527265" y="2330533"/>
              <a:ext cx="1143000" cy="3048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ফল</a:t>
              </a:r>
              <a:endPara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23307" y="4666014"/>
              <a:ext cx="1143000" cy="3048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ফুল </a:t>
              </a:r>
              <a:endPara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4095307" y="2050791"/>
              <a:ext cx="10867" cy="283463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52" idx="3"/>
            </p:cNvCxnSpPr>
            <p:nvPr/>
          </p:nvCxnSpPr>
          <p:spPr>
            <a:xfrm flipH="1">
              <a:off x="3670265" y="2482933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3668024" y="3302478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3663437" y="4047226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3659398" y="4876800"/>
              <a:ext cx="43590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264218" y="1590054"/>
            <a:ext cx="1185532" cy="4777078"/>
            <a:chOff x="6264218" y="1590054"/>
            <a:chExt cx="1185532" cy="4777078"/>
          </a:xfrm>
        </p:grpSpPr>
        <p:cxnSp>
          <p:nvCxnSpPr>
            <p:cNvPr id="83" name="Straight Arrow Connector 82"/>
            <p:cNvCxnSpPr/>
            <p:nvPr/>
          </p:nvCxnSpPr>
          <p:spPr>
            <a:xfrm flipH="1">
              <a:off x="6858000" y="2393502"/>
              <a:ext cx="1433" cy="46843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6264218" y="1590054"/>
              <a:ext cx="1185532" cy="4777078"/>
              <a:chOff x="6264218" y="1590054"/>
              <a:chExt cx="1185532" cy="4777078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6306750" y="2074138"/>
                <a:ext cx="1143000" cy="31996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দানা ফসল</a:t>
                </a:r>
                <a:endParaRPr lang="en-US" sz="20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291927" y="2857404"/>
                <a:ext cx="1143000" cy="31996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ডাল ফসল</a:t>
                </a:r>
                <a:endParaRPr lang="en-US" sz="20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297244" y="4470006"/>
                <a:ext cx="1143000" cy="31996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আশঁ ফসল</a:t>
                </a:r>
                <a:endParaRPr lang="en-US" sz="20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90932" y="3654841"/>
                <a:ext cx="1143000" cy="31996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তেল ফসল</a:t>
                </a:r>
                <a:endParaRPr lang="en-US" sz="20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296117" y="6047171"/>
                <a:ext cx="1143000" cy="31996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পশু খাদ্য</a:t>
                </a:r>
                <a:endParaRPr lang="en-US" sz="20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264218" y="5242639"/>
                <a:ext cx="1143000" cy="31996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চিনি ফসল</a:t>
                </a:r>
                <a:endParaRPr lang="en-US" sz="20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 flipH="1">
                <a:off x="6861994" y="1590054"/>
                <a:ext cx="1433" cy="46843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H="1">
                <a:off x="6858000" y="3176768"/>
                <a:ext cx="1433" cy="46843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flipH="1">
                <a:off x="6858000" y="3983069"/>
                <a:ext cx="1433" cy="46843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H="1">
                <a:off x="6858000" y="4789370"/>
                <a:ext cx="1433" cy="46843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flipH="1">
                <a:off x="6858000" y="5572636"/>
                <a:ext cx="1433" cy="46843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92896" y="609600"/>
            <a:ext cx="5819122" cy="990275"/>
            <a:chOff x="1892896" y="609600"/>
            <a:chExt cx="5819122" cy="990275"/>
          </a:xfrm>
        </p:grpSpPr>
        <p:grpSp>
          <p:nvGrpSpPr>
            <p:cNvPr id="2" name="Group 1"/>
            <p:cNvGrpSpPr/>
            <p:nvPr/>
          </p:nvGrpSpPr>
          <p:grpSpPr>
            <a:xfrm>
              <a:off x="1892896" y="609600"/>
              <a:ext cx="5109347" cy="980642"/>
              <a:chOff x="1892896" y="609600"/>
              <a:chExt cx="5109347" cy="98064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892896" y="1125333"/>
                <a:ext cx="2221669" cy="464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উদ্যান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400" b="1" dirty="0" smtClean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ফসল</a:t>
                </a:r>
                <a:endParaRPr lang="en-US" sz="24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5402043" y="824015"/>
                <a:ext cx="1600200" cy="21443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702105" y="840840"/>
                <a:ext cx="143110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6997046" y="840839"/>
                <a:ext cx="0" cy="285009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698899" y="824015"/>
                <a:ext cx="0" cy="285009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ounded Rectangle 65"/>
              <p:cNvSpPr/>
              <p:nvPr/>
            </p:nvSpPr>
            <p:spPr>
              <a:xfrm>
                <a:off x="4131335" y="609600"/>
                <a:ext cx="1262330" cy="471715"/>
              </a:xfrm>
              <a:prstGeom prst="roundRect">
                <a:avLst>
                  <a:gd name="adj" fmla="val 38612"/>
                </a:avLst>
              </a:prstGeom>
              <a:solidFill>
                <a:srgbClr val="7030A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dirty="0"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ফসল</a:t>
                </a:r>
                <a:endParaRPr lang="en-US" sz="3200" b="1" dirty="0"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959418" y="1134966"/>
              <a:ext cx="1752600" cy="464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latin typeface="Shonar Bangla" panose="020B0502040204020203" pitchFamily="34" charset="0"/>
                  <a:cs typeface="Shonar Bangla" panose="020B0502040204020203" pitchFamily="34" charset="0"/>
                </a:rPr>
                <a:t>মাঠ ফসল</a:t>
              </a:r>
              <a:endPara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6497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429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চিত্রে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উল্লেখিত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ফসলটি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প্রকারের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b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bn-BD" sz="2400" dirty="0">
                <a:latin typeface="Shonar Bangla" panose="020B0502040204020203" pitchFamily="34" charset="0"/>
                <a:cs typeface="Shonar Bangla" panose="020B0502040204020203" pitchFamily="34" charset="0"/>
              </a:rPr>
              <a:t>উল্লেখিত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ফসলটিতে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ভিটামিন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রয়েছে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bn-BD" sz="24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৩। উক্ত ভিটামিনের অভাবে কোন রোগ হয় ? 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09899" y="4648200"/>
            <a:ext cx="3048000" cy="685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তোমাদের উত্তর মিলিয়ে নাউ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5294399"/>
            <a:ext cx="5562599" cy="1270209"/>
          </a:xfrm>
          <a:custGeom>
            <a:avLst/>
            <a:gdLst>
              <a:gd name="connsiteX0" fmla="*/ 0 w 4800600"/>
              <a:gd name="connsiteY0" fmla="*/ 0 h 990600"/>
              <a:gd name="connsiteX1" fmla="*/ 4800600 w 4800600"/>
              <a:gd name="connsiteY1" fmla="*/ 0 h 990600"/>
              <a:gd name="connsiteX2" fmla="*/ 4800600 w 4800600"/>
              <a:gd name="connsiteY2" fmla="*/ 990600 h 990600"/>
              <a:gd name="connsiteX3" fmla="*/ 0 w 4800600"/>
              <a:gd name="connsiteY3" fmla="*/ 990600 h 990600"/>
              <a:gd name="connsiteX4" fmla="*/ 0 w 4800600"/>
              <a:gd name="connsiteY4" fmla="*/ 0 h 990600"/>
              <a:gd name="connsiteX0" fmla="*/ 0 w 4800603"/>
              <a:gd name="connsiteY0" fmla="*/ 0 h 990600"/>
              <a:gd name="connsiteX1" fmla="*/ 4800600 w 4800603"/>
              <a:gd name="connsiteY1" fmla="*/ 0 h 990600"/>
              <a:gd name="connsiteX2" fmla="*/ 4463902 w 4800603"/>
              <a:gd name="connsiteY2" fmla="*/ 542260 h 990600"/>
              <a:gd name="connsiteX3" fmla="*/ 4800600 w 4800603"/>
              <a:gd name="connsiteY3" fmla="*/ 990600 h 990600"/>
              <a:gd name="connsiteX4" fmla="*/ 0 w 4800603"/>
              <a:gd name="connsiteY4" fmla="*/ 990600 h 990600"/>
              <a:gd name="connsiteX5" fmla="*/ 0 w 4800603"/>
              <a:gd name="connsiteY5" fmla="*/ 0 h 990600"/>
              <a:gd name="connsiteX0" fmla="*/ 278219 w 5078822"/>
              <a:gd name="connsiteY0" fmla="*/ 0 h 990600"/>
              <a:gd name="connsiteX1" fmla="*/ 5078819 w 5078822"/>
              <a:gd name="connsiteY1" fmla="*/ 0 h 990600"/>
              <a:gd name="connsiteX2" fmla="*/ 4742121 w 5078822"/>
              <a:gd name="connsiteY2" fmla="*/ 542260 h 990600"/>
              <a:gd name="connsiteX3" fmla="*/ 5078819 w 5078822"/>
              <a:gd name="connsiteY3" fmla="*/ 990600 h 990600"/>
              <a:gd name="connsiteX4" fmla="*/ 278219 w 5078822"/>
              <a:gd name="connsiteY4" fmla="*/ 990600 h 990600"/>
              <a:gd name="connsiteX5" fmla="*/ 0 w 5078822"/>
              <a:gd name="connsiteY5" fmla="*/ 446567 h 990600"/>
              <a:gd name="connsiteX6" fmla="*/ 278219 w 5078822"/>
              <a:gd name="connsiteY6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8822" h="990600">
                <a:moveTo>
                  <a:pt x="278219" y="0"/>
                </a:moveTo>
                <a:lnTo>
                  <a:pt x="5078819" y="0"/>
                </a:lnTo>
                <a:cubicBezTo>
                  <a:pt x="5080000" y="180753"/>
                  <a:pt x="4740940" y="361507"/>
                  <a:pt x="4742121" y="542260"/>
                </a:cubicBezTo>
                <a:lnTo>
                  <a:pt x="5078819" y="990600"/>
                </a:lnTo>
                <a:lnTo>
                  <a:pt x="278219" y="990600"/>
                </a:lnTo>
                <a:cubicBezTo>
                  <a:pt x="277628" y="816344"/>
                  <a:pt x="591" y="620823"/>
                  <a:pt x="0" y="446567"/>
                </a:cubicBezTo>
                <a:lnTo>
                  <a:pt x="27821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/>
            </a:r>
            <a:br>
              <a:rPr lang="bn-BD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24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5562600" cy="3200400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144232" y="5365899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১। </a:t>
            </a:r>
            <a:r>
              <a:rPr lang="en-US" sz="20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চিত্রে</a:t>
            </a:r>
            <a:r>
              <a: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উল্লেখিত</a:t>
            </a:r>
            <a:r>
              <a: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ফসলটি</a:t>
            </a:r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উদ্যান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ফসল </a:t>
            </a:r>
            <a:r>
              <a:rPr lang="bn-BD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bn-BD" sz="2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3970" y="5753755"/>
            <a:ext cx="433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২। উল্লেখিত</a:t>
            </a:r>
            <a:r>
              <a: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ফসলটিতে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সি</a:t>
            </a:r>
            <a:r>
              <a: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ভিটামিন</a:t>
            </a:r>
            <a:r>
              <a: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রয়েছে</a:t>
            </a:r>
            <a:r>
              <a: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166724" y="6164498"/>
            <a:ext cx="3685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৩। উক্ত ভিটামিনের অভাবে 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স্কার্ভি</a:t>
            </a:r>
            <a:r>
              <a:rPr lang="bn-BD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রোগ হয় ।</a:t>
            </a:r>
            <a:endParaRPr lang="en-US" sz="2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597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50000" b="40000"/>
          <a:stretch/>
        </p:blipFill>
        <p:spPr>
          <a:xfrm>
            <a:off x="0" y="1295400"/>
            <a:ext cx="45720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889" b="41111"/>
          <a:stretch/>
        </p:blipFill>
        <p:spPr>
          <a:xfrm>
            <a:off x="4572000" y="1295400"/>
            <a:ext cx="4572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64444" r="50000" b="5555"/>
          <a:stretch/>
        </p:blipFill>
        <p:spPr>
          <a:xfrm>
            <a:off x="-76200" y="4419600"/>
            <a:ext cx="46482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444" b="5555"/>
          <a:stretch/>
        </p:blipFill>
        <p:spPr>
          <a:xfrm>
            <a:off x="4572000" y="4419600"/>
            <a:ext cx="4572000" cy="2057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9100" y="0"/>
            <a:ext cx="8305800" cy="769441"/>
            <a:chOff x="457200" y="662404"/>
            <a:chExt cx="8305800" cy="769441"/>
          </a:xfrm>
        </p:grpSpPr>
        <p:sp>
          <p:nvSpPr>
            <p:cNvPr id="14" name="Rounded Rectangle 13"/>
            <p:cNvSpPr/>
            <p:nvPr/>
          </p:nvSpPr>
          <p:spPr>
            <a:xfrm>
              <a:off x="457200" y="685800"/>
              <a:ext cx="8305800" cy="60960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662404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বাগানে যেসব ফসল ফলানো হয়, তাদেরকে উদ্যান ফসল (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Graden</a:t>
              </a:r>
              <a:r>
                <a:rPr lang="en-US" sz="2400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crops</a:t>
              </a:r>
              <a:r>
                <a:rPr lang="bn-BD" sz="2400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) বলে</a:t>
              </a:r>
              <a:r>
                <a:rPr lang="bn-BD" sz="24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  <a:endParaRPr lang="en-US" sz="2400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pPr algn="ctr"/>
              <a:r>
                <a:rPr lang="bn-BD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যেমন- আম, ফুলকপি, রসুন</a:t>
              </a:r>
              <a:r>
                <a:rPr lang="en-US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</a:t>
              </a:r>
              <a:r>
                <a:rPr lang="bn-BD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গোলাপ</a:t>
              </a:r>
              <a:r>
                <a:rPr lang="en-US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2000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ইত্যাদি । </a:t>
              </a:r>
              <a:endParaRPr lang="en-US" sz="2000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7930" y="6477000"/>
            <a:ext cx="4256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বাহ্যিক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চেহারা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স্বাদ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মানুষের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কাছে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খুবই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গুরুতবপূর্ণ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76200" y="4114800"/>
            <a:ext cx="4267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প্রতিটি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গাছের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আলাদা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আলাদা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ভাবে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যত্ন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নেওয়া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6878" y="4114800"/>
            <a:ext cx="4260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স্বল্প পরিসরে নিবিড়ভাবে চাষাবাদ করা হয়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971800" y="650175"/>
            <a:ext cx="3048000" cy="609600"/>
            <a:chOff x="2819400" y="66675"/>
            <a:chExt cx="3048000" cy="609600"/>
          </a:xfrm>
        </p:grpSpPr>
        <p:sp>
          <p:nvSpPr>
            <p:cNvPr id="21" name="Rounded Rectangle 20"/>
            <p:cNvSpPr/>
            <p:nvPr/>
          </p:nvSpPr>
          <p:spPr>
            <a:xfrm>
              <a:off x="2819400" y="66675"/>
              <a:ext cx="3048000" cy="6096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19400" y="148709"/>
              <a:ext cx="30479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u="sng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উদ্যান</a:t>
              </a:r>
              <a:r>
                <a:rPr lang="en-US" sz="28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u="sng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8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800" b="1" u="sng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বৈশিষ্ঠ</a:t>
              </a:r>
              <a:r>
                <a:rPr lang="en-US" sz="2800" b="1" u="sng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bn-BD" sz="2800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629930" y="6477000"/>
            <a:ext cx="4437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একক জায়গা অধিক পুঁজি ও শ্রমের দরকার হয়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21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0" y="66675"/>
            <a:ext cx="4495800" cy="609600"/>
            <a:chOff x="2819400" y="66675"/>
            <a:chExt cx="3048000" cy="609600"/>
          </a:xfrm>
        </p:grpSpPr>
        <p:sp>
          <p:nvSpPr>
            <p:cNvPr id="8" name="Rounded Rectangle 7"/>
            <p:cNvSpPr/>
            <p:nvPr/>
          </p:nvSpPr>
          <p:spPr>
            <a:xfrm>
              <a:off x="2819400" y="66675"/>
              <a:ext cx="3048000" cy="6096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19400" y="148709"/>
              <a:ext cx="3047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উদ্যান</a:t>
              </a:r>
              <a:r>
                <a: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ফসলের</a:t>
              </a:r>
              <a:r>
                <a: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400" b="1" dirty="0">
                  <a:solidFill>
                    <a:schemeClr val="bg1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পুষ্টি ও পারিবারিক গুরুত্ব 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3780" r="5833" b="41542"/>
          <a:stretch/>
        </p:blipFill>
        <p:spPr>
          <a:xfrm>
            <a:off x="53165" y="775490"/>
            <a:ext cx="4465593" cy="28506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0"/>
          <a:stretch/>
        </p:blipFill>
        <p:spPr>
          <a:xfrm>
            <a:off x="4944455" y="4053655"/>
            <a:ext cx="3836226" cy="22426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53655"/>
            <a:ext cx="3819136" cy="22022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5555"/>
          <a:stretch/>
        </p:blipFill>
        <p:spPr>
          <a:xfrm>
            <a:off x="4623669" y="775416"/>
            <a:ext cx="4465592" cy="28801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161536" y="3733066"/>
            <a:ext cx="425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পুষ্টি উপদান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বেশি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থাকে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800" y="6362831"/>
            <a:ext cx="3895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বসতবাড়ির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আশেপাসে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চাষাবাদ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400" b="1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1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খাদ্য</a:t>
            </a:r>
            <a:r>
              <a:rPr lang="en-US" sz="1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ও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পুষ্টির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চাহিদা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মেটানো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r>
              <a:rPr lang="en-US" sz="1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33536" y="3695367"/>
            <a:ext cx="425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আম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জাম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কাঠাল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দামি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কাঠ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পাওয়া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4455" y="6324600"/>
            <a:ext cx="38362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উদ্যান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ফসলের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ডালপালা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ছাটাই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জালানি</a:t>
            </a:r>
            <a:r>
              <a:rPr lang="en-US" sz="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হিসাবে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রান্নাবান্নার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5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করাহয়</a:t>
            </a:r>
            <a:r>
              <a:rPr lang="en-US" sz="15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5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9112" y="6563024"/>
            <a:ext cx="604888" cy="2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447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</TotalTime>
  <Words>517</Words>
  <Application>Microsoft Office PowerPoint</Application>
  <PresentationFormat>On-screen Show (4:3)</PresentationFormat>
  <Paragraphs>158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Shonar Bangla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শ্রেণি মূল্যায়ন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NEER</dc:creator>
  <cp:lastModifiedBy>Nusrat Pc</cp:lastModifiedBy>
  <cp:revision>1102</cp:revision>
  <cp:lastPrinted>2019-07-14T05:37:20Z</cp:lastPrinted>
  <dcterms:created xsi:type="dcterms:W3CDTF">2006-08-16T00:00:00Z</dcterms:created>
  <dcterms:modified xsi:type="dcterms:W3CDTF">2021-04-16T13:48:20Z</dcterms:modified>
</cp:coreProperties>
</file>