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66" r:id="rId6"/>
    <p:sldId id="268" r:id="rId7"/>
    <p:sldId id="274" r:id="rId8"/>
    <p:sldId id="273" r:id="rId9"/>
    <p:sldId id="271" r:id="rId10"/>
    <p:sldId id="272" r:id="rId11"/>
    <p:sldId id="279"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D3F6EE-EE05-4FEC-997B-2C1DAD3CF345}"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3F6EE-EE05-4FEC-997B-2C1DAD3CF345}"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3F6EE-EE05-4FEC-997B-2C1DAD3CF345}"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3F6EE-EE05-4FEC-997B-2C1DAD3CF345}"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D3F6EE-EE05-4FEC-997B-2C1DAD3CF345}"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D3F6EE-EE05-4FEC-997B-2C1DAD3CF345}" type="datetimeFigureOut">
              <a:rPr lang="en-US" smtClean="0"/>
              <a:pPr/>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3F6EE-EE05-4FEC-997B-2C1DAD3CF345}" type="datetimeFigureOut">
              <a:rPr lang="en-US" smtClean="0"/>
              <a:pPr/>
              <a:t>4/17/2021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D3F6EE-EE05-4FEC-997B-2C1DAD3CF345}" type="datetimeFigureOut">
              <a:rPr lang="en-US" smtClean="0"/>
              <a:pPr/>
              <a:t>4/17/2021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3F6EE-EE05-4FEC-997B-2C1DAD3CF345}" type="datetimeFigureOut">
              <a:rPr lang="en-US" smtClean="0"/>
              <a:pPr/>
              <a:t>4/17/2021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3F6EE-EE05-4FEC-997B-2C1DAD3CF345}" type="datetimeFigureOut">
              <a:rPr lang="en-US" smtClean="0"/>
              <a:pPr/>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3F6EE-EE05-4FEC-997B-2C1DAD3CF345}" type="datetimeFigureOut">
              <a:rPr lang="en-US" smtClean="0"/>
              <a:pPr/>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9B5BA-F4AE-4317-899B-E5C2D53541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3F6EE-EE05-4FEC-997B-2C1DAD3CF345}" type="datetimeFigureOut">
              <a:rPr lang="en-US" smtClean="0"/>
              <a:pPr/>
              <a:t>4/17/2021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9B5BA-F4AE-4317-899B-E5C2D53541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zahidchem82@gmail.com"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76400"/>
            <a:ext cx="7924800" cy="3154710"/>
          </a:xfrm>
          <a:prstGeom prst="rect">
            <a:avLst/>
          </a:prstGeom>
          <a:noFill/>
          <a:ln>
            <a:solidFill>
              <a:schemeClr val="accent1"/>
            </a:solidFill>
          </a:ln>
        </p:spPr>
        <p:txBody>
          <a:bodyPr wrap="square" rtlCol="0">
            <a:spAutoFit/>
          </a:bodyPr>
          <a:lstStyle/>
          <a:p>
            <a:pPr algn="ctr"/>
            <a:r>
              <a:rPr lang="en-US" sz="19900" b="1" dirty="0" smtClean="0">
                <a:solidFill>
                  <a:srgbClr val="FF0000"/>
                </a:solidFill>
                <a:latin typeface="SutonnyMJ" pitchFamily="2" charset="0"/>
                <a:cs typeface="SutonnyMJ" pitchFamily="2" charset="0"/>
              </a:rPr>
              <a:t>¯^</a:t>
            </a:r>
            <a:r>
              <a:rPr lang="en-US" sz="19900" b="1" dirty="0" err="1" smtClean="0">
                <a:solidFill>
                  <a:srgbClr val="FF0000"/>
                </a:solidFill>
                <a:latin typeface="SutonnyMJ" pitchFamily="2" charset="0"/>
                <a:cs typeface="SutonnyMJ" pitchFamily="2" charset="0"/>
              </a:rPr>
              <a:t>vMZg</a:t>
            </a:r>
            <a:endParaRPr lang="en-US" sz="19900" b="1" dirty="0">
              <a:solidFill>
                <a:srgbClr val="FF0000"/>
              </a:solidFill>
              <a:latin typeface="SutonnyMJ" pitchFamily="2" charset="0"/>
              <a:cs typeface="SutonnyMJ"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76742"/>
            <a:ext cx="8534400" cy="2123658"/>
          </a:xfrm>
          <a:prstGeom prst="rect">
            <a:avLst/>
          </a:prstGeom>
          <a:ln>
            <a:solidFill>
              <a:srgbClr val="C00000"/>
            </a:solidFill>
          </a:ln>
        </p:spPr>
        <p:txBody>
          <a:bodyPr wrap="square">
            <a:spAutoFit/>
          </a:bodyPr>
          <a:lstStyle/>
          <a:p>
            <a:pPr algn="just"/>
            <a:r>
              <a:rPr lang="bn-BD" sz="2200" dirty="0" smtClean="0"/>
              <a:t>সুতরাং যৌগের দ্রবলে আলো পড়লে </a:t>
            </a:r>
            <a:r>
              <a:rPr lang="en-US" sz="2200" dirty="0" smtClean="0"/>
              <a:t>d-</a:t>
            </a:r>
            <a:r>
              <a:rPr lang="bn-BD" sz="2200" dirty="0" smtClean="0"/>
              <a:t>ইলেকট্রন ঐ আলো শোষণ করে কাছাকাছি শক্তির অপর d-অর্টালে স্থানান্তরিত হয়। যে বর্র আলো শেঅষন করে তার সম্পূরক বর্র আলো বিকিরিত হয়। ফলে অবস্থান্তর ধাতুর আয়নের দ্রবণটি ঐ নির্ষ্ট বর্র দেখায়। যেমন, যদি সবুজ বর্ণ (</a:t>
            </a:r>
            <a:r>
              <a:rPr lang="en-US" sz="2200" dirty="0" smtClean="0"/>
              <a:t>green) </a:t>
            </a:r>
            <a:r>
              <a:rPr lang="bn-BD" sz="2200" dirty="0" smtClean="0"/>
              <a:t>শোষিত হয়, তবে দ্রবণের বর্ণ বেগুনি-লাল (</a:t>
            </a:r>
            <a:r>
              <a:rPr lang="en-US" sz="2200" dirty="0" smtClean="0"/>
              <a:t>purple) </a:t>
            </a:r>
            <a:r>
              <a:rPr lang="bn-BD" sz="2200" dirty="0" smtClean="0"/>
              <a:t>হয়। যদি নীল বর্ণ (</a:t>
            </a:r>
            <a:r>
              <a:rPr lang="en-US" sz="2200" dirty="0" smtClean="0"/>
              <a:t>blue) </a:t>
            </a:r>
            <a:r>
              <a:rPr lang="bn-BD" sz="2200" dirty="0" smtClean="0"/>
              <a:t>শোষিত হয়, তবে দ্রবণের বর্ণ হবে কমলা (</a:t>
            </a:r>
            <a:r>
              <a:rPr lang="en-US" sz="2200" dirty="0" smtClean="0"/>
              <a:t>orange)</a:t>
            </a:r>
            <a:r>
              <a:rPr lang="bn-BD" sz="2200" dirty="0" smtClean="0"/>
              <a:t>.</a:t>
            </a:r>
            <a:endParaRPr lang="en-US" dirty="0"/>
          </a:p>
        </p:txBody>
      </p:sp>
      <p:sp>
        <p:nvSpPr>
          <p:cNvPr id="3" name="Rectangle 2"/>
          <p:cNvSpPr/>
          <p:nvPr/>
        </p:nvSpPr>
        <p:spPr>
          <a:xfrm>
            <a:off x="304800" y="3528298"/>
            <a:ext cx="8534400" cy="2339102"/>
          </a:xfrm>
          <a:prstGeom prst="rect">
            <a:avLst/>
          </a:prstGeom>
          <a:solidFill>
            <a:schemeClr val="accent1">
              <a:lumMod val="20000"/>
              <a:lumOff val="80000"/>
            </a:schemeClr>
          </a:solidFill>
          <a:ln>
            <a:solidFill>
              <a:srgbClr val="C00000"/>
            </a:solidFill>
          </a:ln>
        </p:spPr>
        <p:txBody>
          <a:bodyPr wrap="square">
            <a:spAutoFit/>
          </a:bodyPr>
          <a:lstStyle/>
          <a:p>
            <a:pPr algn="just"/>
            <a:r>
              <a:rPr lang="en-US" sz="2200" b="1" dirty="0" smtClean="0">
                <a:solidFill>
                  <a:srgbClr val="FF0000"/>
                </a:solidFill>
              </a:rPr>
              <a:t>Sc</a:t>
            </a:r>
            <a:r>
              <a:rPr lang="en-US" sz="2200" b="1" baseline="30000" dirty="0" smtClean="0">
                <a:solidFill>
                  <a:srgbClr val="FF0000"/>
                </a:solidFill>
              </a:rPr>
              <a:t>3+</a:t>
            </a:r>
            <a:r>
              <a:rPr lang="bn-BD" sz="2200" b="1" baseline="30000" dirty="0" smtClean="0">
                <a:solidFill>
                  <a:srgbClr val="FF0000"/>
                </a:solidFill>
              </a:rPr>
              <a:t>  </a:t>
            </a:r>
            <a:r>
              <a:rPr lang="en-US" sz="2200" b="1" dirty="0" smtClean="0">
                <a:solidFill>
                  <a:srgbClr val="FF0000"/>
                </a:solidFill>
              </a:rPr>
              <a:t>Cu</a:t>
            </a:r>
            <a:r>
              <a:rPr lang="en-US" sz="2200" b="1" baseline="30000" dirty="0" smtClean="0">
                <a:solidFill>
                  <a:srgbClr val="FF0000"/>
                </a:solidFill>
              </a:rPr>
              <a:t>+</a:t>
            </a:r>
            <a:r>
              <a:rPr lang="en-US" sz="2200" b="1" dirty="0" smtClean="0">
                <a:solidFill>
                  <a:srgbClr val="FF0000"/>
                </a:solidFill>
              </a:rPr>
              <a:t> </a:t>
            </a:r>
            <a:r>
              <a:rPr lang="bn-BD" sz="2200" b="1" dirty="0" smtClean="0">
                <a:solidFill>
                  <a:srgbClr val="FF0000"/>
                </a:solidFill>
              </a:rPr>
              <a:t>ও </a:t>
            </a:r>
            <a:r>
              <a:rPr lang="en-US" sz="2200" b="1" dirty="0" smtClean="0">
                <a:solidFill>
                  <a:srgbClr val="FF0000"/>
                </a:solidFill>
              </a:rPr>
              <a:t>Zn</a:t>
            </a:r>
            <a:r>
              <a:rPr lang="en-US" sz="2200" b="1" baseline="30000" dirty="0" smtClean="0">
                <a:solidFill>
                  <a:srgbClr val="FF0000"/>
                </a:solidFill>
              </a:rPr>
              <a:t>2+ </a:t>
            </a:r>
            <a:r>
              <a:rPr lang="bn-BD" sz="2200" b="1" dirty="0" smtClean="0">
                <a:solidFill>
                  <a:srgbClr val="FF0000"/>
                </a:solidFill>
              </a:rPr>
              <a:t>আয়ন বর্ণহীন কেন? </a:t>
            </a:r>
          </a:p>
          <a:p>
            <a:pPr algn="just"/>
            <a:endParaRPr lang="bn-BD" sz="1200" dirty="0" smtClean="0">
              <a:solidFill>
                <a:prstClr val="black"/>
              </a:solidFill>
            </a:endParaRPr>
          </a:p>
          <a:p>
            <a:pPr algn="just"/>
            <a:r>
              <a:rPr lang="bn-BD" sz="2200" dirty="0" smtClean="0">
                <a:solidFill>
                  <a:prstClr val="black"/>
                </a:solidFill>
              </a:rPr>
              <a:t>স্ক্যান্ডেনিয়ামের বেলায় </a:t>
            </a:r>
            <a:r>
              <a:rPr lang="en-US" sz="2200" dirty="0" smtClean="0">
                <a:solidFill>
                  <a:prstClr val="black"/>
                </a:solidFill>
              </a:rPr>
              <a:t>Sc</a:t>
            </a:r>
            <a:r>
              <a:rPr lang="en-US" sz="2200" baseline="30000" dirty="0" smtClean="0">
                <a:solidFill>
                  <a:prstClr val="black"/>
                </a:solidFill>
              </a:rPr>
              <a:t>3+(</a:t>
            </a:r>
            <a:r>
              <a:rPr lang="en-US" sz="2200" dirty="0" err="1" smtClean="0">
                <a:solidFill>
                  <a:prstClr val="black"/>
                </a:solidFill>
              </a:rPr>
              <a:t>aq</a:t>
            </a:r>
            <a:r>
              <a:rPr lang="en-US" sz="2200" dirty="0" smtClean="0">
                <a:solidFill>
                  <a:prstClr val="black"/>
                </a:solidFill>
              </a:rPr>
              <a:t>) </a:t>
            </a:r>
            <a:r>
              <a:rPr lang="bn-BD" sz="2200" dirty="0" smtClean="0">
                <a:solidFill>
                  <a:prstClr val="black"/>
                </a:solidFill>
              </a:rPr>
              <a:t>আয়নে কোন </a:t>
            </a:r>
            <a:r>
              <a:rPr lang="en-US" sz="2200" dirty="0" smtClean="0">
                <a:solidFill>
                  <a:prstClr val="black"/>
                </a:solidFill>
              </a:rPr>
              <a:t>d-</a:t>
            </a:r>
            <a:r>
              <a:rPr lang="bn-BD" sz="2200" dirty="0" smtClean="0">
                <a:solidFill>
                  <a:prstClr val="black"/>
                </a:solidFill>
              </a:rPr>
              <a:t>ইলেকট্রন নেই। তাই </a:t>
            </a:r>
            <a:r>
              <a:rPr lang="en-US" sz="2200" dirty="0" smtClean="0">
                <a:solidFill>
                  <a:prstClr val="black"/>
                </a:solidFill>
              </a:rPr>
              <a:t>Sc</a:t>
            </a:r>
            <a:r>
              <a:rPr lang="en-US" sz="2200" baseline="30000" dirty="0" smtClean="0">
                <a:solidFill>
                  <a:prstClr val="black"/>
                </a:solidFill>
              </a:rPr>
              <a:t>3+ </a:t>
            </a:r>
            <a:r>
              <a:rPr lang="en-US" sz="2200" dirty="0" smtClean="0">
                <a:solidFill>
                  <a:prstClr val="black"/>
                </a:solidFill>
              </a:rPr>
              <a:t>(</a:t>
            </a:r>
            <a:r>
              <a:rPr lang="en-US" sz="2200" dirty="0" err="1" smtClean="0">
                <a:solidFill>
                  <a:prstClr val="black"/>
                </a:solidFill>
              </a:rPr>
              <a:t>aq</a:t>
            </a:r>
            <a:r>
              <a:rPr lang="en-US" sz="2200" dirty="0" smtClean="0">
                <a:solidFill>
                  <a:prstClr val="black"/>
                </a:solidFill>
              </a:rPr>
              <a:t>) </a:t>
            </a:r>
            <a:r>
              <a:rPr lang="bn-BD" sz="2200" dirty="0" smtClean="0">
                <a:solidFill>
                  <a:prstClr val="black"/>
                </a:solidFill>
              </a:rPr>
              <a:t>আয়ন বর্ণহীন হয়। আবার </a:t>
            </a:r>
            <a:r>
              <a:rPr lang="en-US" sz="2200" dirty="0" smtClean="0">
                <a:solidFill>
                  <a:prstClr val="black"/>
                </a:solidFill>
              </a:rPr>
              <a:t>Cu</a:t>
            </a:r>
            <a:r>
              <a:rPr lang="en-US" sz="2200" baseline="30000" dirty="0" smtClean="0">
                <a:solidFill>
                  <a:prstClr val="black"/>
                </a:solidFill>
              </a:rPr>
              <a:t>+</a:t>
            </a:r>
            <a:r>
              <a:rPr lang="en-US" sz="2200" dirty="0" smtClean="0">
                <a:solidFill>
                  <a:prstClr val="black"/>
                </a:solidFill>
              </a:rPr>
              <a:t> </a:t>
            </a:r>
            <a:r>
              <a:rPr lang="bn-BD" sz="2200" dirty="0" smtClean="0">
                <a:solidFill>
                  <a:prstClr val="black"/>
                </a:solidFill>
              </a:rPr>
              <a:t>ও </a:t>
            </a:r>
            <a:r>
              <a:rPr lang="en-US" sz="2200" dirty="0" smtClean="0">
                <a:solidFill>
                  <a:prstClr val="black"/>
                </a:solidFill>
              </a:rPr>
              <a:t>Zn</a:t>
            </a:r>
            <a:r>
              <a:rPr lang="en-US" sz="2200" baseline="30000" dirty="0" smtClean="0">
                <a:solidFill>
                  <a:prstClr val="black"/>
                </a:solidFill>
              </a:rPr>
              <a:t>2+ </a:t>
            </a:r>
            <a:r>
              <a:rPr lang="bn-BD" sz="2200" dirty="0" smtClean="0">
                <a:solidFill>
                  <a:prstClr val="black"/>
                </a:solidFill>
              </a:rPr>
              <a:t>আয়নের ক্ষেত্রে উভয়ের </a:t>
            </a:r>
            <a:r>
              <a:rPr lang="en-US" sz="2200" dirty="0" smtClean="0">
                <a:solidFill>
                  <a:prstClr val="black"/>
                </a:solidFill>
              </a:rPr>
              <a:t>d</a:t>
            </a:r>
            <a:r>
              <a:rPr lang="en-US" sz="2200" baseline="30000" dirty="0" smtClean="0">
                <a:solidFill>
                  <a:prstClr val="black"/>
                </a:solidFill>
              </a:rPr>
              <a:t>10 </a:t>
            </a:r>
            <a:r>
              <a:rPr lang="bn-BD" sz="2200" dirty="0" smtClean="0">
                <a:solidFill>
                  <a:prstClr val="black"/>
                </a:solidFill>
              </a:rPr>
              <a:t>ইলেকট্রন বিন্যাস রয়েছে; তাই তাদের </a:t>
            </a:r>
            <a:r>
              <a:rPr lang="en-US" sz="2200" dirty="0" smtClean="0">
                <a:solidFill>
                  <a:prstClr val="black"/>
                </a:solidFill>
              </a:rPr>
              <a:t>d-</a:t>
            </a:r>
            <a:r>
              <a:rPr lang="bn-BD" sz="2200" dirty="0" smtClean="0">
                <a:solidFill>
                  <a:prstClr val="black"/>
                </a:solidFill>
              </a:rPr>
              <a:t>অরবিটালের ইলেকট্রনগুলোর শক্তি </a:t>
            </a:r>
            <a:r>
              <a:rPr lang="bn-BD" sz="2200" dirty="0" smtClean="0"/>
              <a:t>শোষণ</a:t>
            </a:r>
            <a:r>
              <a:rPr lang="bn-BD" sz="2200" dirty="0" smtClean="0">
                <a:solidFill>
                  <a:prstClr val="black"/>
                </a:solidFill>
              </a:rPr>
              <a:t> করে </a:t>
            </a:r>
            <a:r>
              <a:rPr lang="en-US" sz="2200" dirty="0" smtClean="0">
                <a:solidFill>
                  <a:prstClr val="black"/>
                </a:solidFill>
              </a:rPr>
              <a:t>d-d </a:t>
            </a:r>
            <a:r>
              <a:rPr lang="bn-BD" sz="2200" dirty="0" smtClean="0">
                <a:solidFill>
                  <a:prstClr val="black"/>
                </a:solidFill>
              </a:rPr>
              <a:t>স্থানান্তরিত হওয়ার কোন সুযোগ নেই। তাই এরা বর্ণহীন।</a:t>
            </a: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838200"/>
            <a:ext cx="2971800" cy="769441"/>
          </a:xfrm>
          <a:prstGeom prst="rect">
            <a:avLst/>
          </a:prstGeom>
          <a:noFill/>
          <a:ln>
            <a:solidFill>
              <a:schemeClr val="accent1"/>
            </a:solidFill>
          </a:ln>
        </p:spPr>
        <p:txBody>
          <a:bodyPr wrap="square" rtlCol="0">
            <a:spAutoFit/>
          </a:bodyPr>
          <a:lstStyle/>
          <a:p>
            <a:r>
              <a:rPr lang="en-US" sz="4400" dirty="0" err="1" smtClean="0">
                <a:solidFill>
                  <a:srgbClr val="FF0000"/>
                </a:solidFill>
              </a:rPr>
              <a:t>বাড়ির</a:t>
            </a:r>
            <a:r>
              <a:rPr lang="en-US" sz="4400" dirty="0" smtClean="0">
                <a:solidFill>
                  <a:srgbClr val="FF0000"/>
                </a:solidFill>
              </a:rPr>
              <a:t> </a:t>
            </a:r>
            <a:r>
              <a:rPr lang="en-US" sz="4400" dirty="0" err="1" smtClean="0">
                <a:solidFill>
                  <a:srgbClr val="FF0000"/>
                </a:solidFill>
              </a:rPr>
              <a:t>কাজ</a:t>
            </a:r>
            <a:endParaRPr lang="en-US" sz="4400" dirty="0">
              <a:solidFill>
                <a:srgbClr val="FF0000"/>
              </a:solidFill>
            </a:endParaRPr>
          </a:p>
        </p:txBody>
      </p:sp>
      <p:sp>
        <p:nvSpPr>
          <p:cNvPr id="3" name="TextBox 2"/>
          <p:cNvSpPr txBox="1"/>
          <p:nvPr/>
        </p:nvSpPr>
        <p:spPr>
          <a:xfrm>
            <a:off x="304800" y="2743200"/>
            <a:ext cx="8458200" cy="1815882"/>
          </a:xfrm>
          <a:prstGeom prst="rect">
            <a:avLst/>
          </a:prstGeom>
          <a:noFill/>
          <a:ln>
            <a:solidFill>
              <a:schemeClr val="accent1"/>
            </a:solidFill>
          </a:ln>
        </p:spPr>
        <p:txBody>
          <a:bodyPr wrap="square" rtlCol="0">
            <a:spAutoFit/>
          </a:bodyPr>
          <a:lstStyle/>
          <a:p>
            <a:pPr marL="514350" indent="-514350">
              <a:buFont typeface="+mj-lt"/>
              <a:buAutoNum type="arabicPeriod"/>
            </a:pPr>
            <a:r>
              <a:rPr lang="en-US" sz="2800" b="1" dirty="0" smtClean="0">
                <a:solidFill>
                  <a:srgbClr val="0070C0"/>
                </a:solidFill>
              </a:rPr>
              <a:t>d-</a:t>
            </a:r>
            <a:r>
              <a:rPr lang="en-US" sz="2800" b="1" dirty="0" err="1" smtClean="0">
                <a:solidFill>
                  <a:srgbClr val="0070C0"/>
                </a:solidFill>
              </a:rPr>
              <a:t>ব্লক</a:t>
            </a:r>
            <a:r>
              <a:rPr lang="en-US" sz="2800" b="1" dirty="0" smtClean="0">
                <a:solidFill>
                  <a:srgbClr val="0070C0"/>
                </a:solidFill>
              </a:rPr>
              <a:t> ও </a:t>
            </a:r>
            <a:r>
              <a:rPr lang="en-US" sz="2800" b="1" dirty="0" err="1" smtClean="0">
                <a:solidFill>
                  <a:srgbClr val="0070C0"/>
                </a:solidFill>
              </a:rPr>
              <a:t>অবস্থান্তর</a:t>
            </a:r>
            <a:r>
              <a:rPr lang="en-US" sz="2800" b="1" dirty="0" smtClean="0">
                <a:solidFill>
                  <a:srgbClr val="0070C0"/>
                </a:solidFill>
              </a:rPr>
              <a:t> </a:t>
            </a:r>
            <a:r>
              <a:rPr lang="en-US" sz="2800" b="1" dirty="0" err="1" smtClean="0">
                <a:solidFill>
                  <a:srgbClr val="0070C0"/>
                </a:solidFill>
              </a:rPr>
              <a:t>মৌলের</a:t>
            </a:r>
            <a:r>
              <a:rPr lang="en-US" sz="2800" b="1" dirty="0" smtClean="0">
                <a:solidFill>
                  <a:srgbClr val="0070C0"/>
                </a:solidFill>
              </a:rPr>
              <a:t> </a:t>
            </a:r>
            <a:r>
              <a:rPr lang="en-US" sz="2800" b="1" dirty="0" err="1" smtClean="0">
                <a:solidFill>
                  <a:srgbClr val="0070C0"/>
                </a:solidFill>
              </a:rPr>
              <a:t>মধ্যে</a:t>
            </a:r>
            <a:r>
              <a:rPr lang="en-US" sz="2800" b="1" dirty="0" smtClean="0">
                <a:solidFill>
                  <a:srgbClr val="0070C0"/>
                </a:solidFill>
              </a:rPr>
              <a:t> </a:t>
            </a:r>
            <a:r>
              <a:rPr lang="en-US" sz="2800" b="1" dirty="0" err="1" smtClean="0">
                <a:solidFill>
                  <a:srgbClr val="0070C0"/>
                </a:solidFill>
              </a:rPr>
              <a:t>পার্থক্য</a:t>
            </a:r>
            <a:r>
              <a:rPr lang="en-US" sz="2800" b="1" dirty="0" smtClean="0">
                <a:solidFill>
                  <a:srgbClr val="0070C0"/>
                </a:solidFill>
              </a:rPr>
              <a:t> </a:t>
            </a:r>
            <a:r>
              <a:rPr lang="en-US" sz="2800" b="1" dirty="0" err="1" smtClean="0">
                <a:solidFill>
                  <a:srgbClr val="0070C0"/>
                </a:solidFill>
              </a:rPr>
              <a:t>লিখ</a:t>
            </a:r>
            <a:r>
              <a:rPr lang="en-US" sz="2800" b="1" dirty="0" smtClean="0">
                <a:solidFill>
                  <a:srgbClr val="0070C0"/>
                </a:solidFill>
              </a:rPr>
              <a:t>?</a:t>
            </a:r>
            <a:endParaRPr lang="en-US" sz="2800" b="1" dirty="0" smtClean="0">
              <a:solidFill>
                <a:srgbClr val="0070C0"/>
              </a:solidFill>
            </a:endParaRPr>
          </a:p>
          <a:p>
            <a:pPr marL="514350" indent="-514350">
              <a:buFont typeface="+mj-lt"/>
              <a:buAutoNum type="arabicPeriod"/>
            </a:pPr>
            <a:r>
              <a:rPr lang="en-US" sz="2800" b="1" dirty="0" smtClean="0">
                <a:solidFill>
                  <a:srgbClr val="0070C0"/>
                </a:solidFill>
              </a:rPr>
              <a:t>Zn</a:t>
            </a:r>
            <a:r>
              <a:rPr lang="en-US" sz="2800" b="1" baseline="30000" dirty="0" smtClean="0">
                <a:solidFill>
                  <a:srgbClr val="0070C0"/>
                </a:solidFill>
              </a:rPr>
              <a:t>2+</a:t>
            </a:r>
            <a:r>
              <a:rPr lang="en-US" sz="2800" b="1" dirty="0" smtClean="0">
                <a:solidFill>
                  <a:srgbClr val="0070C0"/>
                </a:solidFill>
              </a:rPr>
              <a:t>  </a:t>
            </a:r>
            <a:r>
              <a:rPr lang="en-US" sz="2800" b="1" dirty="0" err="1" smtClean="0">
                <a:solidFill>
                  <a:srgbClr val="0070C0"/>
                </a:solidFill>
              </a:rPr>
              <a:t>রঙিন</a:t>
            </a:r>
            <a:r>
              <a:rPr lang="en-US" sz="2800" b="1" dirty="0" smtClean="0">
                <a:solidFill>
                  <a:srgbClr val="0070C0"/>
                </a:solidFill>
              </a:rPr>
              <a:t> </a:t>
            </a:r>
            <a:r>
              <a:rPr lang="en-US" sz="2800" b="1" dirty="0" err="1" smtClean="0">
                <a:solidFill>
                  <a:srgbClr val="0070C0"/>
                </a:solidFill>
              </a:rPr>
              <a:t>যৌগ</a:t>
            </a:r>
            <a:r>
              <a:rPr lang="en-US" sz="2800" b="1" dirty="0" smtClean="0">
                <a:solidFill>
                  <a:srgbClr val="0070C0"/>
                </a:solidFill>
              </a:rPr>
              <a:t> </a:t>
            </a:r>
            <a:r>
              <a:rPr lang="en-US" sz="2800" b="1" dirty="0" err="1" smtClean="0">
                <a:solidFill>
                  <a:srgbClr val="0070C0"/>
                </a:solidFill>
              </a:rPr>
              <a:t>গঠন</a:t>
            </a:r>
            <a:r>
              <a:rPr lang="en-US" sz="2800" b="1" dirty="0" smtClean="0">
                <a:solidFill>
                  <a:srgbClr val="0070C0"/>
                </a:solidFill>
              </a:rPr>
              <a:t> </a:t>
            </a:r>
            <a:r>
              <a:rPr lang="en-US" sz="2800" b="1" dirty="0" err="1" smtClean="0">
                <a:solidFill>
                  <a:srgbClr val="0070C0"/>
                </a:solidFill>
              </a:rPr>
              <a:t>করে</a:t>
            </a:r>
            <a:r>
              <a:rPr lang="en-US" sz="2800" b="1" dirty="0" smtClean="0">
                <a:solidFill>
                  <a:srgbClr val="0070C0"/>
                </a:solidFill>
              </a:rPr>
              <a:t> </a:t>
            </a:r>
            <a:r>
              <a:rPr lang="en-US" sz="2800" b="1" dirty="0" err="1" smtClean="0">
                <a:solidFill>
                  <a:srgbClr val="0070C0"/>
                </a:solidFill>
              </a:rPr>
              <a:t>না</a:t>
            </a:r>
            <a:r>
              <a:rPr lang="en-US" sz="2800" b="1" dirty="0" smtClean="0">
                <a:solidFill>
                  <a:srgbClr val="0070C0"/>
                </a:solidFill>
              </a:rPr>
              <a:t> </a:t>
            </a:r>
            <a:r>
              <a:rPr lang="en-US" sz="2800" b="1" dirty="0" err="1" smtClean="0">
                <a:solidFill>
                  <a:srgbClr val="0070C0"/>
                </a:solidFill>
              </a:rPr>
              <a:t>কেন</a:t>
            </a:r>
            <a:r>
              <a:rPr lang="en-US" sz="2800" b="1" dirty="0" smtClean="0">
                <a:solidFill>
                  <a:srgbClr val="0070C0"/>
                </a:solidFill>
              </a:rPr>
              <a:t>?</a:t>
            </a:r>
            <a:endParaRPr lang="en-US" sz="2800" b="1" dirty="0" smtClean="0">
              <a:solidFill>
                <a:srgbClr val="0070C0"/>
              </a:solidFill>
            </a:endParaRPr>
          </a:p>
          <a:p>
            <a:pPr marL="514350" indent="-514350">
              <a:buFont typeface="+mj-lt"/>
              <a:buAutoNum type="arabicPeriod"/>
            </a:pPr>
            <a:r>
              <a:rPr lang="en-US" sz="2800" b="1" dirty="0" err="1" smtClean="0">
                <a:solidFill>
                  <a:srgbClr val="0070C0"/>
                </a:solidFill>
              </a:rPr>
              <a:t>পার</a:t>
            </a:r>
            <a:r>
              <a:rPr lang="en-US" sz="2800" b="1" dirty="0" smtClean="0">
                <a:solidFill>
                  <a:srgbClr val="0070C0"/>
                </a:solidFill>
              </a:rPr>
              <a:t> </a:t>
            </a:r>
            <a:r>
              <a:rPr lang="en-US" sz="2800" b="1" dirty="0" err="1" smtClean="0">
                <a:solidFill>
                  <a:srgbClr val="0070C0"/>
                </a:solidFill>
              </a:rPr>
              <a:t>অক্সাইড</a:t>
            </a:r>
            <a:r>
              <a:rPr lang="en-US" sz="2800" b="1" dirty="0" smtClean="0">
                <a:solidFill>
                  <a:srgbClr val="0070C0"/>
                </a:solidFill>
              </a:rPr>
              <a:t> ও </a:t>
            </a:r>
            <a:r>
              <a:rPr lang="en-US" sz="2800" b="1" dirty="0" err="1" smtClean="0">
                <a:solidFill>
                  <a:srgbClr val="0070C0"/>
                </a:solidFill>
              </a:rPr>
              <a:t>পলিঅক্সাইডের</a:t>
            </a:r>
            <a:r>
              <a:rPr lang="en-US" sz="2800" b="1" dirty="0" smtClean="0">
                <a:solidFill>
                  <a:srgbClr val="0070C0"/>
                </a:solidFill>
              </a:rPr>
              <a:t> </a:t>
            </a:r>
            <a:r>
              <a:rPr lang="en-US" sz="2800" b="1" dirty="0" err="1" smtClean="0">
                <a:solidFill>
                  <a:srgbClr val="0070C0"/>
                </a:solidFill>
              </a:rPr>
              <a:t>মধ্যে</a:t>
            </a:r>
            <a:r>
              <a:rPr lang="en-US" sz="2800" b="1" dirty="0" smtClean="0">
                <a:solidFill>
                  <a:srgbClr val="0070C0"/>
                </a:solidFill>
              </a:rPr>
              <a:t> </a:t>
            </a:r>
            <a:r>
              <a:rPr lang="en-US" sz="2800" b="1" dirty="0" err="1" smtClean="0">
                <a:solidFill>
                  <a:srgbClr val="0070C0"/>
                </a:solidFill>
              </a:rPr>
              <a:t>পার্থক্য</a:t>
            </a:r>
            <a:r>
              <a:rPr lang="en-US" sz="2800" b="1" dirty="0" smtClean="0">
                <a:solidFill>
                  <a:srgbClr val="0070C0"/>
                </a:solidFill>
              </a:rPr>
              <a:t> </a:t>
            </a:r>
            <a:r>
              <a:rPr lang="en-US" sz="2800" b="1" dirty="0" err="1" smtClean="0">
                <a:solidFill>
                  <a:srgbClr val="0070C0"/>
                </a:solidFill>
              </a:rPr>
              <a:t>লিখ</a:t>
            </a:r>
            <a:r>
              <a:rPr lang="en-US" sz="2800" b="1" dirty="0" smtClean="0">
                <a:solidFill>
                  <a:srgbClr val="0070C0"/>
                </a:solidFill>
              </a:rPr>
              <a:t>।</a:t>
            </a:r>
            <a:endParaRPr lang="en-US" sz="2800" b="1"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219200"/>
            <a:ext cx="5181600" cy="2646878"/>
          </a:xfrm>
          <a:prstGeom prst="rect">
            <a:avLst/>
          </a:prstGeom>
          <a:noFill/>
        </p:spPr>
        <p:txBody>
          <a:bodyPr wrap="square" rtlCol="0">
            <a:spAutoFit/>
          </a:bodyPr>
          <a:lstStyle/>
          <a:p>
            <a:r>
              <a:rPr lang="en-US" sz="16600" b="1" dirty="0" err="1" smtClean="0">
                <a:solidFill>
                  <a:srgbClr val="FF0000"/>
                </a:solidFill>
                <a:latin typeface="SutonnyMJ" pitchFamily="2" charset="0"/>
                <a:cs typeface="SutonnyMJ" pitchFamily="2" charset="0"/>
              </a:rPr>
              <a:t>ab¨ev</a:t>
            </a:r>
            <a:r>
              <a:rPr lang="en-US" sz="16600" b="1" dirty="0" smtClean="0">
                <a:solidFill>
                  <a:srgbClr val="FF0000"/>
                </a:solidFill>
                <a:latin typeface="SutonnyMJ" pitchFamily="2" charset="0"/>
                <a:cs typeface="SutonnyMJ" pitchFamily="2" charset="0"/>
              </a:rPr>
              <a:t>`</a:t>
            </a:r>
            <a:endParaRPr lang="en-US" sz="16600" b="1" dirty="0">
              <a:solidFill>
                <a:srgbClr val="FF0000"/>
              </a:solidFill>
              <a:latin typeface="SutonnyMJ" pitchFamily="2" charset="0"/>
              <a:cs typeface="SutonnyMJ"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4"/>
          <p:cNvSpPr txBox="1">
            <a:spLocks noGrp="1"/>
          </p:cNvSpPr>
          <p:nvPr>
            <p:ph sz="half" idx="1"/>
          </p:nvPr>
        </p:nvSpPr>
        <p:spPr>
          <a:xfrm>
            <a:off x="76200" y="3962400"/>
            <a:ext cx="4648200" cy="2308324"/>
          </a:xfrm>
          <a:prstGeom prst="rect">
            <a:avLst/>
          </a:prstGeom>
          <a:solidFill>
            <a:schemeClr val="accent1">
              <a:lumMod val="20000"/>
              <a:lumOff val="80000"/>
            </a:schemeClr>
          </a:solidFill>
          <a:ln>
            <a:solidFill>
              <a:srgbClr val="FF0000"/>
            </a:solidFill>
          </a:ln>
        </p:spPr>
        <p:txBody>
          <a:bodyPr wrap="square" rtlCol="0">
            <a:spAutoFit/>
          </a:bodyPr>
          <a:lstStyle/>
          <a:p>
            <a:pPr lvl="0" algn="just" eaLnBrk="0" fontAlgn="base" hangingPunct="0">
              <a:spcBef>
                <a:spcPct val="0"/>
              </a:spcBef>
              <a:spcAft>
                <a:spcPct val="0"/>
              </a:spcAft>
              <a:buNone/>
              <a:tabLst>
                <a:tab pos="2835275" algn="l"/>
                <a:tab pos="2971800" algn="ctr"/>
              </a:tabLst>
            </a:pPr>
            <a:r>
              <a:rPr lang="en-US" sz="2000" b="1" dirty="0" smtClean="0" bmk="OLE_LINK3">
                <a:solidFill>
                  <a:srgbClr val="0000FF"/>
                </a:solidFill>
                <a:latin typeface="Arial" pitchFamily="34" charset="0"/>
                <a:ea typeface="Times New Roman" pitchFamily="18" charset="0"/>
                <a:cs typeface="Arial" pitchFamily="34" charset="0"/>
              </a:rPr>
              <a:t>MD. ZAHIDUL ISLAM</a:t>
            </a:r>
          </a:p>
          <a:p>
            <a:pPr lvl="0" algn="just" eaLnBrk="0" fontAlgn="base" hangingPunct="0">
              <a:spcBef>
                <a:spcPct val="0"/>
              </a:spcBef>
              <a:spcAft>
                <a:spcPct val="0"/>
              </a:spcAft>
              <a:buNone/>
              <a:tabLst>
                <a:tab pos="2835275" algn="l"/>
                <a:tab pos="2971800" algn="ctr"/>
              </a:tabLst>
            </a:pPr>
            <a:r>
              <a:rPr lang="en-US" sz="2000" b="1" dirty="0" smtClean="0" bmk="OLE_LINK3">
                <a:solidFill>
                  <a:srgbClr val="C00000"/>
                </a:solidFill>
                <a:latin typeface="Arial" pitchFamily="34" charset="0"/>
                <a:ea typeface="Times New Roman" pitchFamily="18" charset="0"/>
                <a:cs typeface="Arial" pitchFamily="34" charset="0"/>
              </a:rPr>
              <a:t>Assistant Professor</a:t>
            </a:r>
          </a:p>
          <a:p>
            <a:pPr lvl="0" algn="just" eaLnBrk="0" fontAlgn="base" hangingPunct="0">
              <a:spcBef>
                <a:spcPct val="0"/>
              </a:spcBef>
              <a:spcAft>
                <a:spcPct val="0"/>
              </a:spcAft>
              <a:buNone/>
              <a:tabLst>
                <a:tab pos="2835275" algn="l"/>
                <a:tab pos="2971800" algn="ctr"/>
              </a:tabLst>
            </a:pPr>
            <a:r>
              <a:rPr lang="en-US" sz="2000" b="1" dirty="0" smtClean="0" bmk="OLE_LINK3">
                <a:solidFill>
                  <a:srgbClr val="C00000"/>
                </a:solidFill>
                <a:latin typeface="Arial" pitchFamily="34" charset="0"/>
                <a:ea typeface="Times New Roman" pitchFamily="18" charset="0"/>
                <a:cs typeface="Arial" pitchFamily="34" charset="0"/>
              </a:rPr>
              <a:t> Department of Chemistry, </a:t>
            </a:r>
          </a:p>
          <a:p>
            <a:pPr lvl="0" algn="just" eaLnBrk="0" fontAlgn="base" hangingPunct="0">
              <a:spcBef>
                <a:spcPct val="0"/>
              </a:spcBef>
              <a:spcAft>
                <a:spcPct val="0"/>
              </a:spcAft>
              <a:buNone/>
              <a:tabLst>
                <a:tab pos="2835275" algn="l"/>
                <a:tab pos="2971800" algn="ctr"/>
              </a:tabLst>
            </a:pPr>
            <a:r>
              <a:rPr lang="en-US" sz="2000" b="1" dirty="0" smtClean="0" bmk="OLE_LINK3">
                <a:solidFill>
                  <a:srgbClr val="C00000"/>
                </a:solidFill>
                <a:latin typeface="Arial" pitchFamily="34" charset="0"/>
                <a:ea typeface="Times New Roman" pitchFamily="18" charset="0"/>
                <a:cs typeface="Arial" pitchFamily="34" charset="0"/>
              </a:rPr>
              <a:t>Govt. </a:t>
            </a:r>
            <a:r>
              <a:rPr lang="en-US" sz="2000" b="1" dirty="0" err="1" smtClean="0" bmk="OLE_LINK3">
                <a:solidFill>
                  <a:srgbClr val="C00000"/>
                </a:solidFill>
                <a:latin typeface="Arial" pitchFamily="34" charset="0"/>
                <a:ea typeface="Times New Roman" pitchFamily="18" charset="0"/>
                <a:cs typeface="Arial" pitchFamily="34" charset="0"/>
              </a:rPr>
              <a:t>Suhrawardi</a:t>
            </a:r>
            <a:r>
              <a:rPr lang="en-US" sz="2000" b="1" dirty="0" smtClean="0" bmk="OLE_LINK3">
                <a:solidFill>
                  <a:srgbClr val="C00000"/>
                </a:solidFill>
                <a:latin typeface="Arial" pitchFamily="34" charset="0"/>
                <a:ea typeface="Times New Roman" pitchFamily="18" charset="0"/>
                <a:cs typeface="Arial" pitchFamily="34" charset="0"/>
              </a:rPr>
              <a:t>  College, </a:t>
            </a:r>
            <a:r>
              <a:rPr lang="en-US" sz="2000" b="1" dirty="0" err="1" smtClean="0" bmk="OLE_LINK3">
                <a:solidFill>
                  <a:srgbClr val="C00000"/>
                </a:solidFill>
                <a:latin typeface="Arial" pitchFamily="34" charset="0"/>
                <a:ea typeface="Times New Roman" pitchFamily="18" charset="0"/>
                <a:cs typeface="Arial" pitchFamily="34" charset="0"/>
              </a:rPr>
              <a:t>Pirojpur</a:t>
            </a:r>
            <a:r>
              <a:rPr lang="en-US" sz="2000" b="1" dirty="0" smtClean="0" bmk="OLE_LINK3">
                <a:solidFill>
                  <a:srgbClr val="C00000"/>
                </a:solidFill>
                <a:latin typeface="Arial" pitchFamily="34" charset="0"/>
                <a:ea typeface="Times New Roman" pitchFamily="18" charset="0"/>
                <a:cs typeface="Arial" pitchFamily="34" charset="0"/>
              </a:rPr>
              <a:t>.</a:t>
            </a:r>
          </a:p>
          <a:p>
            <a:pPr lvl="0" algn="just" eaLnBrk="0" fontAlgn="base" hangingPunct="0">
              <a:spcBef>
                <a:spcPct val="0"/>
              </a:spcBef>
              <a:spcAft>
                <a:spcPct val="0"/>
              </a:spcAft>
              <a:buNone/>
              <a:tabLst>
                <a:tab pos="2835275" algn="l"/>
                <a:tab pos="2971800" algn="ctr"/>
              </a:tabLst>
            </a:pPr>
            <a:r>
              <a:rPr lang="en-US" sz="2000" b="1" dirty="0" smtClean="0" bmk="OLE_LINK3">
                <a:solidFill>
                  <a:srgbClr val="0000FF"/>
                </a:solidFill>
                <a:latin typeface="Arial" pitchFamily="34" charset="0"/>
                <a:ea typeface="Times New Roman" pitchFamily="18" charset="0"/>
                <a:cs typeface="Arial" pitchFamily="34" charset="0"/>
              </a:rPr>
              <a:t>E-mail:  </a:t>
            </a:r>
            <a:r>
              <a:rPr lang="en-US" sz="2000" b="1" dirty="0" smtClean="0" bmk="OLE_LINK3">
                <a:solidFill>
                  <a:schemeClr val="tx1">
                    <a:lumMod val="95000"/>
                    <a:lumOff val="5000"/>
                  </a:schemeClr>
                </a:solidFill>
                <a:latin typeface="Arial" pitchFamily="34" charset="0"/>
                <a:ea typeface="Times New Roman" pitchFamily="18" charset="0"/>
                <a:cs typeface="Arial" pitchFamily="34" charset="0"/>
              </a:rPr>
              <a:t>zahidchemdc@yahoo.com</a:t>
            </a:r>
          </a:p>
          <a:p>
            <a:pPr lvl="0" algn="just" eaLnBrk="0" fontAlgn="base" hangingPunct="0">
              <a:spcBef>
                <a:spcPct val="0"/>
              </a:spcBef>
              <a:spcAft>
                <a:spcPct val="0"/>
              </a:spcAft>
              <a:buNone/>
              <a:tabLst>
                <a:tab pos="2835275" algn="l"/>
                <a:tab pos="2971800" algn="ctr"/>
              </a:tabLst>
            </a:pPr>
            <a:r>
              <a:rPr lang="en-US" sz="2000" b="1" dirty="0" smtClean="0" bmk="OLE_LINK3">
                <a:solidFill>
                  <a:srgbClr val="FF0000"/>
                </a:solidFill>
                <a:latin typeface="Arial" pitchFamily="34" charset="0"/>
                <a:ea typeface="Times New Roman" pitchFamily="18" charset="0"/>
                <a:cs typeface="Arial" pitchFamily="34" charset="0"/>
              </a:rPr>
              <a:t>              </a:t>
            </a:r>
            <a:r>
              <a:rPr lang="en-US" sz="2000" b="1" dirty="0" smtClean="0" bmk="OLE_LINK3">
                <a:solidFill>
                  <a:schemeClr val="accent1">
                    <a:lumMod val="60000"/>
                    <a:lumOff val="40000"/>
                  </a:schemeClr>
                </a:solidFill>
                <a:latin typeface="Arial" pitchFamily="34" charset="0"/>
                <a:ea typeface="Times New Roman" pitchFamily="18" charset="0"/>
                <a:cs typeface="Arial" pitchFamily="34" charset="0"/>
                <a:hlinkClick r:id="rId2"/>
              </a:rPr>
              <a:t>zahidchem82@gmail.com</a:t>
            </a:r>
            <a:endParaRPr lang="en-US" sz="2000" b="1" dirty="0" smtClean="0" bmk="OLE_LINK3">
              <a:solidFill>
                <a:schemeClr val="accent1">
                  <a:lumMod val="60000"/>
                  <a:lumOff val="40000"/>
                </a:schemeClr>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buNone/>
              <a:tabLst>
                <a:tab pos="2835275" algn="l"/>
                <a:tab pos="2971800" algn="ctr"/>
              </a:tabLst>
            </a:pPr>
            <a:r>
              <a:rPr lang="en-US" sz="2000" b="1" dirty="0" smtClean="0" bmk="OLE_LINK3">
                <a:solidFill>
                  <a:srgbClr val="C00000"/>
                </a:solidFill>
                <a:latin typeface="Arial" pitchFamily="34" charset="0"/>
                <a:ea typeface="Times New Roman" pitchFamily="18" charset="0"/>
                <a:cs typeface="Arial" pitchFamily="34" charset="0"/>
              </a:rPr>
              <a:t>Mobile No. 01717205216   </a:t>
            </a:r>
            <a:r>
              <a:rPr lang="en-US" sz="2400" b="1" dirty="0" smtClean="0" bmk="OLE_LINK3">
                <a:solidFill>
                  <a:srgbClr val="C00000"/>
                </a:solidFill>
                <a:latin typeface="Arial" pitchFamily="34" charset="0"/>
                <a:ea typeface="Times New Roman" pitchFamily="18" charset="0"/>
                <a:cs typeface="Arial" pitchFamily="34" charset="0"/>
              </a:rPr>
              <a:t>           </a:t>
            </a:r>
            <a:endParaRPr lang="en-US" sz="2400" b="1" dirty="0">
              <a:solidFill>
                <a:srgbClr val="C00000"/>
              </a:solidFill>
            </a:endParaRPr>
          </a:p>
        </p:txBody>
      </p:sp>
      <p:pic>
        <p:nvPicPr>
          <p:cNvPr id="3" name="Picture 1" descr="C:\Users\SOC\Desktop\28058875_1574025102705597_5628513404356077538_n.jpg"/>
          <p:cNvPicPr>
            <a:picLocks noChangeAspect="1" noChangeArrowheads="1"/>
          </p:cNvPicPr>
          <p:nvPr/>
        </p:nvPicPr>
        <p:blipFill>
          <a:blip r:embed="rId3"/>
          <a:srcRect/>
          <a:stretch>
            <a:fillRect/>
          </a:stretch>
        </p:blipFill>
        <p:spPr bwMode="auto">
          <a:xfrm>
            <a:off x="990600" y="1447800"/>
            <a:ext cx="2743200" cy="2438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cxnSp>
        <p:nvCxnSpPr>
          <p:cNvPr id="11" name="Straight Connector 10"/>
          <p:cNvCxnSpPr/>
          <p:nvPr/>
        </p:nvCxnSpPr>
        <p:spPr>
          <a:xfrm rot="16200000" flipH="1">
            <a:off x="2438400" y="3810000"/>
            <a:ext cx="4953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362200" y="3810001"/>
            <a:ext cx="4953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2286000" y="3810001"/>
            <a:ext cx="4953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953000" y="1513344"/>
            <a:ext cx="3886200" cy="2677656"/>
          </a:xfrm>
          <a:prstGeom prst="rect">
            <a:avLst/>
          </a:prstGeom>
        </p:spPr>
        <p:txBody>
          <a:bodyPr wrap="square">
            <a:spAutoFit/>
          </a:bodyPr>
          <a:lstStyle/>
          <a:p>
            <a:pPr lvl="0" algn="ctr">
              <a:spcBef>
                <a:spcPct val="0"/>
              </a:spcBef>
              <a:defRPr/>
            </a:pPr>
            <a:r>
              <a:rPr lang="en-US" sz="3600" b="1" dirty="0" err="1" smtClean="0">
                <a:solidFill>
                  <a:srgbClr val="FF0000"/>
                </a:solidFill>
                <a:latin typeface="SutonnyMJ" pitchFamily="2" charset="0"/>
                <a:cs typeface="SutonnyMJ" pitchFamily="2" charset="0"/>
              </a:rPr>
              <a:t>বিষয়ঃ</a:t>
            </a:r>
            <a:r>
              <a:rPr lang="en-US" sz="3600" b="1" dirty="0" smtClean="0">
                <a:solidFill>
                  <a:srgbClr val="FF0000"/>
                </a:solidFill>
                <a:latin typeface="SutonnyMJ" pitchFamily="2" charset="0"/>
                <a:cs typeface="SutonnyMJ" pitchFamily="2" charset="0"/>
              </a:rPr>
              <a:t> </a:t>
            </a:r>
            <a:r>
              <a:rPr lang="en-US" sz="3600" b="1" dirty="0" err="1" smtClean="0">
                <a:solidFill>
                  <a:srgbClr val="FF0000"/>
                </a:solidFill>
                <a:latin typeface="SutonnyMJ" pitchFamily="2" charset="0"/>
                <a:cs typeface="SutonnyMJ" pitchFamily="2" charset="0"/>
              </a:rPr>
              <a:t>রসায়ন</a:t>
            </a:r>
            <a:endParaRPr lang="en-US" sz="3600" b="1" dirty="0" smtClean="0">
              <a:solidFill>
                <a:srgbClr val="FF0000"/>
              </a:solidFill>
              <a:latin typeface="SutonnyMJ" pitchFamily="2" charset="0"/>
              <a:cs typeface="SutonnyMJ" pitchFamily="2" charset="0"/>
            </a:endParaRPr>
          </a:p>
          <a:p>
            <a:pPr lvl="0" algn="ctr">
              <a:spcBef>
                <a:spcPct val="0"/>
              </a:spcBef>
              <a:defRPr/>
            </a:pPr>
            <a:r>
              <a:rPr lang="en-US" sz="3600" b="1" dirty="0" err="1" smtClean="0">
                <a:solidFill>
                  <a:srgbClr val="FF0000"/>
                </a:solidFill>
                <a:latin typeface="SutonnyMJ" pitchFamily="2" charset="0"/>
                <a:cs typeface="SutonnyMJ" pitchFamily="2" charset="0"/>
              </a:rPr>
              <a:t>শ্রেণিঃ</a:t>
            </a:r>
            <a:r>
              <a:rPr lang="en-US" sz="3600" b="1" dirty="0" smtClean="0">
                <a:solidFill>
                  <a:srgbClr val="FF0000"/>
                </a:solidFill>
                <a:latin typeface="SutonnyMJ" pitchFamily="2" charset="0"/>
                <a:cs typeface="SutonnyMJ" pitchFamily="2" charset="0"/>
              </a:rPr>
              <a:t> </a:t>
            </a:r>
            <a:r>
              <a:rPr lang="en-US" sz="3600" b="1" dirty="0" err="1" smtClean="0">
                <a:solidFill>
                  <a:srgbClr val="FF0000"/>
                </a:solidFill>
                <a:latin typeface="SutonnyMJ" pitchFamily="2" charset="0"/>
                <a:cs typeface="SutonnyMJ" pitchFamily="2" charset="0"/>
              </a:rPr>
              <a:t>একাদশ</a:t>
            </a:r>
            <a:endParaRPr lang="en-US" sz="3600" b="1" dirty="0" smtClean="0">
              <a:latin typeface="SutonnyMJ" pitchFamily="2" charset="0"/>
              <a:cs typeface="SutonnyMJ" pitchFamily="2" charset="0"/>
            </a:endParaRPr>
          </a:p>
          <a:p>
            <a:pPr lvl="0" algn="ctr">
              <a:spcBef>
                <a:spcPct val="0"/>
              </a:spcBef>
              <a:defRPr/>
            </a:pPr>
            <a:r>
              <a:rPr lang="en-US" sz="3200" b="1" dirty="0" err="1" smtClean="0">
                <a:latin typeface="SutonnyMJ" pitchFamily="2" charset="0"/>
                <a:cs typeface="SutonnyMJ" pitchFamily="2" charset="0"/>
              </a:rPr>
              <a:t>অধ্যায়ঃতৃতীয়</a:t>
            </a:r>
            <a:r>
              <a:rPr lang="en-US" sz="3200" b="1" dirty="0" smtClean="0">
                <a:latin typeface="SutonnyMJ" pitchFamily="2" charset="0"/>
                <a:cs typeface="SutonnyMJ" pitchFamily="2" charset="0"/>
              </a:rPr>
              <a:t> (</a:t>
            </a:r>
            <a:r>
              <a:rPr lang="en-US" sz="3200" b="1" dirty="0" err="1" smtClean="0">
                <a:latin typeface="SutonnyMJ" pitchFamily="2" charset="0"/>
                <a:cs typeface="SutonnyMJ" pitchFamily="2" charset="0"/>
              </a:rPr>
              <a:t>মৌরর</a:t>
            </a:r>
            <a:r>
              <a:rPr lang="en-US" sz="3200" b="1" dirty="0" smtClean="0">
                <a:latin typeface="SutonnyMJ" pitchFamily="2" charset="0"/>
                <a:cs typeface="SutonnyMJ" pitchFamily="2" charset="0"/>
              </a:rPr>
              <a:t> </a:t>
            </a:r>
            <a:r>
              <a:rPr lang="en-US" sz="3200" b="1" dirty="0" err="1" smtClean="0">
                <a:latin typeface="SutonnyMJ" pitchFamily="2" charset="0"/>
                <a:cs typeface="SutonnyMJ" pitchFamily="2" charset="0"/>
              </a:rPr>
              <a:t>পর্যাবৃত্ত</a:t>
            </a:r>
            <a:r>
              <a:rPr lang="en-US" sz="3200" b="1" dirty="0" smtClean="0">
                <a:latin typeface="SutonnyMJ" pitchFamily="2" charset="0"/>
                <a:cs typeface="SutonnyMJ" pitchFamily="2" charset="0"/>
              </a:rPr>
              <a:t> </a:t>
            </a:r>
            <a:r>
              <a:rPr lang="en-US" sz="3200" b="1" dirty="0" err="1" smtClean="0">
                <a:latin typeface="SutonnyMJ" pitchFamily="2" charset="0"/>
                <a:cs typeface="SutonnyMJ" pitchFamily="2" charset="0"/>
              </a:rPr>
              <a:t>ধর্ম</a:t>
            </a:r>
            <a:r>
              <a:rPr lang="en-US" sz="3200" b="1" dirty="0" smtClean="0">
                <a:latin typeface="SutonnyMJ" pitchFamily="2" charset="0"/>
                <a:cs typeface="SutonnyMJ" pitchFamily="2" charset="0"/>
              </a:rPr>
              <a:t> ও </a:t>
            </a:r>
            <a:r>
              <a:rPr lang="en-US" sz="3200" b="1" dirty="0" err="1" smtClean="0">
                <a:latin typeface="SutonnyMJ" pitchFamily="2" charset="0"/>
                <a:cs typeface="SutonnyMJ" pitchFamily="2" charset="0"/>
              </a:rPr>
              <a:t>রাসায়নিক</a:t>
            </a:r>
            <a:r>
              <a:rPr lang="en-US" sz="3200" b="1" dirty="0" smtClean="0">
                <a:latin typeface="SutonnyMJ" pitchFamily="2" charset="0"/>
                <a:cs typeface="SutonnyMJ" pitchFamily="2" charset="0"/>
              </a:rPr>
              <a:t> </a:t>
            </a:r>
            <a:r>
              <a:rPr lang="en-US" sz="3200" b="1" dirty="0" err="1" smtClean="0">
                <a:latin typeface="SutonnyMJ" pitchFamily="2" charset="0"/>
                <a:cs typeface="SutonnyMJ" pitchFamily="2" charset="0"/>
              </a:rPr>
              <a:t>বন্ধন</a:t>
            </a:r>
            <a:r>
              <a:rPr lang="en-US" sz="3200" b="1" dirty="0" smtClean="0">
                <a:latin typeface="SutonnyMJ" pitchFamily="2" charset="0"/>
                <a:cs typeface="SutonnyMJ" pitchFamily="2" charset="0"/>
              </a:rPr>
              <a:t>)</a:t>
            </a:r>
            <a:endParaRPr lang="en-US" sz="2000" b="1" dirty="0">
              <a:latin typeface="SutonnyMJ" pitchFamily="2" charset="0"/>
              <a:cs typeface="SutonnyMJ" pitchFamily="2" charset="0"/>
            </a:endParaRPr>
          </a:p>
        </p:txBody>
      </p:sp>
      <p:sp>
        <p:nvSpPr>
          <p:cNvPr id="10" name="Rectangle 9"/>
          <p:cNvSpPr/>
          <p:nvPr/>
        </p:nvSpPr>
        <p:spPr>
          <a:xfrm>
            <a:off x="914400" y="304800"/>
            <a:ext cx="2590800" cy="769441"/>
          </a:xfrm>
          <a:prstGeom prst="rect">
            <a:avLst/>
          </a:prstGeom>
          <a:ln>
            <a:solidFill>
              <a:srgbClr val="FF0000"/>
            </a:solidFill>
          </a:ln>
        </p:spPr>
        <p:txBody>
          <a:bodyPr wrap="square">
            <a:spAutoFit/>
          </a:bodyPr>
          <a:lstStyle/>
          <a:p>
            <a:pPr lvl="0" algn="ctr">
              <a:spcBef>
                <a:spcPct val="0"/>
              </a:spcBef>
              <a:defRPr/>
            </a:pPr>
            <a:r>
              <a:rPr lang="en-US" sz="4400" b="1" dirty="0" err="1" smtClean="0">
                <a:solidFill>
                  <a:srgbClr val="FF0000"/>
                </a:solidFill>
                <a:latin typeface="SutonnyMJ" pitchFamily="2" charset="0"/>
                <a:cs typeface="SutonnyMJ" pitchFamily="2" charset="0"/>
              </a:rPr>
              <a:t>পরিচিতি</a:t>
            </a:r>
            <a:endParaRPr lang="en-US" sz="2800" b="1" dirty="0">
              <a:latin typeface="SutonnyMJ" pitchFamily="2" charset="0"/>
              <a:cs typeface="SutonnyMJ" pitchFamily="2" charset="0"/>
            </a:endParaRPr>
          </a:p>
        </p:txBody>
      </p:sp>
      <p:sp>
        <p:nvSpPr>
          <p:cNvPr id="15" name="Rectangle 14"/>
          <p:cNvSpPr/>
          <p:nvPr/>
        </p:nvSpPr>
        <p:spPr>
          <a:xfrm>
            <a:off x="5334000" y="435114"/>
            <a:ext cx="3352800" cy="707886"/>
          </a:xfrm>
          <a:prstGeom prst="rect">
            <a:avLst/>
          </a:prstGeom>
          <a:ln>
            <a:solidFill>
              <a:srgbClr val="FF0000"/>
            </a:solidFill>
          </a:ln>
        </p:spPr>
        <p:txBody>
          <a:bodyPr wrap="square">
            <a:spAutoFit/>
          </a:bodyPr>
          <a:lstStyle/>
          <a:p>
            <a:pPr lvl="0" algn="ctr">
              <a:spcBef>
                <a:spcPct val="0"/>
              </a:spcBef>
              <a:defRPr/>
            </a:pPr>
            <a:r>
              <a:rPr lang="en-US" sz="4000" b="1" dirty="0" err="1" smtClean="0">
                <a:solidFill>
                  <a:srgbClr val="FF0000"/>
                </a:solidFill>
                <a:latin typeface="SutonnyMJ" pitchFamily="2" charset="0"/>
                <a:cs typeface="SutonnyMJ" pitchFamily="2" charset="0"/>
              </a:rPr>
              <a:t>পাঠ</a:t>
            </a:r>
            <a:r>
              <a:rPr lang="en-US" sz="4000" b="1" dirty="0" smtClean="0">
                <a:solidFill>
                  <a:srgbClr val="FF0000"/>
                </a:solidFill>
                <a:latin typeface="SutonnyMJ" pitchFamily="2" charset="0"/>
                <a:cs typeface="SutonnyMJ" pitchFamily="2" charset="0"/>
              </a:rPr>
              <a:t> </a:t>
            </a:r>
            <a:r>
              <a:rPr lang="en-US" sz="4000" b="1" dirty="0" err="1" smtClean="0">
                <a:solidFill>
                  <a:srgbClr val="FF0000"/>
                </a:solidFill>
                <a:latin typeface="SutonnyMJ" pitchFamily="2" charset="0"/>
                <a:cs typeface="SutonnyMJ" pitchFamily="2" charset="0"/>
              </a:rPr>
              <a:t>পরিচিতি</a:t>
            </a:r>
            <a:endParaRPr lang="en-US" sz="2400" b="1" dirty="0">
              <a:latin typeface="SutonnyMJ" pitchFamily="2" charset="0"/>
              <a:cs typeface="SutonnyMJ" pitchFamily="2" charset="0"/>
            </a:endParaRPr>
          </a:p>
        </p:txBody>
      </p:sp>
      <p:sp>
        <p:nvSpPr>
          <p:cNvPr id="16" name="Title 1"/>
          <p:cNvSpPr txBox="1">
            <a:spLocks/>
          </p:cNvSpPr>
          <p:nvPr/>
        </p:nvSpPr>
        <p:spPr>
          <a:xfrm>
            <a:off x="5029200" y="4419600"/>
            <a:ext cx="3581400" cy="1676400"/>
          </a:xfrm>
          <a:prstGeom prst="rect">
            <a:avLst/>
          </a:prstGeom>
          <a:solidFill>
            <a:schemeClr val="accent2">
              <a:lumMod val="20000"/>
              <a:lumOff val="80000"/>
            </a:schemeClr>
          </a:solidFill>
          <a:ln>
            <a:solidFill>
              <a:schemeClr val="accent1"/>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err="1" smtClean="0">
                <a:solidFill>
                  <a:srgbClr val="002060"/>
                </a:solidFill>
                <a:latin typeface="SutonnyMJ" pitchFamily="2" charset="0"/>
                <a:ea typeface="+mj-ea"/>
                <a:cs typeface="SutonnyMJ" pitchFamily="2" charset="0"/>
              </a:rPr>
              <a:t>আজকের</a:t>
            </a:r>
            <a:r>
              <a:rPr lang="en-US" sz="2800" b="1" dirty="0" smtClean="0">
                <a:solidFill>
                  <a:srgbClr val="002060"/>
                </a:solidFill>
                <a:latin typeface="SutonnyMJ" pitchFamily="2" charset="0"/>
                <a:ea typeface="+mj-ea"/>
                <a:cs typeface="SutonnyMJ" pitchFamily="2" charset="0"/>
              </a:rPr>
              <a:t> </a:t>
            </a:r>
            <a:r>
              <a:rPr lang="en-US" sz="2800" b="1" dirty="0" err="1" smtClean="0">
                <a:solidFill>
                  <a:srgbClr val="002060"/>
                </a:solidFill>
                <a:latin typeface="SutonnyMJ" pitchFamily="2" charset="0"/>
                <a:ea typeface="+mj-ea"/>
                <a:cs typeface="SutonnyMJ" pitchFamily="2" charset="0"/>
              </a:rPr>
              <a:t>পাঠঃ</a:t>
            </a:r>
            <a:endParaRPr lang="en-US" sz="3200" b="1" dirty="0" smtClean="0">
              <a:solidFill>
                <a:srgbClr val="002060"/>
              </a:solidFill>
              <a:latin typeface="SutonnyMJ" pitchFamily="2" charset="0"/>
              <a:ea typeface="+mj-ea"/>
              <a:cs typeface="SutonnyMJ" pitchFamily="2"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FF0000"/>
                </a:solidFill>
                <a:latin typeface="Times New Roman" pitchFamily="18" charset="0"/>
                <a:ea typeface="+mj-ea"/>
                <a:cs typeface="Times New Roman" pitchFamily="18" charset="0"/>
              </a:rPr>
              <a:t>d</a:t>
            </a:r>
            <a:r>
              <a:rPr lang="en-US" sz="3200" b="1" dirty="0" smtClean="0">
                <a:solidFill>
                  <a:srgbClr val="FF0000"/>
                </a:solidFill>
                <a:latin typeface="Times New Roman" pitchFamily="18" charset="0"/>
                <a:ea typeface="+mj-ea"/>
                <a:cs typeface="Times New Roman" pitchFamily="18" charset="0"/>
              </a:rPr>
              <a:t>-</a:t>
            </a:r>
            <a:r>
              <a:rPr lang="en-US" sz="3200" b="1" dirty="0" err="1" smtClean="0">
                <a:solidFill>
                  <a:srgbClr val="FF0000"/>
                </a:solidFill>
                <a:latin typeface="Times New Roman" pitchFamily="18" charset="0"/>
                <a:ea typeface="+mj-ea"/>
                <a:cs typeface="Times New Roman" pitchFamily="18" charset="0"/>
              </a:rPr>
              <a:t>ব্ল</a:t>
            </a:r>
            <a:r>
              <a:rPr lang="en-US" sz="3200" b="1" dirty="0" err="1" smtClean="0">
                <a:solidFill>
                  <a:srgbClr val="FF0000"/>
                </a:solidFill>
                <a:latin typeface="Times New Roman" pitchFamily="18" charset="0"/>
                <a:ea typeface="+mj-ea"/>
                <a:cs typeface="Times New Roman" pitchFamily="18" charset="0"/>
              </a:rPr>
              <a:t>ক</a:t>
            </a:r>
            <a:r>
              <a:rPr lang="en-US" sz="3200" b="1" dirty="0" smtClean="0">
                <a:solidFill>
                  <a:srgbClr val="FF0000"/>
                </a:solidFill>
                <a:latin typeface="Times New Roman" pitchFamily="18" charset="0"/>
                <a:ea typeface="+mj-ea"/>
                <a:cs typeface="Times New Roman" pitchFamily="18" charset="0"/>
              </a:rPr>
              <a:t>  ও </a:t>
            </a:r>
            <a:r>
              <a:rPr lang="en-US" sz="3200" b="1" dirty="0" err="1" smtClean="0">
                <a:solidFill>
                  <a:srgbClr val="FF0000"/>
                </a:solidFill>
                <a:latin typeface="Times New Roman" pitchFamily="18" charset="0"/>
                <a:ea typeface="+mj-ea"/>
                <a:cs typeface="Times New Roman" pitchFamily="18" charset="0"/>
              </a:rPr>
              <a:t>অবস্থান্তর</a:t>
            </a:r>
            <a:r>
              <a:rPr lang="en-US" sz="3200" b="1" dirty="0" smtClean="0">
                <a:solidFill>
                  <a:srgbClr val="FF0000"/>
                </a:solidFill>
                <a:latin typeface="Times New Roman" pitchFamily="18" charset="0"/>
                <a:ea typeface="+mj-ea"/>
                <a:cs typeface="Times New Roman" pitchFamily="18" charset="0"/>
              </a:rPr>
              <a:t> </a:t>
            </a:r>
            <a:r>
              <a:rPr lang="en-US" sz="3200" b="1" dirty="0" err="1" smtClean="0">
                <a:solidFill>
                  <a:srgbClr val="FF0000"/>
                </a:solidFill>
                <a:latin typeface="Times New Roman" pitchFamily="18" charset="0"/>
                <a:ea typeface="+mj-ea"/>
                <a:cs typeface="Times New Roman" pitchFamily="18" charset="0"/>
              </a:rPr>
              <a:t>মৌল</a:t>
            </a:r>
            <a:endParaRPr lang="en-US" sz="3200" b="1" dirty="0" smtClean="0">
              <a:solidFill>
                <a:srgbClr val="FF0000"/>
              </a:solidFill>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81000"/>
            <a:ext cx="3429000" cy="1143000"/>
          </a:xfrm>
          <a:solidFill>
            <a:schemeClr val="accent6">
              <a:lumMod val="40000"/>
              <a:lumOff val="60000"/>
            </a:schemeClr>
          </a:solidFill>
          <a:ln>
            <a:solidFill>
              <a:schemeClr val="accent1"/>
            </a:solidFill>
          </a:ln>
        </p:spPr>
        <p:txBody>
          <a:bodyPr/>
          <a:lstStyle/>
          <a:p>
            <a:r>
              <a:rPr lang="en-US" dirty="0" err="1" smtClean="0"/>
              <a:t>শিখণফল</a:t>
            </a:r>
            <a:endParaRPr lang="en-US" dirty="0"/>
          </a:p>
        </p:txBody>
      </p:sp>
      <p:sp>
        <p:nvSpPr>
          <p:cNvPr id="5" name="TextBox 4"/>
          <p:cNvSpPr txBox="1"/>
          <p:nvPr/>
        </p:nvSpPr>
        <p:spPr>
          <a:xfrm>
            <a:off x="152400" y="2134612"/>
            <a:ext cx="8839200" cy="2677656"/>
          </a:xfrm>
          <a:prstGeom prst="rect">
            <a:avLst/>
          </a:prstGeom>
          <a:solidFill>
            <a:schemeClr val="accent3">
              <a:lumMod val="40000"/>
              <a:lumOff val="60000"/>
            </a:schemeClr>
          </a:solidFill>
          <a:ln>
            <a:solidFill>
              <a:srgbClr val="FF0000"/>
            </a:solidFill>
          </a:ln>
        </p:spPr>
        <p:txBody>
          <a:bodyPr wrap="square" rtlCol="0">
            <a:spAutoFit/>
          </a:bodyPr>
          <a:lstStyle/>
          <a:p>
            <a:r>
              <a:rPr lang="en-US" sz="2800" b="1" dirty="0" err="1" smtClean="0">
                <a:solidFill>
                  <a:srgbClr val="FF0000"/>
                </a:solidFill>
              </a:rPr>
              <a:t>এই</a:t>
            </a:r>
            <a:r>
              <a:rPr lang="en-US" sz="2800" b="1" dirty="0" smtClean="0">
                <a:solidFill>
                  <a:srgbClr val="FF0000"/>
                </a:solidFill>
              </a:rPr>
              <a:t> </a:t>
            </a:r>
            <a:r>
              <a:rPr lang="en-US" sz="2800" b="1" dirty="0" err="1" smtClean="0">
                <a:solidFill>
                  <a:srgbClr val="FF0000"/>
                </a:solidFill>
              </a:rPr>
              <a:t>পাঠ</a:t>
            </a:r>
            <a:r>
              <a:rPr lang="en-US" sz="2800" b="1" dirty="0" smtClean="0">
                <a:solidFill>
                  <a:srgbClr val="FF0000"/>
                </a:solidFill>
              </a:rPr>
              <a:t> </a:t>
            </a:r>
            <a:r>
              <a:rPr lang="en-US" sz="2800" b="1" dirty="0" err="1" smtClean="0">
                <a:solidFill>
                  <a:srgbClr val="FF0000"/>
                </a:solidFill>
              </a:rPr>
              <a:t>শেষে</a:t>
            </a:r>
            <a:r>
              <a:rPr lang="en-US" sz="2800" b="1" dirty="0" smtClean="0">
                <a:solidFill>
                  <a:srgbClr val="FF0000"/>
                </a:solidFill>
              </a:rPr>
              <a:t> </a:t>
            </a:r>
            <a:r>
              <a:rPr lang="en-US" sz="2800" b="1" dirty="0" err="1" smtClean="0">
                <a:solidFill>
                  <a:srgbClr val="FF0000"/>
                </a:solidFill>
              </a:rPr>
              <a:t>শিক্ষার্থীরা</a:t>
            </a:r>
            <a:r>
              <a:rPr lang="en-US" sz="2800" b="1" dirty="0" smtClean="0">
                <a:solidFill>
                  <a:srgbClr val="FF0000"/>
                </a:solidFill>
              </a:rPr>
              <a:t>--------------</a:t>
            </a:r>
          </a:p>
          <a:p>
            <a:pPr>
              <a:buFont typeface="Wingdings" pitchFamily="2" charset="2"/>
              <a:buChar char="ü"/>
            </a:pPr>
            <a:r>
              <a:rPr lang="en-US" sz="2800" dirty="0" smtClean="0"/>
              <a:t>d- </a:t>
            </a:r>
            <a:r>
              <a:rPr lang="en-US" sz="2800" dirty="0" err="1" smtClean="0"/>
              <a:t>ব্লক</a:t>
            </a:r>
            <a:r>
              <a:rPr lang="en-US" sz="2800" dirty="0" smtClean="0"/>
              <a:t> </a:t>
            </a:r>
            <a:r>
              <a:rPr lang="en-US" sz="2800" dirty="0" err="1" smtClean="0"/>
              <a:t>মৌল</a:t>
            </a:r>
            <a:r>
              <a:rPr lang="en-US" sz="2800" dirty="0" smtClean="0"/>
              <a:t> </a:t>
            </a:r>
            <a:r>
              <a:rPr lang="en-US" sz="2800" dirty="0" err="1" smtClean="0"/>
              <a:t>কী</a:t>
            </a:r>
            <a:r>
              <a:rPr lang="en-US" sz="2800" dirty="0" smtClean="0"/>
              <a:t> –</a:t>
            </a:r>
            <a:r>
              <a:rPr lang="en-US" sz="2800" dirty="0" err="1" smtClean="0"/>
              <a:t>বলতে</a:t>
            </a:r>
            <a:r>
              <a:rPr lang="en-US" sz="2800" dirty="0" smtClean="0"/>
              <a:t> </a:t>
            </a:r>
            <a:r>
              <a:rPr lang="en-US" sz="2800" dirty="0" err="1" smtClean="0"/>
              <a:t>করতে</a:t>
            </a:r>
            <a:r>
              <a:rPr lang="en-US" sz="2800" dirty="0" smtClean="0"/>
              <a:t> </a:t>
            </a:r>
            <a:r>
              <a:rPr lang="en-US" sz="2800" dirty="0" err="1" smtClean="0"/>
              <a:t>পারবে</a:t>
            </a:r>
            <a:r>
              <a:rPr lang="en-US" sz="2800" dirty="0" smtClean="0"/>
              <a:t>।</a:t>
            </a:r>
          </a:p>
          <a:p>
            <a:pPr marL="338138" indent="-338138">
              <a:buFont typeface="Wingdings" pitchFamily="2" charset="2"/>
              <a:buChar char="ü"/>
            </a:pPr>
            <a:r>
              <a:rPr lang="en-US" sz="2800" dirty="0" err="1" smtClean="0"/>
              <a:t>অবস্থান্তর</a:t>
            </a:r>
            <a:r>
              <a:rPr lang="en-US" sz="2800" dirty="0" smtClean="0"/>
              <a:t> </a:t>
            </a:r>
            <a:r>
              <a:rPr lang="en-US" sz="2800" dirty="0" err="1" smtClean="0"/>
              <a:t>মৌল</a:t>
            </a:r>
            <a:r>
              <a:rPr lang="en-US" sz="2800" dirty="0" smtClean="0"/>
              <a:t> </a:t>
            </a:r>
            <a:r>
              <a:rPr lang="en-US" sz="2800" dirty="0" err="1" smtClean="0"/>
              <a:t>কী</a:t>
            </a:r>
            <a:r>
              <a:rPr lang="en-US" sz="2800" dirty="0" smtClean="0"/>
              <a:t> </a:t>
            </a:r>
            <a:r>
              <a:rPr lang="en-US" sz="2800" dirty="0" err="1" smtClean="0"/>
              <a:t>বলতে</a:t>
            </a:r>
            <a:r>
              <a:rPr lang="en-US" sz="2800" dirty="0" smtClean="0"/>
              <a:t> </a:t>
            </a:r>
            <a:r>
              <a:rPr lang="en-US" sz="2800" dirty="0" err="1" smtClean="0"/>
              <a:t>করতে</a:t>
            </a:r>
            <a:r>
              <a:rPr lang="en-US" sz="2800" dirty="0" smtClean="0"/>
              <a:t> </a:t>
            </a:r>
            <a:r>
              <a:rPr lang="en-US" sz="2800" dirty="0" err="1" smtClean="0"/>
              <a:t>পারবে</a:t>
            </a:r>
            <a:r>
              <a:rPr lang="en-US" sz="2800" dirty="0" smtClean="0"/>
              <a:t>।</a:t>
            </a:r>
          </a:p>
          <a:p>
            <a:pPr marL="338138" indent="-338138">
              <a:buFont typeface="Wingdings" pitchFamily="2" charset="2"/>
              <a:buChar char="ü"/>
            </a:pPr>
            <a:r>
              <a:rPr lang="en-US" sz="2800" dirty="0" smtClean="0"/>
              <a:t>d- </a:t>
            </a:r>
            <a:r>
              <a:rPr lang="en-US" sz="2800" dirty="0" err="1" smtClean="0"/>
              <a:t>ব্লক</a:t>
            </a:r>
            <a:r>
              <a:rPr lang="en-US" sz="2800" dirty="0" smtClean="0"/>
              <a:t> ও </a:t>
            </a:r>
            <a:r>
              <a:rPr lang="en-US" sz="2800" dirty="0" err="1" smtClean="0"/>
              <a:t>অবস্থান্তর</a:t>
            </a:r>
            <a:r>
              <a:rPr lang="en-US" sz="2800" dirty="0" smtClean="0"/>
              <a:t> </a:t>
            </a:r>
            <a:r>
              <a:rPr lang="en-US" sz="2800" dirty="0" err="1" smtClean="0"/>
              <a:t>মৌলের</a:t>
            </a:r>
            <a:r>
              <a:rPr lang="en-US" sz="2800" dirty="0" smtClean="0"/>
              <a:t> </a:t>
            </a:r>
            <a:r>
              <a:rPr lang="en-US" sz="2800" dirty="0" err="1" smtClean="0"/>
              <a:t>পার্থক্য</a:t>
            </a:r>
            <a:r>
              <a:rPr lang="en-US" sz="2800" dirty="0" smtClean="0"/>
              <a:t> </a:t>
            </a:r>
            <a:r>
              <a:rPr lang="en-US" sz="2800" dirty="0" err="1" smtClean="0"/>
              <a:t>ব্যাখ্যা</a:t>
            </a:r>
            <a:r>
              <a:rPr lang="en-US" sz="2800" dirty="0" smtClean="0"/>
              <a:t> </a:t>
            </a:r>
            <a:r>
              <a:rPr lang="en-US" sz="2800" dirty="0" err="1" smtClean="0"/>
              <a:t>করতে</a:t>
            </a:r>
            <a:r>
              <a:rPr lang="en-US" sz="2800" dirty="0" smtClean="0"/>
              <a:t> </a:t>
            </a:r>
            <a:r>
              <a:rPr lang="en-US" sz="2800" dirty="0" err="1" smtClean="0"/>
              <a:t>পারবে</a:t>
            </a:r>
            <a:r>
              <a:rPr lang="en-US" sz="2800" dirty="0" smtClean="0"/>
              <a:t>।</a:t>
            </a:r>
          </a:p>
          <a:p>
            <a:pPr marL="338138" indent="-338138">
              <a:buFont typeface="Wingdings" pitchFamily="2" charset="2"/>
              <a:buChar char="ü"/>
            </a:pPr>
            <a:r>
              <a:rPr lang="en-US" sz="2800" dirty="0" err="1" smtClean="0"/>
              <a:t>অবস্থান্তর</a:t>
            </a:r>
            <a:r>
              <a:rPr lang="en-US" sz="2800" dirty="0" smtClean="0"/>
              <a:t> </a:t>
            </a:r>
            <a:r>
              <a:rPr lang="en-US" sz="2800" dirty="0" err="1" smtClean="0"/>
              <a:t>মৌল</a:t>
            </a:r>
            <a:r>
              <a:rPr lang="en-US" sz="2800" dirty="0" smtClean="0"/>
              <a:t> </a:t>
            </a:r>
            <a:r>
              <a:rPr lang="en-US" sz="2800" dirty="0" err="1" smtClean="0"/>
              <a:t>রঙিন</a:t>
            </a:r>
            <a:r>
              <a:rPr lang="en-US" sz="2800" dirty="0" smtClean="0"/>
              <a:t> </a:t>
            </a:r>
            <a:r>
              <a:rPr lang="en-US" sz="2800" dirty="0" err="1" smtClean="0"/>
              <a:t>যৌগ</a:t>
            </a:r>
            <a:r>
              <a:rPr lang="en-US" sz="2800" dirty="0" smtClean="0"/>
              <a:t> </a:t>
            </a:r>
            <a:r>
              <a:rPr lang="en-US" sz="2800" dirty="0" err="1" smtClean="0"/>
              <a:t>গঠন</a:t>
            </a:r>
            <a:r>
              <a:rPr lang="en-US" sz="2800" dirty="0" smtClean="0"/>
              <a:t> </a:t>
            </a:r>
            <a:r>
              <a:rPr lang="en-US" sz="2800" dirty="0" err="1" smtClean="0"/>
              <a:t>করে</a:t>
            </a:r>
            <a:r>
              <a:rPr lang="en-US" sz="2800" dirty="0" smtClean="0"/>
              <a:t> </a:t>
            </a:r>
            <a:r>
              <a:rPr lang="en-US" sz="2800" dirty="0" err="1" smtClean="0"/>
              <a:t>কেন</a:t>
            </a:r>
            <a:r>
              <a:rPr lang="en-US" sz="2800" dirty="0" smtClean="0"/>
              <a:t> </a:t>
            </a:r>
            <a:r>
              <a:rPr lang="en-US" sz="2800" dirty="0" err="1" smtClean="0"/>
              <a:t>ব্যাখ্যা</a:t>
            </a:r>
            <a:r>
              <a:rPr lang="en-US" sz="2800" dirty="0" smtClean="0"/>
              <a:t> </a:t>
            </a:r>
            <a:r>
              <a:rPr lang="en-US" sz="2800" dirty="0" err="1" smtClean="0"/>
              <a:t>করতে</a:t>
            </a:r>
            <a:r>
              <a:rPr lang="en-US" sz="2800" dirty="0" smtClean="0"/>
              <a:t> </a:t>
            </a:r>
            <a:r>
              <a:rPr lang="en-US" sz="2800" dirty="0" err="1" smtClean="0"/>
              <a:t>পারবে</a:t>
            </a:r>
            <a:r>
              <a:rPr lang="en-US" sz="2800" dirty="0" smtClean="0"/>
              <a:t>।</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2362200"/>
            <a:ext cx="7848600" cy="2133600"/>
          </a:xfrm>
          <a:prstGeom prst="rect">
            <a:avLst/>
          </a:prstGeom>
          <a:solidFill>
            <a:srgbClr val="FFFF00"/>
          </a:solidFill>
          <a:ln>
            <a:solidFill>
              <a:schemeClr val="accent1"/>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err="1" smtClean="0">
                <a:solidFill>
                  <a:srgbClr val="FF0000"/>
                </a:solidFill>
                <a:latin typeface="SutonnyMJ" pitchFamily="2" charset="0"/>
                <a:ea typeface="+mj-ea"/>
                <a:cs typeface="SutonnyMJ" pitchFamily="2" charset="0"/>
              </a:rPr>
              <a:t>আজকের</a:t>
            </a:r>
            <a:r>
              <a:rPr lang="en-US" sz="4000" b="1" dirty="0" smtClean="0">
                <a:solidFill>
                  <a:srgbClr val="FF0000"/>
                </a:solidFill>
                <a:latin typeface="SutonnyMJ" pitchFamily="2" charset="0"/>
                <a:ea typeface="+mj-ea"/>
                <a:cs typeface="SutonnyMJ" pitchFamily="2" charset="0"/>
              </a:rPr>
              <a:t> </a:t>
            </a:r>
            <a:r>
              <a:rPr lang="en-US" sz="4000" b="1" dirty="0" err="1" smtClean="0">
                <a:solidFill>
                  <a:srgbClr val="FF0000"/>
                </a:solidFill>
                <a:latin typeface="SutonnyMJ" pitchFamily="2" charset="0"/>
                <a:ea typeface="+mj-ea"/>
                <a:cs typeface="SutonnyMJ" pitchFamily="2" charset="0"/>
              </a:rPr>
              <a:t>পাঠ</a:t>
            </a:r>
            <a:endParaRPr lang="en-US" sz="4400" b="1" dirty="0" smtClean="0">
              <a:solidFill>
                <a:srgbClr val="FF0000"/>
              </a:solidFill>
              <a:latin typeface="SutonnyMJ" pitchFamily="2" charset="0"/>
              <a:ea typeface="+mj-ea"/>
              <a:cs typeface="SutonnyMJ" pitchFamily="2"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solidFill>
                  <a:srgbClr val="FF0000"/>
                </a:solidFill>
                <a:latin typeface="Times New Roman" pitchFamily="18" charset="0"/>
                <a:ea typeface="+mj-ea"/>
                <a:cs typeface="Times New Roman" pitchFamily="18" charset="0"/>
              </a:rPr>
              <a:t>d</a:t>
            </a:r>
            <a:r>
              <a:rPr lang="en-US" sz="4400" b="1" dirty="0" smtClean="0">
                <a:solidFill>
                  <a:srgbClr val="FF0000"/>
                </a:solidFill>
                <a:latin typeface="Times New Roman" pitchFamily="18" charset="0"/>
                <a:ea typeface="+mj-ea"/>
                <a:cs typeface="Times New Roman" pitchFamily="18" charset="0"/>
              </a:rPr>
              <a:t>-</a:t>
            </a:r>
            <a:r>
              <a:rPr lang="en-US" sz="4400" b="1" dirty="0" err="1" smtClean="0">
                <a:solidFill>
                  <a:srgbClr val="FF0000"/>
                </a:solidFill>
                <a:latin typeface="Times New Roman" pitchFamily="18" charset="0"/>
                <a:ea typeface="+mj-ea"/>
                <a:cs typeface="Times New Roman" pitchFamily="18" charset="0"/>
              </a:rPr>
              <a:t>ব্ল</a:t>
            </a:r>
            <a:r>
              <a:rPr lang="en-US" sz="4400" b="1" dirty="0" err="1" smtClean="0">
                <a:solidFill>
                  <a:srgbClr val="FF0000"/>
                </a:solidFill>
                <a:latin typeface="Times New Roman" pitchFamily="18" charset="0"/>
                <a:ea typeface="+mj-ea"/>
                <a:cs typeface="Times New Roman" pitchFamily="18" charset="0"/>
              </a:rPr>
              <a:t>ক</a:t>
            </a:r>
            <a:r>
              <a:rPr lang="en-US" sz="4400" b="1" dirty="0" smtClean="0">
                <a:solidFill>
                  <a:srgbClr val="FF0000"/>
                </a:solidFill>
                <a:latin typeface="Times New Roman" pitchFamily="18" charset="0"/>
                <a:ea typeface="+mj-ea"/>
                <a:cs typeface="Times New Roman" pitchFamily="18" charset="0"/>
              </a:rPr>
              <a:t>  ও </a:t>
            </a:r>
            <a:r>
              <a:rPr lang="en-US" sz="4400" b="1" dirty="0" err="1" smtClean="0">
                <a:solidFill>
                  <a:srgbClr val="FF0000"/>
                </a:solidFill>
                <a:latin typeface="Times New Roman" pitchFamily="18" charset="0"/>
                <a:ea typeface="+mj-ea"/>
                <a:cs typeface="Times New Roman" pitchFamily="18" charset="0"/>
              </a:rPr>
              <a:t>অবস্থান্তর</a:t>
            </a:r>
            <a:r>
              <a:rPr lang="en-US" sz="4400" b="1" dirty="0" smtClean="0">
                <a:solidFill>
                  <a:srgbClr val="FF0000"/>
                </a:solidFill>
                <a:latin typeface="Times New Roman" pitchFamily="18" charset="0"/>
                <a:ea typeface="+mj-ea"/>
                <a:cs typeface="Times New Roman" pitchFamily="18" charset="0"/>
              </a:rPr>
              <a:t> </a:t>
            </a:r>
            <a:r>
              <a:rPr lang="en-US" sz="4400" b="1" dirty="0" err="1" smtClean="0">
                <a:solidFill>
                  <a:srgbClr val="FF0000"/>
                </a:solidFill>
                <a:latin typeface="Times New Roman" pitchFamily="18" charset="0"/>
                <a:ea typeface="+mj-ea"/>
                <a:cs typeface="Times New Roman" pitchFamily="18" charset="0"/>
              </a:rPr>
              <a:t>মৌল</a:t>
            </a:r>
            <a:endParaRPr lang="en-US" sz="4400" b="1" dirty="0" smtClean="0">
              <a:solidFill>
                <a:srgbClr val="FF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0"/>
            <a:ext cx="8610600" cy="2400657"/>
          </a:xfrm>
          <a:prstGeom prst="rect">
            <a:avLst/>
          </a:prstGeom>
          <a:noFill/>
          <a:ln>
            <a:solidFill>
              <a:schemeClr val="accent1"/>
            </a:solidFill>
          </a:ln>
        </p:spPr>
        <p:txBody>
          <a:bodyPr wrap="square" rtlCol="0">
            <a:spAutoFit/>
          </a:bodyPr>
          <a:lstStyle/>
          <a:p>
            <a:pPr algn="just"/>
            <a:r>
              <a:rPr lang="en-US" sz="2200" b="1" dirty="0" err="1" smtClean="0">
                <a:solidFill>
                  <a:srgbClr val="C00000"/>
                </a:solidFill>
              </a:rPr>
              <a:t>অবস্থান্তর</a:t>
            </a:r>
            <a:r>
              <a:rPr lang="en-US" sz="2200" b="1" dirty="0" smtClean="0">
                <a:solidFill>
                  <a:srgbClr val="C00000"/>
                </a:solidFill>
              </a:rPr>
              <a:t> </a:t>
            </a:r>
            <a:r>
              <a:rPr lang="en-US" sz="2200" b="1" dirty="0" err="1" smtClean="0">
                <a:solidFill>
                  <a:srgbClr val="C00000"/>
                </a:solidFill>
              </a:rPr>
              <a:t>মৌলঃ</a:t>
            </a:r>
            <a:r>
              <a:rPr lang="en-US" sz="2200" b="1" dirty="0" smtClean="0">
                <a:solidFill>
                  <a:srgbClr val="C00000"/>
                </a:solidFill>
              </a:rPr>
              <a:t> </a:t>
            </a:r>
            <a:r>
              <a:rPr lang="en-US" sz="2200" dirty="0" err="1" smtClean="0"/>
              <a:t>যে</a:t>
            </a:r>
            <a:r>
              <a:rPr lang="en-US" sz="2200" dirty="0" smtClean="0"/>
              <a:t> </a:t>
            </a:r>
            <a:r>
              <a:rPr lang="en-US" sz="2200" dirty="0" err="1" smtClean="0"/>
              <a:t>সকল</a:t>
            </a:r>
            <a:r>
              <a:rPr lang="en-US" sz="2200" dirty="0" smtClean="0"/>
              <a:t> d-</a:t>
            </a:r>
            <a:r>
              <a:rPr lang="en-US" sz="2200" dirty="0" err="1" smtClean="0"/>
              <a:t>ব্লক</a:t>
            </a:r>
            <a:r>
              <a:rPr lang="en-US" sz="2200" dirty="0" smtClean="0"/>
              <a:t> </a:t>
            </a:r>
            <a:r>
              <a:rPr lang="en-US" sz="2200" dirty="0" err="1" smtClean="0"/>
              <a:t>মৌলের</a:t>
            </a:r>
            <a:r>
              <a:rPr lang="en-US" sz="2200" dirty="0" smtClean="0"/>
              <a:t> </a:t>
            </a:r>
            <a:r>
              <a:rPr lang="en-US" sz="2200" dirty="0" err="1" smtClean="0"/>
              <a:t>সুস্থিত</a:t>
            </a:r>
            <a:r>
              <a:rPr lang="en-US" sz="2200" dirty="0" smtClean="0"/>
              <a:t> </a:t>
            </a:r>
            <a:r>
              <a:rPr lang="en-US" sz="2200" dirty="0" err="1" smtClean="0"/>
              <a:t>আয়নের</a:t>
            </a:r>
            <a:r>
              <a:rPr lang="en-US" sz="2200" dirty="0" smtClean="0"/>
              <a:t> </a:t>
            </a:r>
            <a:r>
              <a:rPr lang="en-US" sz="2200" dirty="0" err="1" smtClean="0"/>
              <a:t>ইলেকট্রন</a:t>
            </a:r>
            <a:r>
              <a:rPr lang="en-US" sz="2200" dirty="0" smtClean="0"/>
              <a:t> </a:t>
            </a:r>
            <a:r>
              <a:rPr lang="en-US" sz="2200" dirty="0" err="1" smtClean="0"/>
              <a:t>বিন্যাসে</a:t>
            </a:r>
            <a:r>
              <a:rPr lang="en-US" sz="2200" dirty="0" smtClean="0"/>
              <a:t> d- </a:t>
            </a:r>
            <a:r>
              <a:rPr lang="en-US" sz="2200" dirty="0" err="1" smtClean="0"/>
              <a:t>অবির্টাল</a:t>
            </a:r>
            <a:r>
              <a:rPr lang="en-US" sz="2200" dirty="0" smtClean="0"/>
              <a:t> </a:t>
            </a:r>
            <a:r>
              <a:rPr lang="en-US" sz="2200" dirty="0" err="1" smtClean="0"/>
              <a:t>ইলেকট্রন</a:t>
            </a:r>
            <a:r>
              <a:rPr lang="en-US" sz="2200" dirty="0" smtClean="0"/>
              <a:t> </a:t>
            </a:r>
            <a:r>
              <a:rPr lang="en-US" sz="2200" dirty="0" err="1" smtClean="0"/>
              <a:t>দ্বারা</a:t>
            </a:r>
            <a:r>
              <a:rPr lang="en-US" sz="2200" dirty="0" smtClean="0"/>
              <a:t> </a:t>
            </a:r>
            <a:r>
              <a:rPr lang="en-US" sz="2200" dirty="0" err="1" smtClean="0"/>
              <a:t>আংশিক</a:t>
            </a:r>
            <a:r>
              <a:rPr lang="en-US" sz="2200" dirty="0" smtClean="0"/>
              <a:t> </a:t>
            </a:r>
            <a:r>
              <a:rPr lang="en-US" sz="2200" dirty="0" err="1" smtClean="0"/>
              <a:t>পূর্ণ</a:t>
            </a:r>
            <a:r>
              <a:rPr lang="en-US" sz="2200" dirty="0" smtClean="0"/>
              <a:t>  ( d </a:t>
            </a:r>
            <a:r>
              <a:rPr lang="en-US" sz="2200" baseline="30000" dirty="0" smtClean="0"/>
              <a:t>1-9 </a:t>
            </a:r>
            <a:r>
              <a:rPr lang="en-US" sz="2200" dirty="0" smtClean="0"/>
              <a:t>) </a:t>
            </a:r>
            <a:r>
              <a:rPr lang="en-US" sz="2200" dirty="0" err="1" smtClean="0"/>
              <a:t>থাকে</a:t>
            </a:r>
            <a:r>
              <a:rPr lang="en-US" sz="2200" dirty="0" smtClean="0"/>
              <a:t> </a:t>
            </a:r>
            <a:r>
              <a:rPr lang="en-US" sz="2200" dirty="0" err="1" smtClean="0"/>
              <a:t>তাদেরকে</a:t>
            </a:r>
            <a:r>
              <a:rPr lang="en-US" sz="2200" dirty="0" smtClean="0"/>
              <a:t> </a:t>
            </a:r>
            <a:r>
              <a:rPr lang="en-US" sz="2200" dirty="0" err="1" smtClean="0"/>
              <a:t>অবস্থান্তর</a:t>
            </a:r>
            <a:r>
              <a:rPr lang="en-US" sz="2200" dirty="0" smtClean="0"/>
              <a:t> </a:t>
            </a:r>
            <a:r>
              <a:rPr lang="en-US" sz="2200" dirty="0" err="1" smtClean="0"/>
              <a:t>মৌল</a:t>
            </a:r>
            <a:r>
              <a:rPr lang="en-US" sz="2200" dirty="0" smtClean="0"/>
              <a:t> </a:t>
            </a:r>
            <a:r>
              <a:rPr lang="en-US" sz="2200" dirty="0" err="1" smtClean="0"/>
              <a:t>বলা</a:t>
            </a:r>
            <a:r>
              <a:rPr lang="en-US" sz="2200" dirty="0" smtClean="0"/>
              <a:t> </a:t>
            </a:r>
            <a:r>
              <a:rPr lang="en-US" sz="2200" dirty="0" err="1" smtClean="0"/>
              <a:t>হয়</a:t>
            </a:r>
            <a:r>
              <a:rPr lang="en-US" sz="2200" dirty="0" smtClean="0"/>
              <a:t>। </a:t>
            </a:r>
          </a:p>
          <a:p>
            <a:pPr algn="just"/>
            <a:r>
              <a:rPr lang="en-US" sz="2800" baseline="-25000" dirty="0" smtClean="0"/>
              <a:t>26</a:t>
            </a:r>
            <a:r>
              <a:rPr lang="en-US" sz="2800" dirty="0" smtClean="0"/>
              <a:t>Fe</a:t>
            </a:r>
            <a:r>
              <a:rPr lang="en-US" sz="2800" baseline="30000" dirty="0" smtClean="0"/>
              <a:t> </a:t>
            </a:r>
            <a:r>
              <a:rPr lang="en-US" sz="2800" dirty="0" smtClean="0"/>
              <a:t>  =  1s</a:t>
            </a:r>
            <a:r>
              <a:rPr lang="en-US" sz="2800" baseline="30000" dirty="0" smtClean="0"/>
              <a:t>2</a:t>
            </a:r>
            <a:r>
              <a:rPr lang="en-US" sz="2800" dirty="0" smtClean="0"/>
              <a:t> 2s</a:t>
            </a:r>
            <a:r>
              <a:rPr lang="en-US" sz="2800" baseline="30000" dirty="0" smtClean="0"/>
              <a:t>2 </a:t>
            </a:r>
            <a:r>
              <a:rPr lang="en-US" sz="2800" dirty="0" smtClean="0"/>
              <a:t>2p</a:t>
            </a:r>
            <a:r>
              <a:rPr lang="en-US" sz="2800" baseline="30000" dirty="0" smtClean="0"/>
              <a:t>2 </a:t>
            </a:r>
            <a:r>
              <a:rPr lang="en-US" sz="2800" dirty="0" smtClean="0"/>
              <a:t>3s</a:t>
            </a:r>
            <a:r>
              <a:rPr lang="en-US" sz="2800" baseline="30000" dirty="0" smtClean="0"/>
              <a:t>2 </a:t>
            </a:r>
            <a:r>
              <a:rPr lang="en-US" sz="2800" dirty="0" smtClean="0"/>
              <a:t>3p</a:t>
            </a:r>
            <a:r>
              <a:rPr lang="en-US" sz="2800" baseline="30000" dirty="0" smtClean="0"/>
              <a:t>6 </a:t>
            </a:r>
            <a:r>
              <a:rPr lang="en-US" sz="2800" dirty="0" smtClean="0"/>
              <a:t>3d</a:t>
            </a:r>
            <a:r>
              <a:rPr lang="en-US" sz="2800" baseline="30000" dirty="0" smtClean="0"/>
              <a:t>6 </a:t>
            </a:r>
            <a:r>
              <a:rPr lang="en-US" sz="2800" dirty="0" smtClean="0"/>
              <a:t>4s</a:t>
            </a:r>
            <a:r>
              <a:rPr lang="en-US" sz="2800" baseline="30000" dirty="0" smtClean="0"/>
              <a:t>2</a:t>
            </a:r>
          </a:p>
          <a:p>
            <a:pPr algn="just"/>
            <a:r>
              <a:rPr lang="en-US" sz="2800" baseline="-25000" dirty="0" smtClean="0"/>
              <a:t>26</a:t>
            </a:r>
            <a:r>
              <a:rPr lang="en-US" sz="2800" dirty="0" smtClean="0"/>
              <a:t>Fe</a:t>
            </a:r>
            <a:r>
              <a:rPr lang="en-US" sz="2800" baseline="30000" dirty="0" smtClean="0"/>
              <a:t>2+ </a:t>
            </a:r>
            <a:r>
              <a:rPr lang="en-US" sz="2800" dirty="0" smtClean="0"/>
              <a:t>  =  1s</a:t>
            </a:r>
            <a:r>
              <a:rPr lang="en-US" sz="2800" baseline="30000" dirty="0" smtClean="0"/>
              <a:t>2 </a:t>
            </a:r>
            <a:r>
              <a:rPr lang="en-US" sz="2800" dirty="0" smtClean="0"/>
              <a:t>2s</a:t>
            </a:r>
            <a:r>
              <a:rPr lang="en-US" sz="2800" baseline="30000" dirty="0" smtClean="0"/>
              <a:t>2</a:t>
            </a:r>
            <a:r>
              <a:rPr lang="en-US" sz="2800" dirty="0" smtClean="0"/>
              <a:t> 2p</a:t>
            </a:r>
            <a:r>
              <a:rPr lang="en-US" sz="2800" baseline="30000" dirty="0" smtClean="0"/>
              <a:t>2</a:t>
            </a:r>
            <a:r>
              <a:rPr lang="en-US" sz="2800" dirty="0" smtClean="0"/>
              <a:t> 3s</a:t>
            </a:r>
            <a:r>
              <a:rPr lang="en-US" sz="2800" baseline="30000" dirty="0" smtClean="0"/>
              <a:t>2 </a:t>
            </a:r>
            <a:r>
              <a:rPr lang="en-US" sz="2800" dirty="0" smtClean="0"/>
              <a:t>3p</a:t>
            </a:r>
            <a:r>
              <a:rPr lang="en-US" sz="2800" baseline="30000" dirty="0" smtClean="0"/>
              <a:t>6</a:t>
            </a:r>
            <a:r>
              <a:rPr lang="en-US" sz="2800" dirty="0" smtClean="0"/>
              <a:t> 3d</a:t>
            </a:r>
            <a:r>
              <a:rPr lang="en-US" sz="2800" baseline="30000" dirty="0" smtClean="0"/>
              <a:t>6</a:t>
            </a:r>
            <a:r>
              <a:rPr lang="en-US" sz="2800" dirty="0" smtClean="0"/>
              <a:t> </a:t>
            </a:r>
          </a:p>
          <a:p>
            <a:pPr algn="just"/>
            <a:r>
              <a:rPr lang="en-US" sz="2800" baseline="-25000" dirty="0" smtClean="0"/>
              <a:t>26</a:t>
            </a:r>
            <a:r>
              <a:rPr lang="en-US" sz="2800" dirty="0" smtClean="0"/>
              <a:t>Fe</a:t>
            </a:r>
            <a:r>
              <a:rPr lang="en-US" sz="2800" baseline="30000" dirty="0" smtClean="0"/>
              <a:t> 3+ </a:t>
            </a:r>
            <a:r>
              <a:rPr lang="en-US" sz="2800" dirty="0" smtClean="0"/>
              <a:t>  =  1s</a:t>
            </a:r>
            <a:r>
              <a:rPr lang="en-US" sz="2800" baseline="30000" dirty="0" smtClean="0"/>
              <a:t>2</a:t>
            </a:r>
            <a:r>
              <a:rPr lang="en-US" sz="2800" dirty="0" smtClean="0"/>
              <a:t> 2s</a:t>
            </a:r>
            <a:r>
              <a:rPr lang="en-US" sz="2800" baseline="30000" dirty="0" smtClean="0"/>
              <a:t>2 </a:t>
            </a:r>
            <a:r>
              <a:rPr lang="en-US" sz="2800" dirty="0" smtClean="0"/>
              <a:t>2p</a:t>
            </a:r>
            <a:r>
              <a:rPr lang="en-US" sz="2800" baseline="30000" dirty="0" smtClean="0"/>
              <a:t>2 </a:t>
            </a:r>
            <a:r>
              <a:rPr lang="en-US" sz="2800" dirty="0" smtClean="0"/>
              <a:t>3s</a:t>
            </a:r>
            <a:r>
              <a:rPr lang="en-US" sz="2800" baseline="30000" dirty="0" smtClean="0"/>
              <a:t>2 </a:t>
            </a:r>
            <a:r>
              <a:rPr lang="en-US" sz="2800" dirty="0" smtClean="0"/>
              <a:t>3p</a:t>
            </a:r>
            <a:r>
              <a:rPr lang="en-US" sz="2800" baseline="30000" dirty="0" smtClean="0"/>
              <a:t>6 </a:t>
            </a:r>
            <a:r>
              <a:rPr lang="en-US" sz="2800" dirty="0" smtClean="0"/>
              <a:t>3d</a:t>
            </a:r>
            <a:r>
              <a:rPr lang="en-US" sz="2800" baseline="30000" dirty="0" smtClean="0"/>
              <a:t>5</a:t>
            </a:r>
            <a:endParaRPr lang="en-US" sz="2200" baseline="30000" dirty="0"/>
          </a:p>
        </p:txBody>
      </p:sp>
      <p:sp>
        <p:nvSpPr>
          <p:cNvPr id="3" name="TextBox 2"/>
          <p:cNvSpPr txBox="1"/>
          <p:nvPr/>
        </p:nvSpPr>
        <p:spPr>
          <a:xfrm>
            <a:off x="228600" y="304800"/>
            <a:ext cx="8610600" cy="1508105"/>
          </a:xfrm>
          <a:prstGeom prst="rect">
            <a:avLst/>
          </a:prstGeom>
          <a:noFill/>
          <a:ln>
            <a:solidFill>
              <a:schemeClr val="accent1"/>
            </a:solidFill>
          </a:ln>
        </p:spPr>
        <p:txBody>
          <a:bodyPr wrap="square" rtlCol="0">
            <a:spAutoFit/>
          </a:bodyPr>
          <a:lstStyle/>
          <a:p>
            <a:pPr algn="just"/>
            <a:r>
              <a:rPr lang="en-US" sz="2200" b="1" dirty="0" smtClean="0">
                <a:solidFill>
                  <a:srgbClr val="C00000"/>
                </a:solidFill>
              </a:rPr>
              <a:t>d- </a:t>
            </a:r>
            <a:r>
              <a:rPr lang="en-US" sz="2200" b="1" dirty="0" err="1" smtClean="0">
                <a:solidFill>
                  <a:srgbClr val="C00000"/>
                </a:solidFill>
              </a:rPr>
              <a:t>ব্লক</a:t>
            </a:r>
            <a:r>
              <a:rPr lang="en-US" sz="2200" b="1" dirty="0" smtClean="0">
                <a:solidFill>
                  <a:srgbClr val="C00000"/>
                </a:solidFill>
              </a:rPr>
              <a:t>  </a:t>
            </a:r>
            <a:r>
              <a:rPr lang="en-US" sz="2200" b="1" dirty="0" err="1" smtClean="0">
                <a:solidFill>
                  <a:srgbClr val="C00000"/>
                </a:solidFill>
              </a:rPr>
              <a:t>মৌলঃ</a:t>
            </a:r>
            <a:r>
              <a:rPr lang="en-US" sz="2200" b="1" dirty="0" smtClean="0">
                <a:solidFill>
                  <a:srgbClr val="C00000"/>
                </a:solidFill>
              </a:rPr>
              <a:t> </a:t>
            </a:r>
            <a:r>
              <a:rPr lang="en-US" sz="2200" dirty="0" err="1" smtClean="0"/>
              <a:t>ইলেকট্রন</a:t>
            </a:r>
            <a:r>
              <a:rPr lang="en-US" sz="2200" dirty="0" smtClean="0"/>
              <a:t> </a:t>
            </a:r>
            <a:r>
              <a:rPr lang="en-US" sz="2200" dirty="0" err="1" smtClean="0"/>
              <a:t>বিন্যাসে</a:t>
            </a:r>
            <a:r>
              <a:rPr lang="en-US" sz="2200" dirty="0" smtClean="0"/>
              <a:t> </a:t>
            </a:r>
            <a:r>
              <a:rPr lang="en-US" sz="2200" dirty="0" err="1" smtClean="0"/>
              <a:t>যে</a:t>
            </a:r>
            <a:r>
              <a:rPr lang="en-US" sz="2200" dirty="0" smtClean="0"/>
              <a:t> </a:t>
            </a:r>
            <a:r>
              <a:rPr lang="en-US" sz="2200" dirty="0" err="1" smtClean="0"/>
              <a:t>সকল</a:t>
            </a:r>
            <a:r>
              <a:rPr lang="en-US" sz="2200" dirty="0" smtClean="0"/>
              <a:t> </a:t>
            </a:r>
            <a:r>
              <a:rPr lang="en-US" sz="2200" dirty="0" err="1" smtClean="0"/>
              <a:t>মৌলের</a:t>
            </a:r>
            <a:r>
              <a:rPr lang="en-US" sz="2200" dirty="0" smtClean="0"/>
              <a:t> </a:t>
            </a:r>
            <a:r>
              <a:rPr lang="en-US" sz="2200" dirty="0" err="1" smtClean="0"/>
              <a:t>সর্শেষ</a:t>
            </a:r>
            <a:r>
              <a:rPr lang="en-US" sz="2200" dirty="0" smtClean="0"/>
              <a:t> </a:t>
            </a:r>
            <a:r>
              <a:rPr lang="en-US" sz="2200" dirty="0" err="1" smtClean="0"/>
              <a:t>ইলেকট্রনটি</a:t>
            </a:r>
            <a:r>
              <a:rPr lang="en-US" sz="2200" dirty="0" smtClean="0"/>
              <a:t> d-</a:t>
            </a:r>
            <a:r>
              <a:rPr lang="en-US" sz="2200" dirty="0" err="1" smtClean="0"/>
              <a:t>অবির্টালে</a:t>
            </a:r>
            <a:r>
              <a:rPr lang="en-US" sz="2200" dirty="0" smtClean="0"/>
              <a:t>  </a:t>
            </a:r>
            <a:r>
              <a:rPr lang="en-US" sz="2200" dirty="0" err="1" smtClean="0"/>
              <a:t>প্রবেশ</a:t>
            </a:r>
            <a:r>
              <a:rPr lang="en-US" sz="2200" dirty="0" smtClean="0"/>
              <a:t>  </a:t>
            </a:r>
            <a:r>
              <a:rPr lang="en-US" sz="2200" dirty="0" err="1" smtClean="0"/>
              <a:t>করে</a:t>
            </a:r>
            <a:r>
              <a:rPr lang="en-US" sz="2200" dirty="0" smtClean="0"/>
              <a:t> </a:t>
            </a:r>
            <a:r>
              <a:rPr lang="en-US" sz="2200" dirty="0" err="1" smtClean="0"/>
              <a:t>তাদেরকে</a:t>
            </a:r>
            <a:r>
              <a:rPr lang="en-US" sz="2200" dirty="0" smtClean="0"/>
              <a:t> d-</a:t>
            </a:r>
            <a:r>
              <a:rPr lang="en-US" sz="2200" dirty="0" err="1" smtClean="0"/>
              <a:t>ব্লক</a:t>
            </a:r>
            <a:r>
              <a:rPr lang="en-US" sz="2200" dirty="0" smtClean="0"/>
              <a:t>  </a:t>
            </a:r>
            <a:r>
              <a:rPr lang="en-US" sz="2200" dirty="0" err="1" smtClean="0"/>
              <a:t>মৌল</a:t>
            </a:r>
            <a:r>
              <a:rPr lang="en-US" sz="2200" dirty="0" smtClean="0"/>
              <a:t> </a:t>
            </a:r>
            <a:r>
              <a:rPr lang="en-US" sz="2200" dirty="0" err="1" smtClean="0"/>
              <a:t>বলা</a:t>
            </a:r>
            <a:r>
              <a:rPr lang="en-US" sz="2200" dirty="0" smtClean="0"/>
              <a:t> </a:t>
            </a:r>
            <a:r>
              <a:rPr lang="en-US" sz="2200" dirty="0" err="1" smtClean="0"/>
              <a:t>হয়</a:t>
            </a:r>
            <a:r>
              <a:rPr lang="en-US" sz="2200" dirty="0" smtClean="0"/>
              <a:t>।  </a:t>
            </a:r>
            <a:r>
              <a:rPr lang="en-US" sz="2200" dirty="0" err="1" smtClean="0"/>
              <a:t>যেমন</a:t>
            </a:r>
            <a:r>
              <a:rPr lang="en-US" sz="2200" dirty="0" smtClean="0"/>
              <a:t>-</a:t>
            </a:r>
          </a:p>
          <a:p>
            <a:pPr algn="just"/>
            <a:r>
              <a:rPr lang="en-US" sz="2400" baseline="-25000" dirty="0" smtClean="0"/>
              <a:t>25</a:t>
            </a:r>
            <a:r>
              <a:rPr lang="en-US" sz="2400" dirty="0" smtClean="0"/>
              <a:t>Mn  =  1s</a:t>
            </a:r>
            <a:r>
              <a:rPr lang="en-US" sz="2400" baseline="30000" dirty="0" smtClean="0"/>
              <a:t>2</a:t>
            </a:r>
            <a:r>
              <a:rPr lang="en-US" sz="2400" dirty="0" smtClean="0"/>
              <a:t> 2s</a:t>
            </a:r>
            <a:r>
              <a:rPr lang="en-US" sz="2400" baseline="30000" dirty="0" smtClean="0"/>
              <a:t>2 </a:t>
            </a:r>
            <a:r>
              <a:rPr lang="en-US" sz="2400" dirty="0" smtClean="0"/>
              <a:t>2p</a:t>
            </a:r>
            <a:r>
              <a:rPr lang="en-US" sz="2400" baseline="30000" dirty="0" smtClean="0"/>
              <a:t>2 </a:t>
            </a:r>
            <a:r>
              <a:rPr lang="en-US" sz="2400" dirty="0" smtClean="0"/>
              <a:t>3s</a:t>
            </a:r>
            <a:r>
              <a:rPr lang="en-US" sz="2400" baseline="30000" dirty="0" smtClean="0"/>
              <a:t>2 </a:t>
            </a:r>
            <a:r>
              <a:rPr lang="en-US" sz="2400" dirty="0" smtClean="0"/>
              <a:t>3p</a:t>
            </a:r>
            <a:r>
              <a:rPr lang="en-US" sz="2400" baseline="30000" dirty="0" smtClean="0"/>
              <a:t>6 </a:t>
            </a:r>
            <a:r>
              <a:rPr lang="en-US" sz="2400" dirty="0" smtClean="0"/>
              <a:t>3d</a:t>
            </a:r>
            <a:r>
              <a:rPr lang="en-US" sz="2400" baseline="30000" dirty="0" smtClean="0"/>
              <a:t>5 </a:t>
            </a:r>
            <a:r>
              <a:rPr lang="en-US" sz="2400" dirty="0" smtClean="0"/>
              <a:t>4s</a:t>
            </a:r>
            <a:r>
              <a:rPr lang="en-US" sz="2400" baseline="30000" dirty="0" smtClean="0"/>
              <a:t>2</a:t>
            </a:r>
          </a:p>
          <a:p>
            <a:pPr algn="just"/>
            <a:r>
              <a:rPr lang="en-US" sz="2400" baseline="-25000" dirty="0" smtClean="0"/>
              <a:t>26</a:t>
            </a:r>
            <a:r>
              <a:rPr lang="en-US" sz="2400" dirty="0" smtClean="0"/>
              <a:t>Fe</a:t>
            </a:r>
            <a:r>
              <a:rPr lang="en-US" sz="2400" baseline="30000" dirty="0" smtClean="0"/>
              <a:t> </a:t>
            </a:r>
            <a:r>
              <a:rPr lang="en-US" sz="2400" dirty="0" smtClean="0"/>
              <a:t>  =  1s</a:t>
            </a:r>
            <a:r>
              <a:rPr lang="en-US" sz="2400" baseline="30000" dirty="0" smtClean="0"/>
              <a:t>2</a:t>
            </a:r>
            <a:r>
              <a:rPr lang="en-US" sz="2400" dirty="0" smtClean="0"/>
              <a:t> 2s</a:t>
            </a:r>
            <a:r>
              <a:rPr lang="en-US" sz="2400" baseline="30000" dirty="0" smtClean="0"/>
              <a:t>2 </a:t>
            </a:r>
            <a:r>
              <a:rPr lang="en-US" sz="2400" dirty="0" smtClean="0"/>
              <a:t>2p</a:t>
            </a:r>
            <a:r>
              <a:rPr lang="en-US" sz="2400" baseline="30000" dirty="0" smtClean="0"/>
              <a:t>2 </a:t>
            </a:r>
            <a:r>
              <a:rPr lang="en-US" sz="2400" dirty="0" smtClean="0"/>
              <a:t>3s</a:t>
            </a:r>
            <a:r>
              <a:rPr lang="en-US" sz="2400" baseline="30000" dirty="0" smtClean="0"/>
              <a:t>2 </a:t>
            </a:r>
            <a:r>
              <a:rPr lang="en-US" sz="2400" dirty="0" smtClean="0"/>
              <a:t>3p</a:t>
            </a:r>
            <a:r>
              <a:rPr lang="en-US" sz="2400" baseline="30000" dirty="0" smtClean="0"/>
              <a:t>6 </a:t>
            </a:r>
            <a:r>
              <a:rPr lang="en-US" sz="2400" dirty="0" smtClean="0"/>
              <a:t>3d</a:t>
            </a:r>
            <a:r>
              <a:rPr lang="en-US" sz="2400" baseline="30000" dirty="0" smtClean="0"/>
              <a:t>6 </a:t>
            </a:r>
            <a:r>
              <a:rPr lang="en-US" sz="2400" dirty="0" smtClean="0"/>
              <a:t>4s</a:t>
            </a:r>
            <a:r>
              <a:rPr lang="en-US" sz="2400" baseline="30000" dirty="0" smtClean="0"/>
              <a:t>2</a:t>
            </a:r>
            <a:endParaRPr lang="en-US" sz="2200" dirty="0"/>
          </a:p>
        </p:txBody>
      </p:sp>
      <p:sp>
        <p:nvSpPr>
          <p:cNvPr id="4" name="TextBox 3"/>
          <p:cNvSpPr txBox="1"/>
          <p:nvPr/>
        </p:nvSpPr>
        <p:spPr>
          <a:xfrm>
            <a:off x="228600" y="4419600"/>
            <a:ext cx="8610600" cy="2339102"/>
          </a:xfrm>
          <a:prstGeom prst="rect">
            <a:avLst/>
          </a:prstGeom>
          <a:noFill/>
          <a:ln>
            <a:solidFill>
              <a:schemeClr val="accent1"/>
            </a:solidFill>
          </a:ln>
        </p:spPr>
        <p:txBody>
          <a:bodyPr wrap="square" rtlCol="0">
            <a:spAutoFit/>
          </a:bodyPr>
          <a:lstStyle/>
          <a:p>
            <a:pPr algn="just"/>
            <a:r>
              <a:rPr lang="en-US" sz="2200" b="1" dirty="0" err="1" smtClean="0">
                <a:solidFill>
                  <a:srgbClr val="002060"/>
                </a:solidFill>
              </a:rPr>
              <a:t>অবস্থান্তর</a:t>
            </a:r>
            <a:r>
              <a:rPr lang="en-US" sz="2200" b="1" dirty="0" smtClean="0">
                <a:solidFill>
                  <a:srgbClr val="002060"/>
                </a:solidFill>
              </a:rPr>
              <a:t> </a:t>
            </a:r>
            <a:r>
              <a:rPr lang="en-US" sz="2200" b="1" dirty="0" err="1" smtClean="0">
                <a:solidFill>
                  <a:srgbClr val="002060"/>
                </a:solidFill>
              </a:rPr>
              <a:t>মৌলের</a:t>
            </a:r>
            <a:r>
              <a:rPr lang="en-US" sz="2200" b="1" dirty="0" smtClean="0">
                <a:solidFill>
                  <a:srgbClr val="002060"/>
                </a:solidFill>
              </a:rPr>
              <a:t> </a:t>
            </a:r>
            <a:r>
              <a:rPr lang="en-US" sz="2200" b="1" dirty="0" err="1" smtClean="0">
                <a:solidFill>
                  <a:srgbClr val="002060"/>
                </a:solidFill>
              </a:rPr>
              <a:t>বৈশিষ্ট্যঃ</a:t>
            </a:r>
            <a:r>
              <a:rPr lang="en-US" sz="2200" b="1" dirty="0" smtClean="0">
                <a:solidFill>
                  <a:srgbClr val="002060"/>
                </a:solidFill>
              </a:rPr>
              <a:t> </a:t>
            </a:r>
          </a:p>
          <a:p>
            <a:pPr algn="just"/>
            <a:endParaRPr lang="en-US" sz="1050" b="1" dirty="0" smtClean="0">
              <a:solidFill>
                <a:srgbClr val="002060"/>
              </a:solidFill>
            </a:endParaRPr>
          </a:p>
          <a:p>
            <a:pPr algn="just">
              <a:buFont typeface="Wingdings" pitchFamily="2" charset="2"/>
              <a:buChar char="ü"/>
            </a:pPr>
            <a:r>
              <a:rPr lang="en-US" sz="2200" dirty="0" err="1" smtClean="0">
                <a:solidFill>
                  <a:srgbClr val="C00000"/>
                </a:solidFill>
              </a:rPr>
              <a:t>অবস্থান্তর</a:t>
            </a:r>
            <a:r>
              <a:rPr lang="en-US" sz="2200" dirty="0" smtClean="0">
                <a:solidFill>
                  <a:srgbClr val="C00000"/>
                </a:solidFill>
              </a:rPr>
              <a:t> </a:t>
            </a:r>
            <a:r>
              <a:rPr lang="en-US" sz="2200" dirty="0" err="1" smtClean="0">
                <a:solidFill>
                  <a:srgbClr val="C00000"/>
                </a:solidFill>
              </a:rPr>
              <a:t>মৌলসমূহ</a:t>
            </a:r>
            <a:r>
              <a:rPr lang="en-US" sz="2200" dirty="0" smtClean="0">
                <a:solidFill>
                  <a:srgbClr val="C00000"/>
                </a:solidFill>
              </a:rPr>
              <a:t> </a:t>
            </a:r>
            <a:r>
              <a:rPr lang="en-US" sz="2200" dirty="0" err="1" smtClean="0">
                <a:solidFill>
                  <a:srgbClr val="C00000"/>
                </a:solidFill>
              </a:rPr>
              <a:t>জটিল</a:t>
            </a:r>
            <a:r>
              <a:rPr lang="en-US" sz="2200" dirty="0" smtClean="0">
                <a:solidFill>
                  <a:srgbClr val="C00000"/>
                </a:solidFill>
              </a:rPr>
              <a:t> </a:t>
            </a:r>
            <a:r>
              <a:rPr lang="en-US" sz="2200" dirty="0" err="1" smtClean="0">
                <a:solidFill>
                  <a:srgbClr val="C00000"/>
                </a:solidFill>
              </a:rPr>
              <a:t>যৌগ</a:t>
            </a:r>
            <a:r>
              <a:rPr lang="en-US" sz="2200" dirty="0" smtClean="0">
                <a:solidFill>
                  <a:srgbClr val="C00000"/>
                </a:solidFill>
              </a:rPr>
              <a:t> </a:t>
            </a:r>
            <a:r>
              <a:rPr lang="en-US" sz="2200" dirty="0" err="1" smtClean="0">
                <a:solidFill>
                  <a:srgbClr val="C00000"/>
                </a:solidFill>
              </a:rPr>
              <a:t>গঠন</a:t>
            </a:r>
            <a:r>
              <a:rPr lang="en-US" sz="2200" dirty="0" smtClean="0">
                <a:solidFill>
                  <a:srgbClr val="C00000"/>
                </a:solidFill>
              </a:rPr>
              <a:t> </a:t>
            </a:r>
            <a:r>
              <a:rPr lang="en-US" sz="2200" dirty="0" err="1" smtClean="0">
                <a:solidFill>
                  <a:srgbClr val="C00000"/>
                </a:solidFill>
              </a:rPr>
              <a:t>করে</a:t>
            </a:r>
            <a:r>
              <a:rPr lang="en-US" sz="2200" dirty="0" smtClean="0">
                <a:solidFill>
                  <a:srgbClr val="C00000"/>
                </a:solidFill>
              </a:rPr>
              <a:t>।</a:t>
            </a:r>
          </a:p>
          <a:p>
            <a:pPr algn="just">
              <a:buFont typeface="Wingdings" pitchFamily="2" charset="2"/>
              <a:buChar char="ü"/>
            </a:pPr>
            <a:r>
              <a:rPr lang="en-US" sz="2200" dirty="0" err="1" smtClean="0">
                <a:solidFill>
                  <a:srgbClr val="C00000"/>
                </a:solidFill>
              </a:rPr>
              <a:t>অবস্থান্তর</a:t>
            </a:r>
            <a:r>
              <a:rPr lang="en-US" sz="2200" dirty="0" smtClean="0">
                <a:solidFill>
                  <a:srgbClr val="C00000"/>
                </a:solidFill>
              </a:rPr>
              <a:t> </a:t>
            </a:r>
            <a:r>
              <a:rPr lang="en-US" sz="2200" dirty="0" err="1" smtClean="0">
                <a:solidFill>
                  <a:srgbClr val="C00000"/>
                </a:solidFill>
              </a:rPr>
              <a:t>মৌলসমূহ</a:t>
            </a:r>
            <a:r>
              <a:rPr lang="en-US" sz="2200" dirty="0" smtClean="0">
                <a:solidFill>
                  <a:srgbClr val="C00000"/>
                </a:solidFill>
              </a:rPr>
              <a:t> </a:t>
            </a:r>
            <a:r>
              <a:rPr lang="en-US" sz="2200" dirty="0" err="1" smtClean="0">
                <a:solidFill>
                  <a:srgbClr val="C00000"/>
                </a:solidFill>
              </a:rPr>
              <a:t>রঙিন</a:t>
            </a:r>
            <a:r>
              <a:rPr lang="en-US" sz="2200" dirty="0" smtClean="0">
                <a:solidFill>
                  <a:srgbClr val="C00000"/>
                </a:solidFill>
              </a:rPr>
              <a:t> </a:t>
            </a:r>
            <a:r>
              <a:rPr lang="en-US" sz="2200" dirty="0" err="1" smtClean="0">
                <a:solidFill>
                  <a:srgbClr val="C00000"/>
                </a:solidFill>
              </a:rPr>
              <a:t>যৌগ</a:t>
            </a:r>
            <a:r>
              <a:rPr lang="en-US" sz="2200" dirty="0" smtClean="0">
                <a:solidFill>
                  <a:srgbClr val="C00000"/>
                </a:solidFill>
              </a:rPr>
              <a:t> </a:t>
            </a:r>
            <a:r>
              <a:rPr lang="en-US" sz="2200" dirty="0" err="1" smtClean="0">
                <a:solidFill>
                  <a:srgbClr val="C00000"/>
                </a:solidFill>
              </a:rPr>
              <a:t>গঠন</a:t>
            </a:r>
            <a:r>
              <a:rPr lang="en-US" sz="2200" dirty="0" smtClean="0">
                <a:solidFill>
                  <a:srgbClr val="C00000"/>
                </a:solidFill>
              </a:rPr>
              <a:t> </a:t>
            </a:r>
            <a:r>
              <a:rPr lang="en-US" sz="2200" dirty="0" err="1" smtClean="0">
                <a:solidFill>
                  <a:srgbClr val="C00000"/>
                </a:solidFill>
              </a:rPr>
              <a:t>করে</a:t>
            </a:r>
            <a:r>
              <a:rPr lang="en-US" sz="2200" dirty="0" smtClean="0">
                <a:solidFill>
                  <a:srgbClr val="C00000"/>
                </a:solidFill>
              </a:rPr>
              <a:t>।</a:t>
            </a:r>
          </a:p>
          <a:p>
            <a:pPr algn="just">
              <a:buFont typeface="Wingdings" pitchFamily="2" charset="2"/>
              <a:buChar char="ü"/>
            </a:pPr>
            <a:r>
              <a:rPr lang="en-US" sz="2200" dirty="0" err="1" smtClean="0">
                <a:solidFill>
                  <a:srgbClr val="C00000"/>
                </a:solidFill>
              </a:rPr>
              <a:t>অবস্থান্তর</a:t>
            </a:r>
            <a:r>
              <a:rPr lang="en-US" sz="2200" dirty="0" smtClean="0">
                <a:solidFill>
                  <a:srgbClr val="C00000"/>
                </a:solidFill>
              </a:rPr>
              <a:t> </a:t>
            </a:r>
            <a:r>
              <a:rPr lang="en-US" sz="2200" dirty="0" err="1" smtClean="0">
                <a:solidFill>
                  <a:srgbClr val="C00000"/>
                </a:solidFill>
              </a:rPr>
              <a:t>মৌলসমূহ</a:t>
            </a:r>
            <a:r>
              <a:rPr lang="en-US" sz="2200" dirty="0" smtClean="0">
                <a:solidFill>
                  <a:srgbClr val="C00000"/>
                </a:solidFill>
              </a:rPr>
              <a:t> </a:t>
            </a:r>
            <a:r>
              <a:rPr lang="en-US" sz="2200" dirty="0" err="1" smtClean="0">
                <a:solidFill>
                  <a:srgbClr val="C00000"/>
                </a:solidFill>
              </a:rPr>
              <a:t>পরিবর্তনশীল</a:t>
            </a:r>
            <a:r>
              <a:rPr lang="en-US" sz="2200" dirty="0" smtClean="0">
                <a:solidFill>
                  <a:srgbClr val="C00000"/>
                </a:solidFill>
              </a:rPr>
              <a:t> </a:t>
            </a:r>
            <a:r>
              <a:rPr lang="en-US" sz="2200" dirty="0" err="1" smtClean="0">
                <a:solidFill>
                  <a:srgbClr val="C00000"/>
                </a:solidFill>
              </a:rPr>
              <a:t>জারণ</a:t>
            </a:r>
            <a:r>
              <a:rPr lang="en-US" sz="2200" dirty="0" smtClean="0">
                <a:solidFill>
                  <a:srgbClr val="C00000"/>
                </a:solidFill>
              </a:rPr>
              <a:t> </a:t>
            </a:r>
            <a:r>
              <a:rPr lang="en-US" sz="2200" dirty="0" err="1" smtClean="0">
                <a:solidFill>
                  <a:srgbClr val="C00000"/>
                </a:solidFill>
              </a:rPr>
              <a:t>অবস্থার</a:t>
            </a:r>
            <a:r>
              <a:rPr lang="en-US" sz="2200" dirty="0" smtClean="0">
                <a:solidFill>
                  <a:srgbClr val="C00000"/>
                </a:solidFill>
              </a:rPr>
              <a:t> </a:t>
            </a:r>
            <a:r>
              <a:rPr lang="en-US" sz="2200" dirty="0" err="1" smtClean="0">
                <a:solidFill>
                  <a:srgbClr val="C00000"/>
                </a:solidFill>
              </a:rPr>
              <a:t>প্রদর্ণশন</a:t>
            </a:r>
            <a:r>
              <a:rPr lang="en-US" sz="2200" dirty="0" smtClean="0">
                <a:solidFill>
                  <a:srgbClr val="C00000"/>
                </a:solidFill>
              </a:rPr>
              <a:t> </a:t>
            </a:r>
            <a:r>
              <a:rPr lang="en-US" sz="2200" dirty="0" err="1" smtClean="0">
                <a:solidFill>
                  <a:srgbClr val="C00000"/>
                </a:solidFill>
              </a:rPr>
              <a:t>করে</a:t>
            </a:r>
            <a:r>
              <a:rPr lang="en-US" sz="2200" dirty="0" smtClean="0">
                <a:solidFill>
                  <a:srgbClr val="C00000"/>
                </a:solidFill>
              </a:rPr>
              <a:t>।</a:t>
            </a:r>
          </a:p>
          <a:p>
            <a:pPr algn="just">
              <a:buFont typeface="Wingdings" pitchFamily="2" charset="2"/>
              <a:buChar char="ü"/>
            </a:pPr>
            <a:r>
              <a:rPr lang="en-US" sz="2200" dirty="0" err="1" smtClean="0">
                <a:solidFill>
                  <a:srgbClr val="C00000"/>
                </a:solidFill>
              </a:rPr>
              <a:t>অবস্থান্তর</a:t>
            </a:r>
            <a:r>
              <a:rPr lang="en-US" sz="2200" dirty="0" smtClean="0">
                <a:solidFill>
                  <a:srgbClr val="C00000"/>
                </a:solidFill>
              </a:rPr>
              <a:t> </a:t>
            </a:r>
            <a:r>
              <a:rPr lang="en-US" sz="2200" dirty="0" err="1" smtClean="0">
                <a:solidFill>
                  <a:srgbClr val="C00000"/>
                </a:solidFill>
              </a:rPr>
              <a:t>মৌলসমূহ</a:t>
            </a:r>
            <a:r>
              <a:rPr lang="en-US" sz="2200" dirty="0" smtClean="0">
                <a:solidFill>
                  <a:srgbClr val="C00000"/>
                </a:solidFill>
              </a:rPr>
              <a:t>  </a:t>
            </a:r>
            <a:r>
              <a:rPr lang="en-US" sz="2200" dirty="0" err="1" smtClean="0">
                <a:solidFill>
                  <a:srgbClr val="C00000"/>
                </a:solidFill>
              </a:rPr>
              <a:t>প্যারাচুম্বকীয়</a:t>
            </a:r>
            <a:r>
              <a:rPr lang="en-US" sz="2200" dirty="0" smtClean="0">
                <a:solidFill>
                  <a:srgbClr val="C00000"/>
                </a:solidFill>
              </a:rPr>
              <a:t>।</a:t>
            </a:r>
          </a:p>
          <a:p>
            <a:pPr algn="just">
              <a:buFont typeface="Wingdings" pitchFamily="2" charset="2"/>
              <a:buChar char="ü"/>
            </a:pPr>
            <a:r>
              <a:rPr lang="en-US" sz="2200" dirty="0" err="1" smtClean="0">
                <a:solidFill>
                  <a:srgbClr val="C00000"/>
                </a:solidFill>
              </a:rPr>
              <a:t>অবস্থান্তর</a:t>
            </a:r>
            <a:r>
              <a:rPr lang="en-US" sz="2200" dirty="0" smtClean="0">
                <a:solidFill>
                  <a:srgbClr val="C00000"/>
                </a:solidFill>
              </a:rPr>
              <a:t> </a:t>
            </a:r>
            <a:r>
              <a:rPr lang="en-US" sz="2200" dirty="0" err="1" smtClean="0">
                <a:solidFill>
                  <a:srgbClr val="C00000"/>
                </a:solidFill>
              </a:rPr>
              <a:t>ধাতু</a:t>
            </a:r>
            <a:r>
              <a:rPr lang="en-US" sz="2200" dirty="0" smtClean="0">
                <a:solidFill>
                  <a:srgbClr val="C00000"/>
                </a:solidFill>
              </a:rPr>
              <a:t> ও </a:t>
            </a:r>
            <a:r>
              <a:rPr lang="en-US" sz="2200" dirty="0" err="1" smtClean="0">
                <a:solidFill>
                  <a:srgbClr val="C00000"/>
                </a:solidFill>
              </a:rPr>
              <a:t>তাদের</a:t>
            </a:r>
            <a:r>
              <a:rPr lang="en-US" sz="2200" dirty="0" smtClean="0">
                <a:solidFill>
                  <a:srgbClr val="C00000"/>
                </a:solidFill>
              </a:rPr>
              <a:t> </a:t>
            </a:r>
            <a:r>
              <a:rPr lang="en-US" sz="2200" dirty="0" err="1" smtClean="0">
                <a:solidFill>
                  <a:srgbClr val="C00000"/>
                </a:solidFill>
              </a:rPr>
              <a:t>যৌগসমূহ</a:t>
            </a:r>
            <a:r>
              <a:rPr lang="en-US" sz="2200" dirty="0" smtClean="0">
                <a:solidFill>
                  <a:srgbClr val="C00000"/>
                </a:solidFill>
              </a:rPr>
              <a:t> </a:t>
            </a:r>
            <a:r>
              <a:rPr lang="en-US" sz="2200" dirty="0" err="1" smtClean="0">
                <a:solidFill>
                  <a:srgbClr val="C00000"/>
                </a:solidFill>
              </a:rPr>
              <a:t>প্রভাবক</a:t>
            </a:r>
            <a:r>
              <a:rPr lang="en-US" sz="2200" dirty="0" smtClean="0">
                <a:solidFill>
                  <a:srgbClr val="C00000"/>
                </a:solidFill>
              </a:rPr>
              <a:t> </a:t>
            </a:r>
            <a:r>
              <a:rPr lang="en-US" sz="2200" dirty="0" err="1" smtClean="0">
                <a:solidFill>
                  <a:srgbClr val="C00000"/>
                </a:solidFill>
              </a:rPr>
              <a:t>হিসেবে</a:t>
            </a:r>
            <a:r>
              <a:rPr lang="en-US" sz="2200" dirty="0" smtClean="0">
                <a:solidFill>
                  <a:srgbClr val="C00000"/>
                </a:solidFill>
              </a:rPr>
              <a:t> </a:t>
            </a:r>
            <a:r>
              <a:rPr lang="en-US" sz="2200" dirty="0" err="1" smtClean="0">
                <a:solidFill>
                  <a:srgbClr val="C00000"/>
                </a:solidFill>
              </a:rPr>
              <a:t>কাজ</a:t>
            </a:r>
            <a:r>
              <a:rPr lang="en-US" sz="2200" dirty="0" smtClean="0">
                <a:solidFill>
                  <a:srgbClr val="C00000"/>
                </a:solidFill>
              </a:rPr>
              <a:t> </a:t>
            </a:r>
            <a:r>
              <a:rPr lang="en-US" sz="2200" dirty="0" err="1" smtClean="0">
                <a:solidFill>
                  <a:srgbClr val="C00000"/>
                </a:solidFill>
              </a:rPr>
              <a:t>করে</a:t>
            </a:r>
            <a:r>
              <a:rPr lang="en-US" sz="2200" dirty="0" smtClean="0">
                <a:solidFill>
                  <a:srgbClr val="C00000"/>
                </a:solidFill>
              </a:rPr>
              <a:t>।</a:t>
            </a:r>
            <a:endParaRPr lang="en-US" sz="2200"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62420"/>
            <a:ext cx="8610600" cy="4985980"/>
          </a:xfrm>
          <a:prstGeom prst="rect">
            <a:avLst/>
          </a:prstGeom>
          <a:noFill/>
          <a:ln>
            <a:solidFill>
              <a:schemeClr val="accent1"/>
            </a:solidFill>
          </a:ln>
        </p:spPr>
        <p:txBody>
          <a:bodyPr wrap="square" rtlCol="0">
            <a:spAutoFit/>
          </a:bodyPr>
          <a:lstStyle/>
          <a:p>
            <a:pPr algn="just"/>
            <a:r>
              <a:rPr lang="en-US" sz="2200" dirty="0" err="1" smtClean="0">
                <a:solidFill>
                  <a:srgbClr val="C00000"/>
                </a:solidFill>
              </a:rPr>
              <a:t>অবস্থান্তর</a:t>
            </a:r>
            <a:r>
              <a:rPr lang="en-US" sz="2200" dirty="0" smtClean="0">
                <a:solidFill>
                  <a:srgbClr val="C00000"/>
                </a:solidFill>
              </a:rPr>
              <a:t> </a:t>
            </a:r>
            <a:r>
              <a:rPr lang="en-US" sz="2200" dirty="0" err="1" smtClean="0">
                <a:solidFill>
                  <a:srgbClr val="C00000"/>
                </a:solidFill>
              </a:rPr>
              <a:t>মৌলঃ</a:t>
            </a:r>
            <a:r>
              <a:rPr lang="en-US" sz="2200" dirty="0" smtClean="0">
                <a:solidFill>
                  <a:srgbClr val="C00000"/>
                </a:solidFill>
              </a:rPr>
              <a:t>  </a:t>
            </a:r>
            <a:r>
              <a:rPr lang="en-US" sz="2200" b="1" dirty="0" err="1" smtClean="0">
                <a:solidFill>
                  <a:schemeClr val="tx2"/>
                </a:solidFill>
              </a:rPr>
              <a:t>যে</a:t>
            </a:r>
            <a:r>
              <a:rPr lang="en-US" sz="2200" b="1" dirty="0" smtClean="0">
                <a:solidFill>
                  <a:schemeClr val="tx2"/>
                </a:solidFill>
              </a:rPr>
              <a:t> </a:t>
            </a:r>
            <a:r>
              <a:rPr lang="en-US" sz="2200" b="1" dirty="0" err="1" smtClean="0">
                <a:solidFill>
                  <a:schemeClr val="tx2"/>
                </a:solidFill>
              </a:rPr>
              <a:t>সকল</a:t>
            </a:r>
            <a:r>
              <a:rPr lang="en-US" sz="2200" b="1" dirty="0" smtClean="0">
                <a:solidFill>
                  <a:schemeClr val="tx2"/>
                </a:solidFill>
              </a:rPr>
              <a:t> d-</a:t>
            </a:r>
            <a:r>
              <a:rPr lang="en-US" sz="2200" b="1" dirty="0" err="1" smtClean="0">
                <a:solidFill>
                  <a:schemeClr val="tx2"/>
                </a:solidFill>
              </a:rPr>
              <a:t>ব্লক</a:t>
            </a:r>
            <a:r>
              <a:rPr lang="en-US" sz="2200" b="1" dirty="0" smtClean="0">
                <a:solidFill>
                  <a:schemeClr val="tx2"/>
                </a:solidFill>
              </a:rPr>
              <a:t> </a:t>
            </a:r>
            <a:r>
              <a:rPr lang="en-US" sz="2200" b="1" dirty="0" err="1" smtClean="0">
                <a:solidFill>
                  <a:schemeClr val="tx2"/>
                </a:solidFill>
              </a:rPr>
              <a:t>মৌলের</a:t>
            </a:r>
            <a:r>
              <a:rPr lang="en-US" sz="2200" b="1" dirty="0" smtClean="0">
                <a:solidFill>
                  <a:schemeClr val="tx2"/>
                </a:solidFill>
              </a:rPr>
              <a:t> </a:t>
            </a:r>
            <a:r>
              <a:rPr lang="en-US" sz="2200" b="1" dirty="0" err="1" smtClean="0">
                <a:solidFill>
                  <a:schemeClr val="tx2"/>
                </a:solidFill>
              </a:rPr>
              <a:t>সুস্থিত</a:t>
            </a:r>
            <a:r>
              <a:rPr lang="en-US" sz="2200" b="1" dirty="0" smtClean="0">
                <a:solidFill>
                  <a:schemeClr val="tx2"/>
                </a:solidFill>
              </a:rPr>
              <a:t> </a:t>
            </a:r>
            <a:r>
              <a:rPr lang="en-US" sz="2200" b="1" dirty="0" err="1" smtClean="0">
                <a:solidFill>
                  <a:schemeClr val="tx2"/>
                </a:solidFill>
              </a:rPr>
              <a:t>আয়নের</a:t>
            </a:r>
            <a:r>
              <a:rPr lang="en-US" sz="2200" b="1" dirty="0" smtClean="0">
                <a:solidFill>
                  <a:schemeClr val="tx2"/>
                </a:solidFill>
              </a:rPr>
              <a:t> </a:t>
            </a:r>
            <a:r>
              <a:rPr lang="en-US" sz="2200" b="1" dirty="0" err="1" smtClean="0">
                <a:solidFill>
                  <a:schemeClr val="tx2"/>
                </a:solidFill>
              </a:rPr>
              <a:t>ইলেকট্রন</a:t>
            </a:r>
            <a:r>
              <a:rPr lang="en-US" sz="2200" b="1" dirty="0" smtClean="0">
                <a:solidFill>
                  <a:schemeClr val="tx2"/>
                </a:solidFill>
              </a:rPr>
              <a:t> </a:t>
            </a:r>
            <a:r>
              <a:rPr lang="en-US" sz="2200" b="1" dirty="0" err="1" smtClean="0">
                <a:solidFill>
                  <a:schemeClr val="tx2"/>
                </a:solidFill>
              </a:rPr>
              <a:t>বিন্যাসে</a:t>
            </a:r>
            <a:r>
              <a:rPr lang="en-US" sz="2200" b="1" dirty="0" smtClean="0">
                <a:solidFill>
                  <a:schemeClr val="tx2"/>
                </a:solidFill>
              </a:rPr>
              <a:t> d- </a:t>
            </a:r>
            <a:r>
              <a:rPr lang="en-US" sz="2200" b="1" dirty="0" err="1" smtClean="0">
                <a:solidFill>
                  <a:schemeClr val="tx2"/>
                </a:solidFill>
              </a:rPr>
              <a:t>অবির্টাল</a:t>
            </a:r>
            <a:r>
              <a:rPr lang="en-US" sz="2200" b="1" dirty="0" smtClean="0">
                <a:solidFill>
                  <a:schemeClr val="tx2"/>
                </a:solidFill>
              </a:rPr>
              <a:t> </a:t>
            </a:r>
            <a:r>
              <a:rPr lang="en-US" sz="2200" b="1" dirty="0" err="1" smtClean="0">
                <a:solidFill>
                  <a:schemeClr val="tx2"/>
                </a:solidFill>
              </a:rPr>
              <a:t>ইলেকট্রন</a:t>
            </a:r>
            <a:r>
              <a:rPr lang="en-US" sz="2200" b="1" dirty="0" smtClean="0">
                <a:solidFill>
                  <a:schemeClr val="tx2"/>
                </a:solidFill>
              </a:rPr>
              <a:t> </a:t>
            </a:r>
            <a:r>
              <a:rPr lang="en-US" sz="2200" b="1" dirty="0" err="1" smtClean="0">
                <a:solidFill>
                  <a:schemeClr val="tx2"/>
                </a:solidFill>
              </a:rPr>
              <a:t>দ্বারা</a:t>
            </a:r>
            <a:r>
              <a:rPr lang="en-US" sz="2200" b="1" dirty="0" smtClean="0">
                <a:solidFill>
                  <a:schemeClr val="tx2"/>
                </a:solidFill>
              </a:rPr>
              <a:t> </a:t>
            </a:r>
            <a:r>
              <a:rPr lang="en-US" sz="2200" b="1" dirty="0" err="1" smtClean="0">
                <a:solidFill>
                  <a:schemeClr val="tx2"/>
                </a:solidFill>
              </a:rPr>
              <a:t>আংশিক</a:t>
            </a:r>
            <a:r>
              <a:rPr lang="en-US" sz="2200" b="1" dirty="0" smtClean="0">
                <a:solidFill>
                  <a:schemeClr val="tx2"/>
                </a:solidFill>
              </a:rPr>
              <a:t> </a:t>
            </a:r>
            <a:r>
              <a:rPr lang="en-US" sz="2200" b="1" dirty="0" err="1" smtClean="0">
                <a:solidFill>
                  <a:schemeClr val="tx2"/>
                </a:solidFill>
              </a:rPr>
              <a:t>পূর্ণ</a:t>
            </a:r>
            <a:r>
              <a:rPr lang="en-US" sz="2200" b="1" dirty="0" smtClean="0">
                <a:solidFill>
                  <a:schemeClr val="tx2"/>
                </a:solidFill>
              </a:rPr>
              <a:t>  ( d </a:t>
            </a:r>
            <a:r>
              <a:rPr lang="en-US" sz="2200" b="1" baseline="30000" dirty="0" smtClean="0">
                <a:solidFill>
                  <a:schemeClr val="tx2"/>
                </a:solidFill>
              </a:rPr>
              <a:t>1-9 </a:t>
            </a:r>
            <a:r>
              <a:rPr lang="en-US" sz="2200" b="1" dirty="0" smtClean="0">
                <a:solidFill>
                  <a:schemeClr val="tx2"/>
                </a:solidFill>
              </a:rPr>
              <a:t>) </a:t>
            </a:r>
            <a:r>
              <a:rPr lang="en-US" sz="2200" b="1" dirty="0" err="1" smtClean="0">
                <a:solidFill>
                  <a:schemeClr val="tx2"/>
                </a:solidFill>
              </a:rPr>
              <a:t>থাকে</a:t>
            </a:r>
            <a:r>
              <a:rPr lang="en-US" sz="2200" b="1" dirty="0" smtClean="0">
                <a:solidFill>
                  <a:schemeClr val="tx2"/>
                </a:solidFill>
              </a:rPr>
              <a:t> </a:t>
            </a:r>
            <a:r>
              <a:rPr lang="en-US" sz="2200" b="1" dirty="0" err="1" smtClean="0">
                <a:solidFill>
                  <a:schemeClr val="tx2"/>
                </a:solidFill>
              </a:rPr>
              <a:t>তাদেরকে</a:t>
            </a:r>
            <a:r>
              <a:rPr lang="en-US" sz="2200" b="1" dirty="0" smtClean="0">
                <a:solidFill>
                  <a:schemeClr val="tx2"/>
                </a:solidFill>
              </a:rPr>
              <a:t> </a:t>
            </a:r>
            <a:r>
              <a:rPr lang="en-US" sz="2200" b="1" dirty="0" err="1" smtClean="0">
                <a:solidFill>
                  <a:schemeClr val="tx2"/>
                </a:solidFill>
              </a:rPr>
              <a:t>অবস্থান্তর</a:t>
            </a:r>
            <a:r>
              <a:rPr lang="en-US" sz="2200" b="1" dirty="0" smtClean="0">
                <a:solidFill>
                  <a:schemeClr val="tx2"/>
                </a:solidFill>
              </a:rPr>
              <a:t> </a:t>
            </a:r>
            <a:r>
              <a:rPr lang="en-US" sz="2200" b="1" dirty="0" err="1" smtClean="0">
                <a:solidFill>
                  <a:schemeClr val="tx2"/>
                </a:solidFill>
              </a:rPr>
              <a:t>মৌল</a:t>
            </a:r>
            <a:r>
              <a:rPr lang="en-US" sz="2200" b="1" dirty="0" smtClean="0">
                <a:solidFill>
                  <a:schemeClr val="tx2"/>
                </a:solidFill>
              </a:rPr>
              <a:t> </a:t>
            </a:r>
            <a:r>
              <a:rPr lang="en-US" sz="2200" b="1" dirty="0" err="1" smtClean="0">
                <a:solidFill>
                  <a:schemeClr val="tx2"/>
                </a:solidFill>
              </a:rPr>
              <a:t>বলা</a:t>
            </a:r>
            <a:r>
              <a:rPr lang="en-US" sz="2200" b="1" dirty="0" smtClean="0">
                <a:solidFill>
                  <a:schemeClr val="tx2"/>
                </a:solidFill>
              </a:rPr>
              <a:t> </a:t>
            </a:r>
            <a:r>
              <a:rPr lang="en-US" sz="2200" b="1" dirty="0" err="1" smtClean="0">
                <a:solidFill>
                  <a:schemeClr val="tx2"/>
                </a:solidFill>
              </a:rPr>
              <a:t>হয়</a:t>
            </a:r>
            <a:r>
              <a:rPr lang="en-US" sz="2200" b="1" dirty="0" smtClean="0">
                <a:solidFill>
                  <a:schemeClr val="tx2"/>
                </a:solidFill>
              </a:rPr>
              <a:t>।  </a:t>
            </a:r>
          </a:p>
          <a:p>
            <a:pPr algn="just"/>
            <a:r>
              <a:rPr lang="en-US" sz="2200" dirty="0" smtClean="0"/>
              <a:t>  </a:t>
            </a:r>
          </a:p>
          <a:p>
            <a:pPr algn="just"/>
            <a:r>
              <a:rPr lang="en-US" sz="2200" dirty="0" err="1" smtClean="0"/>
              <a:t>স্ক্যান্ডেনিয়াম</a:t>
            </a:r>
            <a:r>
              <a:rPr lang="en-US" sz="2200" dirty="0" smtClean="0"/>
              <a:t> (Sc)  ও </a:t>
            </a:r>
            <a:r>
              <a:rPr lang="en-US" sz="2200" dirty="0" err="1" smtClean="0"/>
              <a:t>জিংক</a:t>
            </a:r>
            <a:r>
              <a:rPr lang="en-US" sz="2200" dirty="0" smtClean="0"/>
              <a:t> (Zn)  </a:t>
            </a:r>
            <a:r>
              <a:rPr lang="en-US" sz="2200" dirty="0" err="1" smtClean="0"/>
              <a:t>অবস্থান্তর</a:t>
            </a:r>
            <a:r>
              <a:rPr lang="en-US" sz="2200" dirty="0" smtClean="0"/>
              <a:t> </a:t>
            </a:r>
            <a:r>
              <a:rPr lang="en-US" sz="2200" dirty="0" err="1" smtClean="0"/>
              <a:t>মৌল</a:t>
            </a:r>
            <a:r>
              <a:rPr lang="en-US" sz="2200" dirty="0" smtClean="0"/>
              <a:t> </a:t>
            </a:r>
            <a:r>
              <a:rPr lang="en-US" sz="2200" dirty="0" err="1" smtClean="0"/>
              <a:t>নয়</a:t>
            </a:r>
            <a:r>
              <a:rPr lang="en-US" sz="2200" dirty="0" smtClean="0"/>
              <a:t>। </a:t>
            </a:r>
            <a:r>
              <a:rPr lang="en-US" sz="2200" dirty="0" err="1" smtClean="0"/>
              <a:t>কারণ</a:t>
            </a:r>
            <a:r>
              <a:rPr lang="en-US" sz="2200" dirty="0" smtClean="0"/>
              <a:t>- </a:t>
            </a:r>
            <a:r>
              <a:rPr lang="en-US" sz="2200" dirty="0" err="1" smtClean="0"/>
              <a:t>স্ক্যান্ডেনিয়ামের</a:t>
            </a:r>
            <a:r>
              <a:rPr lang="en-US" sz="2200" dirty="0" smtClean="0"/>
              <a:t> </a:t>
            </a:r>
            <a:r>
              <a:rPr lang="en-US" sz="2200" dirty="0" err="1" smtClean="0"/>
              <a:t>সুস্থিত</a:t>
            </a:r>
            <a:r>
              <a:rPr lang="en-US" sz="2200" dirty="0" smtClean="0"/>
              <a:t> </a:t>
            </a:r>
            <a:r>
              <a:rPr lang="en-US" sz="2200" dirty="0" err="1" smtClean="0"/>
              <a:t>আয়নের</a:t>
            </a:r>
            <a:r>
              <a:rPr lang="en-US" sz="2200" dirty="0" smtClean="0"/>
              <a:t> (Sc</a:t>
            </a:r>
            <a:r>
              <a:rPr lang="en-US" sz="2200" baseline="30000" dirty="0" smtClean="0"/>
              <a:t>3+</a:t>
            </a:r>
            <a:r>
              <a:rPr lang="en-US" sz="2200" dirty="0" smtClean="0"/>
              <a:t>)  </a:t>
            </a:r>
            <a:r>
              <a:rPr lang="en-US" sz="2200" dirty="0" err="1" smtClean="0"/>
              <a:t>ইলেকট্রন</a:t>
            </a:r>
            <a:r>
              <a:rPr lang="en-US" sz="2200" dirty="0" smtClean="0"/>
              <a:t> </a:t>
            </a:r>
            <a:r>
              <a:rPr lang="en-US" sz="2200" dirty="0" err="1" smtClean="0"/>
              <a:t>বিন্যাসে</a:t>
            </a:r>
            <a:r>
              <a:rPr lang="en-US" sz="2200" dirty="0" smtClean="0"/>
              <a:t> </a:t>
            </a:r>
            <a:r>
              <a:rPr lang="en-US" sz="2200" dirty="0" err="1" smtClean="0"/>
              <a:t>দেখা</a:t>
            </a:r>
            <a:r>
              <a:rPr lang="en-US" sz="2200" dirty="0" smtClean="0"/>
              <a:t> </a:t>
            </a:r>
            <a:r>
              <a:rPr lang="en-US" sz="2200" dirty="0" err="1" smtClean="0"/>
              <a:t>যায়</a:t>
            </a:r>
            <a:r>
              <a:rPr lang="en-US" sz="2200" dirty="0" smtClean="0"/>
              <a:t> d- </a:t>
            </a:r>
            <a:r>
              <a:rPr lang="en-US" sz="2200" dirty="0" err="1" smtClean="0"/>
              <a:t>অর্বিটালে</a:t>
            </a:r>
            <a:r>
              <a:rPr lang="en-US" sz="2200" dirty="0" smtClean="0"/>
              <a:t> </a:t>
            </a:r>
            <a:r>
              <a:rPr lang="en-US" sz="2200" dirty="0" err="1" smtClean="0"/>
              <a:t>কোন</a:t>
            </a:r>
            <a:r>
              <a:rPr lang="en-US" sz="2200" dirty="0" smtClean="0"/>
              <a:t> </a:t>
            </a:r>
            <a:r>
              <a:rPr lang="en-US" sz="2200" dirty="0" err="1" smtClean="0"/>
              <a:t>ইলেকট্রন</a:t>
            </a:r>
            <a:r>
              <a:rPr lang="en-US" sz="2200" dirty="0" smtClean="0"/>
              <a:t> </a:t>
            </a:r>
            <a:r>
              <a:rPr lang="en-US" sz="2200" dirty="0" err="1" smtClean="0"/>
              <a:t>থাকে</a:t>
            </a:r>
            <a:r>
              <a:rPr lang="en-US" sz="2200" dirty="0" smtClean="0"/>
              <a:t> </a:t>
            </a:r>
            <a:r>
              <a:rPr lang="en-US" sz="2200" dirty="0" err="1" smtClean="0"/>
              <a:t>না</a:t>
            </a:r>
            <a:r>
              <a:rPr lang="en-US" sz="2200" dirty="0" smtClean="0"/>
              <a:t>। </a:t>
            </a:r>
            <a:r>
              <a:rPr lang="en-US" sz="2200" dirty="0" err="1" smtClean="0"/>
              <a:t>আবার</a:t>
            </a:r>
            <a:r>
              <a:rPr lang="en-US" sz="2200" dirty="0" smtClean="0"/>
              <a:t> </a:t>
            </a:r>
            <a:r>
              <a:rPr lang="en-US" sz="2200" dirty="0" err="1" smtClean="0"/>
              <a:t>জিংকের</a:t>
            </a:r>
            <a:r>
              <a:rPr lang="en-US" sz="2200" dirty="0" smtClean="0"/>
              <a:t> </a:t>
            </a:r>
            <a:r>
              <a:rPr lang="en-US" sz="2200" dirty="0" err="1" smtClean="0"/>
              <a:t>সুস্থিত</a:t>
            </a:r>
            <a:r>
              <a:rPr lang="en-US" sz="2200" dirty="0" smtClean="0"/>
              <a:t> </a:t>
            </a:r>
            <a:r>
              <a:rPr lang="en-US" sz="2200" dirty="0" err="1" smtClean="0"/>
              <a:t>আয়নের</a:t>
            </a:r>
            <a:r>
              <a:rPr lang="en-US" sz="2200" dirty="0" smtClean="0"/>
              <a:t> (Zn</a:t>
            </a:r>
            <a:r>
              <a:rPr lang="en-US" sz="2200" baseline="30000" dirty="0" smtClean="0"/>
              <a:t>2+</a:t>
            </a:r>
            <a:r>
              <a:rPr lang="en-US" sz="2200" dirty="0" smtClean="0"/>
              <a:t>)  </a:t>
            </a:r>
            <a:r>
              <a:rPr lang="en-US" sz="2200" dirty="0" err="1" smtClean="0"/>
              <a:t>ইলেকট্রন</a:t>
            </a:r>
            <a:r>
              <a:rPr lang="en-US" sz="2200" dirty="0" smtClean="0"/>
              <a:t> </a:t>
            </a:r>
            <a:r>
              <a:rPr lang="en-US" sz="2200" dirty="0" err="1" smtClean="0"/>
              <a:t>বিন্যাস</a:t>
            </a:r>
            <a:r>
              <a:rPr lang="en-US" sz="2200" dirty="0" smtClean="0"/>
              <a:t> </a:t>
            </a:r>
            <a:r>
              <a:rPr lang="en-US" sz="2200" dirty="0" err="1" smtClean="0"/>
              <a:t>হতে</a:t>
            </a:r>
            <a:r>
              <a:rPr lang="en-US" sz="2200" dirty="0" smtClean="0"/>
              <a:t> </a:t>
            </a:r>
            <a:r>
              <a:rPr lang="en-US" sz="2200" dirty="0" err="1" smtClean="0"/>
              <a:t>দেখা</a:t>
            </a:r>
            <a:r>
              <a:rPr lang="en-US" sz="2200" dirty="0" smtClean="0"/>
              <a:t> </a:t>
            </a:r>
            <a:r>
              <a:rPr lang="en-US" sz="2200" dirty="0" err="1" smtClean="0"/>
              <a:t>যায়</a:t>
            </a:r>
            <a:r>
              <a:rPr lang="en-US" sz="2200" dirty="0" smtClean="0"/>
              <a:t> d </a:t>
            </a:r>
            <a:r>
              <a:rPr lang="en-US" sz="2200" dirty="0" err="1" smtClean="0"/>
              <a:t>অর্বিটাল</a:t>
            </a:r>
            <a:r>
              <a:rPr lang="en-US" sz="2200" dirty="0" smtClean="0"/>
              <a:t> </a:t>
            </a:r>
            <a:r>
              <a:rPr lang="en-US" sz="2200" dirty="0" err="1" smtClean="0"/>
              <a:t>ইলেকট্রন</a:t>
            </a:r>
            <a:r>
              <a:rPr lang="en-US" sz="2200" dirty="0" smtClean="0"/>
              <a:t> </a:t>
            </a:r>
            <a:r>
              <a:rPr lang="en-US" sz="2200" dirty="0" err="1" smtClean="0"/>
              <a:t>দ্বারা</a:t>
            </a:r>
            <a:r>
              <a:rPr lang="en-US" sz="2200" dirty="0" smtClean="0"/>
              <a:t> </a:t>
            </a:r>
            <a:r>
              <a:rPr lang="en-US" sz="2200" dirty="0" err="1" smtClean="0"/>
              <a:t>পূর্ণ</a:t>
            </a:r>
            <a:r>
              <a:rPr lang="en-US" sz="2200" dirty="0" smtClean="0"/>
              <a:t>। </a:t>
            </a:r>
          </a:p>
          <a:p>
            <a:pPr algn="just"/>
            <a:endParaRPr lang="en-US" sz="1400" dirty="0" smtClean="0"/>
          </a:p>
          <a:p>
            <a:pPr algn="just"/>
            <a:r>
              <a:rPr lang="en-US" sz="2800" b="1" baseline="-25000" dirty="0" smtClean="0">
                <a:solidFill>
                  <a:srgbClr val="FF0000"/>
                </a:solidFill>
              </a:rPr>
              <a:t>21</a:t>
            </a:r>
            <a:r>
              <a:rPr lang="en-US" sz="2800" b="1" dirty="0" smtClean="0">
                <a:solidFill>
                  <a:srgbClr val="FF0000"/>
                </a:solidFill>
              </a:rPr>
              <a:t>Sc</a:t>
            </a:r>
            <a:r>
              <a:rPr lang="en-US" sz="2800" b="1" baseline="30000" dirty="0" smtClean="0">
                <a:solidFill>
                  <a:srgbClr val="FF0000"/>
                </a:solidFill>
              </a:rPr>
              <a:t> </a:t>
            </a:r>
            <a:r>
              <a:rPr lang="en-US" sz="2800" b="1" dirty="0" smtClean="0">
                <a:solidFill>
                  <a:srgbClr val="FF0000"/>
                </a:solidFill>
              </a:rPr>
              <a:t>  =  1s</a:t>
            </a:r>
            <a:r>
              <a:rPr lang="en-US" sz="2800" b="1" baseline="30000" dirty="0" smtClean="0">
                <a:solidFill>
                  <a:srgbClr val="FF0000"/>
                </a:solidFill>
              </a:rPr>
              <a:t>2</a:t>
            </a:r>
            <a:r>
              <a:rPr lang="en-US" sz="2800" b="1" dirty="0" smtClean="0">
                <a:solidFill>
                  <a:srgbClr val="FF0000"/>
                </a:solidFill>
              </a:rPr>
              <a:t> 2s</a:t>
            </a:r>
            <a:r>
              <a:rPr lang="en-US" sz="2800" b="1" baseline="30000" dirty="0" smtClean="0">
                <a:solidFill>
                  <a:srgbClr val="FF0000"/>
                </a:solidFill>
              </a:rPr>
              <a:t>2 </a:t>
            </a:r>
            <a:r>
              <a:rPr lang="en-US" sz="2800" b="1" dirty="0" smtClean="0">
                <a:solidFill>
                  <a:srgbClr val="FF0000"/>
                </a:solidFill>
              </a:rPr>
              <a:t>2p</a:t>
            </a:r>
            <a:r>
              <a:rPr lang="en-US" sz="2800" b="1" baseline="30000" dirty="0" smtClean="0">
                <a:solidFill>
                  <a:srgbClr val="FF0000"/>
                </a:solidFill>
              </a:rPr>
              <a:t>2 </a:t>
            </a:r>
            <a:r>
              <a:rPr lang="en-US" sz="2800" b="1" dirty="0" smtClean="0">
                <a:solidFill>
                  <a:srgbClr val="FF0000"/>
                </a:solidFill>
              </a:rPr>
              <a:t>3s</a:t>
            </a:r>
            <a:r>
              <a:rPr lang="en-US" sz="2800" b="1" baseline="30000" dirty="0" smtClean="0">
                <a:solidFill>
                  <a:srgbClr val="FF0000"/>
                </a:solidFill>
              </a:rPr>
              <a:t>2 </a:t>
            </a:r>
            <a:r>
              <a:rPr lang="en-US" sz="2800" b="1" dirty="0" smtClean="0">
                <a:solidFill>
                  <a:srgbClr val="FF0000"/>
                </a:solidFill>
              </a:rPr>
              <a:t>3p</a:t>
            </a:r>
            <a:r>
              <a:rPr lang="en-US" sz="2800" b="1" baseline="30000" dirty="0" smtClean="0">
                <a:solidFill>
                  <a:srgbClr val="FF0000"/>
                </a:solidFill>
              </a:rPr>
              <a:t>6 </a:t>
            </a:r>
            <a:r>
              <a:rPr lang="en-US" sz="2800" b="1" dirty="0" smtClean="0">
                <a:solidFill>
                  <a:srgbClr val="FF0000"/>
                </a:solidFill>
              </a:rPr>
              <a:t>3d</a:t>
            </a:r>
            <a:r>
              <a:rPr lang="en-US" sz="2800" b="1" baseline="30000" dirty="0" smtClean="0">
                <a:solidFill>
                  <a:srgbClr val="FF0000"/>
                </a:solidFill>
              </a:rPr>
              <a:t>1 </a:t>
            </a:r>
            <a:r>
              <a:rPr lang="en-US" sz="2800" b="1" dirty="0" smtClean="0">
                <a:solidFill>
                  <a:srgbClr val="FF0000"/>
                </a:solidFill>
              </a:rPr>
              <a:t>4s</a:t>
            </a:r>
            <a:r>
              <a:rPr lang="en-US" sz="2800" b="1" baseline="30000" dirty="0" smtClean="0">
                <a:solidFill>
                  <a:srgbClr val="FF0000"/>
                </a:solidFill>
              </a:rPr>
              <a:t>2</a:t>
            </a:r>
          </a:p>
          <a:p>
            <a:pPr algn="just"/>
            <a:r>
              <a:rPr lang="en-US" sz="2800" b="1" baseline="-25000" dirty="0" smtClean="0">
                <a:solidFill>
                  <a:srgbClr val="FF0000"/>
                </a:solidFill>
              </a:rPr>
              <a:t>21</a:t>
            </a:r>
            <a:r>
              <a:rPr lang="en-US" sz="2800" b="1" dirty="0" smtClean="0">
                <a:solidFill>
                  <a:srgbClr val="FF0000"/>
                </a:solidFill>
              </a:rPr>
              <a:t>Sc</a:t>
            </a:r>
            <a:r>
              <a:rPr lang="en-US" sz="2800" b="1" baseline="30000" dirty="0" smtClean="0">
                <a:solidFill>
                  <a:srgbClr val="FF0000"/>
                </a:solidFill>
              </a:rPr>
              <a:t>3+ </a:t>
            </a:r>
            <a:r>
              <a:rPr lang="en-US" sz="2800" b="1" dirty="0" smtClean="0">
                <a:solidFill>
                  <a:srgbClr val="FF0000"/>
                </a:solidFill>
              </a:rPr>
              <a:t>  =  1s</a:t>
            </a:r>
            <a:r>
              <a:rPr lang="en-US" sz="2800" b="1" baseline="30000" dirty="0" smtClean="0">
                <a:solidFill>
                  <a:srgbClr val="FF0000"/>
                </a:solidFill>
              </a:rPr>
              <a:t>2 </a:t>
            </a:r>
            <a:r>
              <a:rPr lang="en-US" sz="2800" b="1" dirty="0" smtClean="0">
                <a:solidFill>
                  <a:srgbClr val="FF0000"/>
                </a:solidFill>
              </a:rPr>
              <a:t>2s</a:t>
            </a:r>
            <a:r>
              <a:rPr lang="en-US" sz="2800" b="1" baseline="30000" dirty="0" smtClean="0">
                <a:solidFill>
                  <a:srgbClr val="FF0000"/>
                </a:solidFill>
              </a:rPr>
              <a:t>2</a:t>
            </a:r>
            <a:r>
              <a:rPr lang="en-US" sz="2800" b="1" dirty="0" smtClean="0">
                <a:solidFill>
                  <a:srgbClr val="FF0000"/>
                </a:solidFill>
              </a:rPr>
              <a:t> 2p</a:t>
            </a:r>
            <a:r>
              <a:rPr lang="en-US" sz="2800" b="1" baseline="30000" dirty="0" smtClean="0">
                <a:solidFill>
                  <a:srgbClr val="FF0000"/>
                </a:solidFill>
              </a:rPr>
              <a:t>2</a:t>
            </a:r>
            <a:r>
              <a:rPr lang="en-US" sz="2800" b="1" dirty="0" smtClean="0">
                <a:solidFill>
                  <a:srgbClr val="FF0000"/>
                </a:solidFill>
              </a:rPr>
              <a:t> 3s</a:t>
            </a:r>
            <a:r>
              <a:rPr lang="en-US" sz="2800" b="1" baseline="30000" dirty="0" smtClean="0">
                <a:solidFill>
                  <a:srgbClr val="FF0000"/>
                </a:solidFill>
              </a:rPr>
              <a:t>2 </a:t>
            </a:r>
            <a:r>
              <a:rPr lang="en-US" sz="2800" b="1" dirty="0" smtClean="0">
                <a:solidFill>
                  <a:srgbClr val="FF0000"/>
                </a:solidFill>
              </a:rPr>
              <a:t>3p</a:t>
            </a:r>
            <a:r>
              <a:rPr lang="en-US" sz="2800" b="1" baseline="30000" dirty="0" smtClean="0">
                <a:solidFill>
                  <a:srgbClr val="FF0000"/>
                </a:solidFill>
              </a:rPr>
              <a:t>6</a:t>
            </a:r>
            <a:r>
              <a:rPr lang="en-US" sz="2800" b="1" dirty="0" smtClean="0">
                <a:solidFill>
                  <a:srgbClr val="FF0000"/>
                </a:solidFill>
              </a:rPr>
              <a:t>  </a:t>
            </a:r>
          </a:p>
          <a:p>
            <a:pPr algn="just"/>
            <a:endParaRPr lang="en-US" sz="1200" b="1" dirty="0" smtClean="0">
              <a:solidFill>
                <a:srgbClr val="FF0000"/>
              </a:solidFill>
            </a:endParaRPr>
          </a:p>
          <a:p>
            <a:pPr algn="just"/>
            <a:r>
              <a:rPr lang="en-US" sz="2800" b="1" baseline="-25000" dirty="0" smtClean="0">
                <a:solidFill>
                  <a:srgbClr val="FF0000"/>
                </a:solidFill>
              </a:rPr>
              <a:t>30</a:t>
            </a:r>
            <a:r>
              <a:rPr lang="en-US" sz="2800" b="1" dirty="0" smtClean="0">
                <a:solidFill>
                  <a:srgbClr val="FF0000"/>
                </a:solidFill>
              </a:rPr>
              <a:t>Zn</a:t>
            </a:r>
            <a:r>
              <a:rPr lang="en-US" sz="2800" b="1" baseline="30000" dirty="0" smtClean="0">
                <a:solidFill>
                  <a:srgbClr val="FF0000"/>
                </a:solidFill>
              </a:rPr>
              <a:t> </a:t>
            </a:r>
            <a:r>
              <a:rPr lang="en-US" sz="2800" b="1" dirty="0" smtClean="0">
                <a:solidFill>
                  <a:srgbClr val="FF0000"/>
                </a:solidFill>
              </a:rPr>
              <a:t>  =  1s</a:t>
            </a:r>
            <a:r>
              <a:rPr lang="en-US" sz="2800" b="1" baseline="30000" dirty="0" smtClean="0">
                <a:solidFill>
                  <a:srgbClr val="FF0000"/>
                </a:solidFill>
              </a:rPr>
              <a:t>2</a:t>
            </a:r>
            <a:r>
              <a:rPr lang="en-US" sz="2800" b="1" dirty="0" smtClean="0">
                <a:solidFill>
                  <a:srgbClr val="FF0000"/>
                </a:solidFill>
              </a:rPr>
              <a:t> 2s</a:t>
            </a:r>
            <a:r>
              <a:rPr lang="en-US" sz="2800" b="1" baseline="30000" dirty="0" smtClean="0">
                <a:solidFill>
                  <a:srgbClr val="FF0000"/>
                </a:solidFill>
              </a:rPr>
              <a:t>2 </a:t>
            </a:r>
            <a:r>
              <a:rPr lang="en-US" sz="2800" b="1" dirty="0" smtClean="0">
                <a:solidFill>
                  <a:srgbClr val="FF0000"/>
                </a:solidFill>
              </a:rPr>
              <a:t>2p</a:t>
            </a:r>
            <a:r>
              <a:rPr lang="en-US" sz="2800" b="1" baseline="30000" dirty="0" smtClean="0">
                <a:solidFill>
                  <a:srgbClr val="FF0000"/>
                </a:solidFill>
              </a:rPr>
              <a:t>2 </a:t>
            </a:r>
            <a:r>
              <a:rPr lang="en-US" sz="2800" b="1" dirty="0" smtClean="0">
                <a:solidFill>
                  <a:srgbClr val="FF0000"/>
                </a:solidFill>
              </a:rPr>
              <a:t>3s</a:t>
            </a:r>
            <a:r>
              <a:rPr lang="en-US" sz="2800" b="1" baseline="30000" dirty="0" smtClean="0">
                <a:solidFill>
                  <a:srgbClr val="FF0000"/>
                </a:solidFill>
              </a:rPr>
              <a:t>2 </a:t>
            </a:r>
            <a:r>
              <a:rPr lang="en-US" sz="2800" b="1" dirty="0" smtClean="0">
                <a:solidFill>
                  <a:srgbClr val="FF0000"/>
                </a:solidFill>
              </a:rPr>
              <a:t>3p</a:t>
            </a:r>
            <a:r>
              <a:rPr lang="en-US" sz="2800" b="1" baseline="30000" dirty="0" smtClean="0">
                <a:solidFill>
                  <a:srgbClr val="FF0000"/>
                </a:solidFill>
              </a:rPr>
              <a:t>6 </a:t>
            </a:r>
            <a:r>
              <a:rPr lang="en-US" sz="2800" b="1" dirty="0" smtClean="0">
                <a:solidFill>
                  <a:srgbClr val="FF0000"/>
                </a:solidFill>
              </a:rPr>
              <a:t>3d</a:t>
            </a:r>
            <a:r>
              <a:rPr lang="en-US" sz="2800" b="1" baseline="30000" dirty="0" smtClean="0">
                <a:solidFill>
                  <a:srgbClr val="FF0000"/>
                </a:solidFill>
              </a:rPr>
              <a:t>10 </a:t>
            </a:r>
            <a:r>
              <a:rPr lang="en-US" sz="2800" b="1" dirty="0" smtClean="0">
                <a:solidFill>
                  <a:srgbClr val="FF0000"/>
                </a:solidFill>
              </a:rPr>
              <a:t>4s</a:t>
            </a:r>
            <a:r>
              <a:rPr lang="en-US" sz="2800" b="1" baseline="30000" dirty="0" smtClean="0">
                <a:solidFill>
                  <a:srgbClr val="FF0000"/>
                </a:solidFill>
              </a:rPr>
              <a:t>2</a:t>
            </a:r>
          </a:p>
          <a:p>
            <a:pPr algn="just"/>
            <a:r>
              <a:rPr lang="en-US" sz="2800" b="1" baseline="-25000" dirty="0" smtClean="0">
                <a:solidFill>
                  <a:srgbClr val="FF0000"/>
                </a:solidFill>
              </a:rPr>
              <a:t>30</a:t>
            </a:r>
            <a:r>
              <a:rPr lang="en-US" sz="2800" b="1" dirty="0" smtClean="0">
                <a:solidFill>
                  <a:srgbClr val="FF0000"/>
                </a:solidFill>
              </a:rPr>
              <a:t>Zn</a:t>
            </a:r>
            <a:r>
              <a:rPr lang="en-US" sz="2800" b="1" baseline="30000" dirty="0" smtClean="0">
                <a:solidFill>
                  <a:srgbClr val="FF0000"/>
                </a:solidFill>
              </a:rPr>
              <a:t>2+ </a:t>
            </a:r>
            <a:r>
              <a:rPr lang="en-US" sz="2800" b="1" dirty="0" smtClean="0">
                <a:solidFill>
                  <a:srgbClr val="FF0000"/>
                </a:solidFill>
              </a:rPr>
              <a:t>  =  1s</a:t>
            </a:r>
            <a:r>
              <a:rPr lang="en-US" sz="2800" b="1" baseline="30000" dirty="0" smtClean="0">
                <a:solidFill>
                  <a:srgbClr val="FF0000"/>
                </a:solidFill>
              </a:rPr>
              <a:t>2 </a:t>
            </a:r>
            <a:r>
              <a:rPr lang="en-US" sz="2800" b="1" dirty="0" smtClean="0">
                <a:solidFill>
                  <a:srgbClr val="FF0000"/>
                </a:solidFill>
              </a:rPr>
              <a:t>2s</a:t>
            </a:r>
            <a:r>
              <a:rPr lang="en-US" sz="2800" b="1" baseline="30000" dirty="0" smtClean="0">
                <a:solidFill>
                  <a:srgbClr val="FF0000"/>
                </a:solidFill>
              </a:rPr>
              <a:t>2</a:t>
            </a:r>
            <a:r>
              <a:rPr lang="en-US" sz="2800" b="1" dirty="0" smtClean="0">
                <a:solidFill>
                  <a:srgbClr val="FF0000"/>
                </a:solidFill>
              </a:rPr>
              <a:t> 2p</a:t>
            </a:r>
            <a:r>
              <a:rPr lang="en-US" sz="2800" b="1" baseline="30000" dirty="0" smtClean="0">
                <a:solidFill>
                  <a:srgbClr val="FF0000"/>
                </a:solidFill>
              </a:rPr>
              <a:t>2</a:t>
            </a:r>
            <a:r>
              <a:rPr lang="en-US" sz="2800" b="1" dirty="0" smtClean="0">
                <a:solidFill>
                  <a:srgbClr val="FF0000"/>
                </a:solidFill>
              </a:rPr>
              <a:t> 3s</a:t>
            </a:r>
            <a:r>
              <a:rPr lang="en-US" sz="2800" b="1" baseline="30000" dirty="0" smtClean="0">
                <a:solidFill>
                  <a:srgbClr val="FF0000"/>
                </a:solidFill>
              </a:rPr>
              <a:t>2 </a:t>
            </a:r>
            <a:r>
              <a:rPr lang="en-US" sz="2800" b="1" dirty="0" smtClean="0">
                <a:solidFill>
                  <a:srgbClr val="FF0000"/>
                </a:solidFill>
              </a:rPr>
              <a:t>3p</a:t>
            </a:r>
            <a:r>
              <a:rPr lang="en-US" sz="2800" b="1" baseline="30000" dirty="0" smtClean="0">
                <a:solidFill>
                  <a:srgbClr val="FF0000"/>
                </a:solidFill>
              </a:rPr>
              <a:t>6</a:t>
            </a:r>
            <a:r>
              <a:rPr lang="en-US" sz="2800" b="1" dirty="0" smtClean="0">
                <a:solidFill>
                  <a:srgbClr val="FF0000"/>
                </a:solidFill>
              </a:rPr>
              <a:t> 3d</a:t>
            </a:r>
            <a:r>
              <a:rPr lang="en-US" sz="2800" b="1" baseline="30000" dirty="0" smtClean="0">
                <a:solidFill>
                  <a:srgbClr val="FF0000"/>
                </a:solidFill>
              </a:rPr>
              <a:t>10</a:t>
            </a:r>
            <a:r>
              <a:rPr lang="en-US" sz="2800" b="1" dirty="0" smtClean="0">
                <a:solidFill>
                  <a:srgbClr val="FF0000"/>
                </a:solidFill>
              </a:rPr>
              <a:t> </a:t>
            </a:r>
          </a:p>
        </p:txBody>
      </p:sp>
      <p:sp>
        <p:nvSpPr>
          <p:cNvPr id="3" name="Rectangle 2"/>
          <p:cNvSpPr/>
          <p:nvPr/>
        </p:nvSpPr>
        <p:spPr>
          <a:xfrm>
            <a:off x="762000" y="483513"/>
            <a:ext cx="7696200" cy="430887"/>
          </a:xfrm>
          <a:prstGeom prst="rect">
            <a:avLst/>
          </a:prstGeom>
          <a:ln>
            <a:solidFill>
              <a:schemeClr val="accent1"/>
            </a:solidFill>
          </a:ln>
        </p:spPr>
        <p:txBody>
          <a:bodyPr wrap="square">
            <a:spAutoFit/>
          </a:bodyPr>
          <a:lstStyle/>
          <a:p>
            <a:r>
              <a:rPr lang="en-US" sz="2200" b="1" dirty="0" err="1" smtClean="0">
                <a:solidFill>
                  <a:srgbClr val="C00000"/>
                </a:solidFill>
              </a:rPr>
              <a:t>স্ক্যান্ডেনিয়াম</a:t>
            </a:r>
            <a:r>
              <a:rPr lang="en-US" sz="2200" b="1" dirty="0" smtClean="0">
                <a:solidFill>
                  <a:srgbClr val="C00000"/>
                </a:solidFill>
              </a:rPr>
              <a:t> (Sc)  ও </a:t>
            </a:r>
            <a:r>
              <a:rPr lang="en-US" sz="2200" b="1" dirty="0" err="1" smtClean="0">
                <a:solidFill>
                  <a:srgbClr val="C00000"/>
                </a:solidFill>
              </a:rPr>
              <a:t>জিংক</a:t>
            </a:r>
            <a:r>
              <a:rPr lang="en-US" sz="2200" b="1" dirty="0" smtClean="0">
                <a:solidFill>
                  <a:srgbClr val="C00000"/>
                </a:solidFill>
              </a:rPr>
              <a:t> (Zn)  </a:t>
            </a:r>
            <a:r>
              <a:rPr lang="en-US" sz="2200" b="1" dirty="0" err="1" smtClean="0">
                <a:solidFill>
                  <a:srgbClr val="C00000"/>
                </a:solidFill>
              </a:rPr>
              <a:t>অবস্থান্তর</a:t>
            </a:r>
            <a:r>
              <a:rPr lang="en-US" sz="2200" b="1" dirty="0" smtClean="0">
                <a:solidFill>
                  <a:srgbClr val="C00000"/>
                </a:solidFill>
              </a:rPr>
              <a:t> </a:t>
            </a:r>
            <a:r>
              <a:rPr lang="en-US" sz="2200" b="1" dirty="0" err="1" smtClean="0">
                <a:solidFill>
                  <a:srgbClr val="C00000"/>
                </a:solidFill>
              </a:rPr>
              <a:t>মৌল</a:t>
            </a:r>
            <a:r>
              <a:rPr lang="en-US" sz="2200" b="1" dirty="0" smtClean="0">
                <a:solidFill>
                  <a:srgbClr val="C00000"/>
                </a:solidFill>
              </a:rPr>
              <a:t> </a:t>
            </a:r>
            <a:r>
              <a:rPr lang="en-US" sz="2200" b="1" dirty="0" err="1" smtClean="0">
                <a:solidFill>
                  <a:srgbClr val="C00000"/>
                </a:solidFill>
              </a:rPr>
              <a:t>নয়</a:t>
            </a:r>
            <a:r>
              <a:rPr lang="en-US" sz="2200" b="1" dirty="0" smtClean="0">
                <a:solidFill>
                  <a:srgbClr val="C00000"/>
                </a:solidFill>
              </a:rPr>
              <a:t> </a:t>
            </a:r>
            <a:r>
              <a:rPr lang="en-US" sz="2200" b="1" dirty="0" err="1" smtClean="0">
                <a:solidFill>
                  <a:srgbClr val="C00000"/>
                </a:solidFill>
              </a:rPr>
              <a:t>কেন</a:t>
            </a:r>
            <a:r>
              <a:rPr lang="en-US" sz="2200" b="1" dirty="0" smtClean="0">
                <a:solidFill>
                  <a:srgbClr val="C00000"/>
                </a:solidFill>
              </a:rPr>
              <a:t>? </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81000"/>
            <a:ext cx="8458200" cy="1107996"/>
          </a:xfrm>
          <a:prstGeom prst="rect">
            <a:avLst/>
          </a:prstGeom>
          <a:solidFill>
            <a:schemeClr val="accent2">
              <a:lumMod val="40000"/>
              <a:lumOff val="60000"/>
            </a:schemeClr>
          </a:solidFill>
          <a:ln>
            <a:solidFill>
              <a:srgbClr val="C00000"/>
            </a:solidFill>
          </a:ln>
        </p:spPr>
        <p:txBody>
          <a:bodyPr wrap="square">
            <a:spAutoFit/>
          </a:bodyPr>
          <a:lstStyle/>
          <a:p>
            <a:pPr algn="just"/>
            <a:r>
              <a:rPr lang="bn-BD" sz="2200" b="1" dirty="0" smtClean="0">
                <a:solidFill>
                  <a:srgbClr val="FF0000"/>
                </a:solidFill>
              </a:rPr>
              <a:t> জটিল আয়ন বা জটিল যৌগঃ </a:t>
            </a:r>
            <a:r>
              <a:rPr lang="bn-BD" sz="2200" dirty="0" smtClean="0">
                <a:solidFill>
                  <a:srgbClr val="002060"/>
                </a:solidFill>
              </a:rPr>
              <a:t>অবস্থান্তর ধাতব আয়নের সাথে লিগ্যান্ডসমূহ  (</a:t>
            </a:r>
            <a:r>
              <a:rPr lang="en-US" sz="2200" dirty="0" err="1" smtClean="0">
                <a:solidFill>
                  <a:srgbClr val="002060"/>
                </a:solidFill>
              </a:rPr>
              <a:t>ligand</a:t>
            </a:r>
            <a:r>
              <a:rPr lang="en-US" sz="2200" dirty="0" smtClean="0">
                <a:solidFill>
                  <a:srgbClr val="002060"/>
                </a:solidFill>
              </a:rPr>
              <a:t>) </a:t>
            </a:r>
            <a:r>
              <a:rPr lang="bn-BD" sz="2200" dirty="0" smtClean="0">
                <a:solidFill>
                  <a:srgbClr val="002060"/>
                </a:solidFill>
              </a:rPr>
              <a:t>সন্নিবেশ বন্ধনের মাধ্যমে যুক্তযে যৌগ/আয়ন গঠন করে তাদেরকে  জটিল আয়ন বা জটিল যৌগ বলা হয়।</a:t>
            </a:r>
            <a:endParaRPr lang="en-US" sz="2200" dirty="0">
              <a:solidFill>
                <a:srgbClr val="002060"/>
              </a:solidFill>
            </a:endParaRPr>
          </a:p>
        </p:txBody>
      </p:sp>
      <p:pic>
        <p:nvPicPr>
          <p:cNvPr id="4" name="Picture 2" descr="https://lh3.googleusercontent.com/nFQOzQ2dMc1JdHmhsYJpZTykyfwDMgYQf6xe0JXTZgcMOPKxfhjfu8EzmIIjXF2sVgFPIENgMA_pQ2r2Kjciatu3ow4Z8QxqvbfFi1ye2QeouJfsi5Q7yznnXXj894C9NQjwBSnO"/>
          <p:cNvPicPr>
            <a:picLocks noChangeAspect="1" noChangeArrowheads="1"/>
          </p:cNvPicPr>
          <p:nvPr/>
        </p:nvPicPr>
        <p:blipFill>
          <a:blip r:embed="rId2"/>
          <a:srcRect l="6817" t="56474" r="37789" b="17263"/>
          <a:stretch>
            <a:fillRect/>
          </a:stretch>
        </p:blipFill>
        <p:spPr bwMode="auto">
          <a:xfrm>
            <a:off x="1295400" y="4191000"/>
            <a:ext cx="6096000" cy="2168769"/>
          </a:xfrm>
          <a:prstGeom prst="rect">
            <a:avLst/>
          </a:prstGeom>
          <a:noFill/>
          <a:ln>
            <a:solidFill>
              <a:srgbClr val="C00000"/>
            </a:solidFill>
          </a:ln>
        </p:spPr>
      </p:pic>
      <p:sp>
        <p:nvSpPr>
          <p:cNvPr id="5" name="Rectangle 4"/>
          <p:cNvSpPr/>
          <p:nvPr/>
        </p:nvSpPr>
        <p:spPr>
          <a:xfrm>
            <a:off x="304800" y="3083004"/>
            <a:ext cx="8458200" cy="1107996"/>
          </a:xfrm>
          <a:prstGeom prst="rect">
            <a:avLst/>
          </a:prstGeom>
          <a:solidFill>
            <a:schemeClr val="accent2">
              <a:lumMod val="40000"/>
              <a:lumOff val="60000"/>
            </a:schemeClr>
          </a:solidFill>
          <a:ln>
            <a:solidFill>
              <a:srgbClr val="C00000"/>
            </a:solidFill>
          </a:ln>
        </p:spPr>
        <p:txBody>
          <a:bodyPr wrap="square">
            <a:spAutoFit/>
          </a:bodyPr>
          <a:lstStyle/>
          <a:p>
            <a:pPr algn="just"/>
            <a:r>
              <a:rPr lang="bn-BD" sz="2200" b="1" dirty="0" smtClean="0">
                <a:solidFill>
                  <a:srgbClr val="FF0000"/>
                </a:solidFill>
              </a:rPr>
              <a:t>সন্নিবেশ সংখ্যাঃ  </a:t>
            </a:r>
            <a:r>
              <a:rPr lang="bn-BD" sz="2200" dirty="0" smtClean="0"/>
              <a:t>জটিল আয়ন বা জটিল যৌগে কেন্দ্রীয় ধাতব আয়নের সাথে সন্নিবেশ বন্ধনের মাধ্যমে যুক্ত লিগ্যান্ডের সংখ্যাকে সন্নিবেশ সংখ্যা বলা হয়। </a:t>
            </a:r>
            <a:endParaRPr lang="en-US" sz="2200" dirty="0"/>
          </a:p>
        </p:txBody>
      </p:sp>
      <p:sp>
        <p:nvSpPr>
          <p:cNvPr id="6" name="Rectangle 5"/>
          <p:cNvSpPr/>
          <p:nvPr/>
        </p:nvSpPr>
        <p:spPr>
          <a:xfrm>
            <a:off x="381000" y="6122313"/>
            <a:ext cx="3429000" cy="430887"/>
          </a:xfrm>
          <a:prstGeom prst="rect">
            <a:avLst/>
          </a:prstGeom>
          <a:solidFill>
            <a:schemeClr val="accent2">
              <a:lumMod val="40000"/>
              <a:lumOff val="60000"/>
            </a:schemeClr>
          </a:solidFill>
          <a:ln>
            <a:solidFill>
              <a:srgbClr val="C00000"/>
            </a:solidFill>
          </a:ln>
        </p:spPr>
        <p:txBody>
          <a:bodyPr wrap="square">
            <a:spAutoFit/>
          </a:bodyPr>
          <a:lstStyle/>
          <a:p>
            <a:pPr algn="just"/>
            <a:r>
              <a:rPr lang="bn-BD" sz="2200" dirty="0" smtClean="0"/>
              <a:t>Cu </a:t>
            </a:r>
            <a:r>
              <a:rPr lang="bn-BD" sz="2200" baseline="30000" dirty="0" smtClean="0"/>
              <a:t>2+  </a:t>
            </a:r>
            <a:r>
              <a:rPr lang="bn-BD" sz="2200" dirty="0" smtClean="0"/>
              <a:t>এর সন্নিবেশ সংখ্যা  4</a:t>
            </a:r>
            <a:endParaRPr lang="en-US" sz="2200" dirty="0"/>
          </a:p>
        </p:txBody>
      </p:sp>
      <p:sp>
        <p:nvSpPr>
          <p:cNvPr id="7" name="Rectangle 6"/>
          <p:cNvSpPr/>
          <p:nvPr/>
        </p:nvSpPr>
        <p:spPr>
          <a:xfrm>
            <a:off x="4876800" y="6427113"/>
            <a:ext cx="3429000" cy="430887"/>
          </a:xfrm>
          <a:prstGeom prst="rect">
            <a:avLst/>
          </a:prstGeom>
          <a:solidFill>
            <a:schemeClr val="accent2">
              <a:lumMod val="40000"/>
              <a:lumOff val="60000"/>
            </a:schemeClr>
          </a:solidFill>
          <a:ln>
            <a:solidFill>
              <a:srgbClr val="C00000"/>
            </a:solidFill>
          </a:ln>
        </p:spPr>
        <p:txBody>
          <a:bodyPr wrap="square">
            <a:spAutoFit/>
          </a:bodyPr>
          <a:lstStyle/>
          <a:p>
            <a:pPr algn="just"/>
            <a:r>
              <a:rPr lang="bn-BD" sz="2200" dirty="0" smtClean="0"/>
              <a:t>Fe</a:t>
            </a:r>
            <a:r>
              <a:rPr lang="bn-BD" sz="2200" baseline="30000" dirty="0" smtClean="0"/>
              <a:t>2+  </a:t>
            </a:r>
            <a:r>
              <a:rPr lang="bn-BD" sz="2200" dirty="0" smtClean="0"/>
              <a:t>এর সন্নিবেশ সংখ্যা 6</a:t>
            </a:r>
            <a:endParaRPr lang="en-US" sz="2200" dirty="0"/>
          </a:p>
        </p:txBody>
      </p:sp>
      <p:sp>
        <p:nvSpPr>
          <p:cNvPr id="8" name="Rectangle 7"/>
          <p:cNvSpPr/>
          <p:nvPr/>
        </p:nvSpPr>
        <p:spPr>
          <a:xfrm>
            <a:off x="304800" y="1676400"/>
            <a:ext cx="8458200" cy="1138773"/>
          </a:xfrm>
          <a:prstGeom prst="rect">
            <a:avLst/>
          </a:prstGeom>
          <a:solidFill>
            <a:schemeClr val="accent2">
              <a:lumMod val="40000"/>
              <a:lumOff val="60000"/>
            </a:schemeClr>
          </a:solidFill>
          <a:ln>
            <a:solidFill>
              <a:srgbClr val="C00000"/>
            </a:solidFill>
          </a:ln>
        </p:spPr>
        <p:txBody>
          <a:bodyPr wrap="square">
            <a:spAutoFit/>
          </a:bodyPr>
          <a:lstStyle/>
          <a:p>
            <a:pPr algn="just"/>
            <a:r>
              <a:rPr lang="bn-BD" sz="2200" b="1" dirty="0" smtClean="0">
                <a:solidFill>
                  <a:srgbClr val="FF0000"/>
                </a:solidFill>
              </a:rPr>
              <a:t>লিগ্যান্ডঃ</a:t>
            </a:r>
            <a:r>
              <a:rPr lang="bn-BD" sz="2200" dirty="0" smtClean="0"/>
              <a:t> জটিল আয়ন বা জটিল যৌগে কেন্দ্রীয় ধাতব আয়নের সাথে সন্নিবেশ বন্ধনের মাধ্যমে যুক্ত পরমাণু, আয়ন বা যৌগ অণুকে দাতা বা লিগ্যান্ড (</a:t>
            </a:r>
            <a:r>
              <a:rPr lang="en-US" sz="2200" dirty="0" err="1" smtClean="0"/>
              <a:t>ligand</a:t>
            </a:r>
            <a:r>
              <a:rPr lang="en-US" sz="2200" dirty="0" smtClean="0"/>
              <a:t>) </a:t>
            </a:r>
            <a:r>
              <a:rPr lang="bn-BD" sz="2200" dirty="0" smtClean="0"/>
              <a:t>বলা হয়। যেমন- </a:t>
            </a:r>
            <a:r>
              <a:rPr lang="en-US" sz="2400" dirty="0" smtClean="0"/>
              <a:t>NH</a:t>
            </a:r>
            <a:r>
              <a:rPr lang="bn-BD" sz="2400" baseline="-25000" dirty="0" smtClean="0"/>
              <a:t>3</a:t>
            </a:r>
            <a:r>
              <a:rPr lang="en-US" sz="2400" dirty="0" smtClean="0"/>
              <a:t>, H</a:t>
            </a:r>
            <a:r>
              <a:rPr lang="bn-BD" sz="2400" baseline="-25000" dirty="0" smtClean="0"/>
              <a:t>2</a:t>
            </a:r>
            <a:r>
              <a:rPr lang="en-US" sz="2400" dirty="0" smtClean="0"/>
              <a:t>0</a:t>
            </a:r>
            <a:r>
              <a:rPr lang="bn-BD" sz="2400" dirty="0" smtClean="0"/>
              <a:t>, Cl </a:t>
            </a:r>
            <a:r>
              <a:rPr lang="bn-BD" sz="2400" baseline="30000" dirty="0" smtClean="0"/>
              <a:t>-</a:t>
            </a:r>
            <a:r>
              <a:rPr lang="en-US" sz="2400" dirty="0" smtClean="0"/>
              <a:t>, CN</a:t>
            </a:r>
            <a:r>
              <a:rPr lang="bn-BD" sz="2400" baseline="30000" dirty="0" smtClean="0"/>
              <a:t>- </a:t>
            </a:r>
            <a:r>
              <a:rPr lang="en-US" sz="2400" dirty="0" smtClean="0"/>
              <a:t> </a:t>
            </a:r>
            <a:r>
              <a:rPr lang="bn-BD" sz="2200" dirty="0" smtClean="0"/>
              <a:t>ইত্যাদি। </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610600" cy="3662541"/>
          </a:xfrm>
          <a:prstGeom prst="rect">
            <a:avLst/>
          </a:prstGeom>
          <a:ln>
            <a:solidFill>
              <a:srgbClr val="C00000"/>
            </a:solidFill>
          </a:ln>
        </p:spPr>
        <p:txBody>
          <a:bodyPr wrap="square">
            <a:spAutoFit/>
          </a:bodyPr>
          <a:lstStyle/>
          <a:p>
            <a:pPr algn="just"/>
            <a:r>
              <a:rPr lang="bn-BD" sz="2200" dirty="0" smtClean="0"/>
              <a:t>জটিল যৌগ বা সন্নিবেশ যৌগ গঠন অবস্থান্তর মৌলসমূহের অন্যতম বৈশিষ্ট্য। অবস্থান্তর ধাতুর পরমাণু বা আয়ন এর খালি অরবিটালের সাথে অপর কোন নিঃসঙ্গ ইলেকট্রন যুগল যুক্ত আয়ন বা অণু সন্নিবেশ বন্ধন দ্বারা যুক্ত হয়ে জটিল কাঠামোর  আয়ন বা জটিল আয়ন গঠন করে। জটিল আয়ন বিশিষ্ট যৌগকে জটিল যৌগ বলে। </a:t>
            </a:r>
          </a:p>
          <a:p>
            <a:endParaRPr lang="bn-BD" sz="1050" dirty="0" smtClean="0"/>
          </a:p>
          <a:p>
            <a:pPr algn="just"/>
            <a:r>
              <a:rPr lang="bn-BD" sz="2200" dirty="0" smtClean="0"/>
              <a:t>নিঃসঙ্গ ইলেকটন যুগল গ্রহণকারী ধাতব পরমাণু বা আয়ন এর খালি </a:t>
            </a:r>
            <a:r>
              <a:rPr lang="en-US" sz="2200" dirty="0" smtClean="0"/>
              <a:t>d-</a:t>
            </a:r>
            <a:r>
              <a:rPr lang="bn-BD" sz="2200" dirty="0" smtClean="0"/>
              <a:t>অরবিটালে বা পরবর্তী খালি </a:t>
            </a:r>
            <a:r>
              <a:rPr lang="en-US" sz="2200" dirty="0" smtClean="0"/>
              <a:t>s, p </a:t>
            </a:r>
            <a:r>
              <a:rPr lang="bn-BD" sz="2200" dirty="0" smtClean="0"/>
              <a:t>অথবা </a:t>
            </a:r>
            <a:r>
              <a:rPr lang="en-US" sz="2200" dirty="0" smtClean="0"/>
              <a:t>d </a:t>
            </a:r>
            <a:r>
              <a:rPr lang="bn-BD" sz="2200" dirty="0" smtClean="0"/>
              <a:t>এর সংকর অরবিটালে ইলেকটন যুগলকে গ্রহণ করে সন্নিবেশ বন্ধন গঠন করে থাকে। চতুর্থ পর্যায়ের অবস্থান্তর ধাতুর খালি 3</a:t>
            </a:r>
            <a:r>
              <a:rPr lang="en-US" sz="2200" dirty="0" smtClean="0"/>
              <a:t>d, 4s, 4p </a:t>
            </a:r>
            <a:r>
              <a:rPr lang="bn-BD" sz="2200" dirty="0" smtClean="0"/>
              <a:t>ও 4</a:t>
            </a:r>
            <a:r>
              <a:rPr lang="en-US" sz="2200" dirty="0" smtClean="0"/>
              <a:t>d </a:t>
            </a:r>
            <a:r>
              <a:rPr lang="bn-BD" sz="2200" dirty="0" smtClean="0"/>
              <a:t>অরবিটালসমূহে লিগ্যান্ড প্রদত্ত ইলেকট্রন যুগলসমূহ বন্ধন গঠনকালে বিভিন্ন প্রকার সংকরণ ঘটায়।</a:t>
            </a:r>
            <a:endParaRPr lang="en-US" dirty="0"/>
          </a:p>
        </p:txBody>
      </p:sp>
      <p:sp>
        <p:nvSpPr>
          <p:cNvPr id="3" name="Rectangle 2"/>
          <p:cNvSpPr/>
          <p:nvPr/>
        </p:nvSpPr>
        <p:spPr>
          <a:xfrm>
            <a:off x="923925" y="304800"/>
            <a:ext cx="7610475" cy="430887"/>
          </a:xfrm>
          <a:prstGeom prst="rect">
            <a:avLst/>
          </a:prstGeom>
          <a:solidFill>
            <a:schemeClr val="accent2">
              <a:lumMod val="40000"/>
              <a:lumOff val="60000"/>
            </a:schemeClr>
          </a:solidFill>
          <a:ln>
            <a:solidFill>
              <a:srgbClr val="C00000"/>
            </a:solidFill>
          </a:ln>
        </p:spPr>
        <p:txBody>
          <a:bodyPr wrap="square">
            <a:spAutoFit/>
          </a:bodyPr>
          <a:lstStyle/>
          <a:p>
            <a:pPr lvl="0"/>
            <a:r>
              <a:rPr lang="bn-BD" sz="2200" dirty="0" smtClean="0">
                <a:solidFill>
                  <a:prstClr val="black"/>
                </a:solidFill>
              </a:rPr>
              <a:t>অবস্থান্তর মৌলসমূহের জটিল আয়ন বা যৌগ গঠন করে কেন?</a:t>
            </a:r>
          </a:p>
        </p:txBody>
      </p:sp>
      <p:pic>
        <p:nvPicPr>
          <p:cNvPr id="29698" name="Picture 2" descr="https://lh3.googleusercontent.com/nFQOzQ2dMc1JdHmhsYJpZTykyfwDMgYQf6xe0JXTZgcMOPKxfhjfu8EzmIIjXF2sVgFPIENgMA_pQ2r2Kjciatu3ow4Z8QxqvbfFi1ye2QeouJfsi5Q7yznnXXj894C9NQjwBSnO"/>
          <p:cNvPicPr>
            <a:picLocks noChangeAspect="1" noChangeArrowheads="1"/>
          </p:cNvPicPr>
          <p:nvPr/>
        </p:nvPicPr>
        <p:blipFill>
          <a:blip r:embed="rId2"/>
          <a:srcRect l="6817" t="56474" r="37789" b="17775"/>
          <a:stretch>
            <a:fillRect/>
          </a:stretch>
        </p:blipFill>
        <p:spPr bwMode="auto">
          <a:xfrm>
            <a:off x="975360" y="4419600"/>
            <a:ext cx="6720840" cy="2344479"/>
          </a:xfrm>
          <a:prstGeom prst="rect">
            <a:avLst/>
          </a:prstGeom>
          <a:noFill/>
          <a:ln>
            <a:solidFill>
              <a:srgbClr val="C00000"/>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8686800" cy="3139321"/>
          </a:xfrm>
          <a:prstGeom prst="rect">
            <a:avLst/>
          </a:prstGeom>
          <a:ln>
            <a:solidFill>
              <a:srgbClr val="C00000"/>
            </a:solidFill>
          </a:ln>
        </p:spPr>
        <p:txBody>
          <a:bodyPr wrap="square">
            <a:spAutoFit/>
          </a:bodyPr>
          <a:lstStyle/>
          <a:p>
            <a:pPr algn="just"/>
            <a:r>
              <a:rPr lang="bn-BD" sz="2200" dirty="0" smtClean="0"/>
              <a:t>অবস্থান্তর ধাতু ও তাদের আয়নে অপূর্ণ </a:t>
            </a:r>
            <a:r>
              <a:rPr lang="en-US" sz="2200" dirty="0" smtClean="0"/>
              <a:t>d-</a:t>
            </a:r>
            <a:r>
              <a:rPr lang="bn-BD" sz="2200" dirty="0" smtClean="0"/>
              <a:t>অরবিটাল থাকে বলে তারা রঙিন হয়। অবস্থান্তর ধাতুর মুক্ত একক পরমাণুতে পাঁচটি </a:t>
            </a:r>
            <a:r>
              <a:rPr lang="en-US" sz="2200" dirty="0" smtClean="0"/>
              <a:t>d </a:t>
            </a:r>
            <a:r>
              <a:rPr lang="bn-BD" sz="2200" dirty="0" smtClean="0"/>
              <a:t>অরবিটাল সমশক্তিস্তরে থাকে, একে ডিজেনারেট (</a:t>
            </a:r>
            <a:r>
              <a:rPr lang="en-US" sz="2200" dirty="0" smtClean="0"/>
              <a:t>degenerate) </a:t>
            </a:r>
            <a:r>
              <a:rPr lang="bn-BD" sz="2200" dirty="0" smtClean="0"/>
              <a:t>অবস্থা বলা হয়। কিন্তু জটিল আয়ন গঠনকালে লিগ্যান্ডের অরবিটাল ধাতুর </a:t>
            </a:r>
            <a:r>
              <a:rPr lang="en-US" sz="2200" dirty="0" smtClean="0"/>
              <a:t>d-</a:t>
            </a:r>
            <a:r>
              <a:rPr lang="bn-BD" sz="2200" dirty="0" smtClean="0"/>
              <a:t>অরবিটালের নিকটবর্তী হলে বিকর্ষণের কারণে </a:t>
            </a:r>
            <a:r>
              <a:rPr lang="en-US" sz="2200" dirty="0" smtClean="0"/>
              <a:t>d</a:t>
            </a:r>
            <a:r>
              <a:rPr lang="bn-BD" sz="2200" dirty="0" smtClean="0"/>
              <a:t> অরবিটালের মধ্যে শক্তির সামান্য উর্ধ্বমুখী ও নিম্নমুখী পার্থক্য ঘটে। একে </a:t>
            </a:r>
            <a:r>
              <a:rPr lang="en-US" sz="2200" dirty="0" smtClean="0"/>
              <a:t>d-</a:t>
            </a:r>
            <a:r>
              <a:rPr lang="bn-BD" sz="2200" dirty="0" smtClean="0"/>
              <a:t>অরবিটালসমূহের নন-ডিজেনারেট (</a:t>
            </a:r>
            <a:r>
              <a:rPr lang="en-US" sz="2200" dirty="0" smtClean="0"/>
              <a:t>non-degenerate) </a:t>
            </a:r>
            <a:r>
              <a:rPr lang="bn-BD" sz="2200" dirty="0" smtClean="0"/>
              <a:t>অবস্থা বলা হয়। ফলে পাচটি </a:t>
            </a:r>
            <a:r>
              <a:rPr lang="en-US" sz="2200" dirty="0" smtClean="0"/>
              <a:t>d-</a:t>
            </a:r>
            <a:r>
              <a:rPr lang="bn-BD" sz="2200" dirty="0" smtClean="0"/>
              <a:t>অরবিটাল সামান্য পৃথক শক্তিসম্পন্ন (</a:t>
            </a:r>
            <a:r>
              <a:rPr lang="en-US" sz="2200" dirty="0" smtClean="0"/>
              <a:t>AE) </a:t>
            </a:r>
            <a:r>
              <a:rPr lang="bn-BD" sz="2200" dirty="0" smtClean="0"/>
              <a:t>হয়ে দুটি পৃথক শক্তিস্তরে বিন্যস্ত হয়ে পড়ে।</a:t>
            </a:r>
            <a:endParaRPr lang="en-US" sz="2200" dirty="0"/>
          </a:p>
        </p:txBody>
      </p:sp>
      <p:sp>
        <p:nvSpPr>
          <p:cNvPr id="3" name="Rectangle 2"/>
          <p:cNvSpPr/>
          <p:nvPr/>
        </p:nvSpPr>
        <p:spPr>
          <a:xfrm>
            <a:off x="228600" y="76200"/>
            <a:ext cx="8534400" cy="830997"/>
          </a:xfrm>
          <a:prstGeom prst="rect">
            <a:avLst/>
          </a:prstGeom>
        </p:spPr>
        <p:txBody>
          <a:bodyPr wrap="square">
            <a:spAutoFit/>
          </a:bodyPr>
          <a:lstStyle/>
          <a:p>
            <a:pPr lvl="0"/>
            <a:r>
              <a:rPr lang="bn-BD" sz="2400" b="1" dirty="0" smtClean="0">
                <a:solidFill>
                  <a:srgbClr val="FF0000"/>
                </a:solidFill>
              </a:rPr>
              <a:t>অবস্থান্তর মৌলসমূহ রঙিন আয়ন বা রঙিন যৌগ গঠন করে কেন?</a:t>
            </a:r>
          </a:p>
        </p:txBody>
      </p:sp>
      <p:pic>
        <p:nvPicPr>
          <p:cNvPr id="2050" name="Picture 2" descr="https://lh4.googleusercontent.com/1ulIig1i4sneB0YzfQblZpqir4VX4xyE7cB1dKyKUdnTRrSxX3CjPu2mVtm0rDeNutllUXW_5nZYADHzUay0UmGSQI2hhDb6E_yX44VS9UL6x9Y9fdaMBTSTDZ6zOzEqzdUCDtGS"/>
          <p:cNvPicPr>
            <a:picLocks noChangeAspect="1" noChangeArrowheads="1"/>
          </p:cNvPicPr>
          <p:nvPr/>
        </p:nvPicPr>
        <p:blipFill>
          <a:blip r:embed="rId2"/>
          <a:srcRect l="6752" t="33743" r="5469" b="34764"/>
          <a:stretch>
            <a:fillRect/>
          </a:stretch>
        </p:blipFill>
        <p:spPr bwMode="auto">
          <a:xfrm>
            <a:off x="228600" y="4267200"/>
            <a:ext cx="8686800" cy="2438400"/>
          </a:xfrm>
          <a:prstGeom prst="rect">
            <a:avLst/>
          </a:prstGeom>
          <a:noFill/>
          <a:ln>
            <a:solidFill>
              <a:srgbClr val="C00000"/>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858</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শিখণফল</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9</cp:revision>
  <dcterms:created xsi:type="dcterms:W3CDTF">2020-08-20T11:29:40Z</dcterms:created>
  <dcterms:modified xsi:type="dcterms:W3CDTF">2021-04-17T04:19:37Z</dcterms:modified>
</cp:coreProperties>
</file>