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4" r:id="rId1"/>
  </p:sldMasterIdLst>
  <p:notesMasterIdLst>
    <p:notesMasterId r:id="rId29"/>
  </p:notesMasterIdLst>
  <p:sldIdLst>
    <p:sldId id="295" r:id="rId2"/>
    <p:sldId id="258" r:id="rId3"/>
    <p:sldId id="259" r:id="rId4"/>
    <p:sldId id="298" r:id="rId5"/>
    <p:sldId id="338" r:id="rId6"/>
    <p:sldId id="339" r:id="rId7"/>
    <p:sldId id="261" r:id="rId8"/>
    <p:sldId id="262" r:id="rId9"/>
    <p:sldId id="340" r:id="rId10"/>
    <p:sldId id="341" r:id="rId11"/>
    <p:sldId id="342" r:id="rId12"/>
    <p:sldId id="344" r:id="rId13"/>
    <p:sldId id="323" r:id="rId14"/>
    <p:sldId id="345" r:id="rId15"/>
    <p:sldId id="328" r:id="rId16"/>
    <p:sldId id="346" r:id="rId17"/>
    <p:sldId id="347" r:id="rId18"/>
    <p:sldId id="349" r:id="rId19"/>
    <p:sldId id="350" r:id="rId20"/>
    <p:sldId id="352" r:id="rId21"/>
    <p:sldId id="353" r:id="rId22"/>
    <p:sldId id="354" r:id="rId23"/>
    <p:sldId id="334" r:id="rId24"/>
    <p:sldId id="336" r:id="rId25"/>
    <p:sldId id="337" r:id="rId26"/>
    <p:sldId id="291" r:id="rId27"/>
    <p:sldId id="29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70" d="100"/>
          <a:sy n="70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40CA52-CB2C-46F5-9B55-D20E8DFEA915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388D19-9396-490A-B2E1-0EE5E819352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100"/>
            </a:spcAft>
          </a:pPr>
          <a:r>
            <a:rPr lang="en-US" sz="28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                                                                      </a:t>
          </a:r>
          <a:r>
            <a:rPr lang="en-US" sz="2800" b="1" cap="none" spc="0" dirty="0" err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আমানত</a:t>
          </a:r>
          <a:r>
            <a:rPr lang="bn-BD" sz="28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 </a:t>
          </a:r>
          <a:r>
            <a:rPr lang="en-US" sz="2800" b="1" cap="none" spc="0" dirty="0" err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গ্রহণ</a:t>
          </a:r>
          <a:endParaRPr lang="en-US" sz="2800" b="1" cap="none" spc="0" dirty="0" smtClean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  <a:p>
          <a:pPr>
            <a:lnSpc>
              <a:spcPct val="100000"/>
            </a:lnSpc>
            <a:spcAft>
              <a:spcPct val="35000"/>
            </a:spcAft>
          </a:pPr>
          <a:endParaRPr lang="en-US" sz="2800" b="1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CAFE56B0-8BA6-4D5E-BD75-8F43E398BD28}" type="parTrans" cxnId="{45674F57-D5D2-40CD-9C53-4638BAA63E6E}">
      <dgm:prSet/>
      <dgm:spPr/>
      <dgm:t>
        <a:bodyPr/>
        <a:lstStyle/>
        <a:p>
          <a:endParaRPr lang="en-US"/>
        </a:p>
      </dgm:t>
    </dgm:pt>
    <dgm:pt modelId="{36C6670B-2617-4418-9D6D-890696B4BB14}" type="sibTrans" cxnId="{45674F57-D5D2-40CD-9C53-4638BAA63E6E}">
      <dgm:prSet/>
      <dgm:spPr/>
      <dgm:t>
        <a:bodyPr/>
        <a:lstStyle/>
        <a:p>
          <a:endParaRPr lang="en-US"/>
        </a:p>
      </dgm:t>
    </dgm:pt>
    <dgm:pt modelId="{1B0CEC54-7B0B-4CF8-96CD-DE7F28A2FC46}">
      <dgm:prSet phldrT="[Text]" custT="1"/>
      <dgm:spPr/>
      <dgm:t>
        <a:bodyPr/>
        <a:lstStyle/>
        <a:p>
          <a:r>
            <a:rPr lang="bn-BD" sz="1400" b="1" dirty="0" smtClean="0">
              <a:solidFill>
                <a:srgbClr val="00B050"/>
              </a:solidFill>
            </a:rPr>
            <a:t> খ) সঞ্চয়ী আমানত</a:t>
          </a:r>
          <a:endParaRPr lang="en-US" sz="1400" b="1" dirty="0">
            <a:solidFill>
              <a:srgbClr val="00B050"/>
            </a:solidFill>
          </a:endParaRPr>
        </a:p>
      </dgm:t>
    </dgm:pt>
    <dgm:pt modelId="{D42CDE96-E76D-48EF-84D0-88A790AEE9F0}" type="parTrans" cxnId="{7FE90970-7594-431B-BA7D-0AC3A2949824}">
      <dgm:prSet/>
      <dgm:spPr/>
      <dgm:t>
        <a:bodyPr/>
        <a:lstStyle/>
        <a:p>
          <a:endParaRPr lang="en-US"/>
        </a:p>
      </dgm:t>
    </dgm:pt>
    <dgm:pt modelId="{018E5B64-8939-4030-9AAD-FBA978DBC2DE}" type="sibTrans" cxnId="{7FE90970-7594-431B-BA7D-0AC3A2949824}">
      <dgm:prSet/>
      <dgm:spPr/>
      <dgm:t>
        <a:bodyPr/>
        <a:lstStyle/>
        <a:p>
          <a:endParaRPr lang="en-US"/>
        </a:p>
      </dgm:t>
    </dgm:pt>
    <dgm:pt modelId="{73AD7E26-EEB3-4966-9DBE-8659DE87B832}">
      <dgm:prSet phldrT="[Text]" custT="1"/>
      <dgm:spPr/>
      <dgm:t>
        <a:bodyPr/>
        <a:lstStyle/>
        <a:p>
          <a:r>
            <a:rPr lang="bn-BD" sz="2000" b="1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ক) চলতি আমানত</a:t>
          </a:r>
          <a:endParaRPr lang="en-US" sz="1400" b="1" dirty="0">
            <a:solidFill>
              <a:srgbClr val="C00000"/>
            </a:solidFill>
            <a:latin typeface="Nikosh" pitchFamily="2" charset="0"/>
            <a:cs typeface="Nikosh" pitchFamily="2" charset="0"/>
          </a:endParaRPr>
        </a:p>
      </dgm:t>
    </dgm:pt>
    <dgm:pt modelId="{3FD894A4-95E8-418E-8356-437EA2C6F90D}" type="parTrans" cxnId="{4AC9BD02-9D4E-4C11-8C12-883DB4643997}">
      <dgm:prSet/>
      <dgm:spPr/>
      <dgm:t>
        <a:bodyPr/>
        <a:lstStyle/>
        <a:p>
          <a:endParaRPr lang="en-US"/>
        </a:p>
      </dgm:t>
    </dgm:pt>
    <dgm:pt modelId="{E77C119E-8F66-4AA2-90AE-8C9FB3D8BD7A}" type="sibTrans" cxnId="{4AC9BD02-9D4E-4C11-8C12-883DB4643997}">
      <dgm:prSet/>
      <dgm:spPr/>
      <dgm:t>
        <a:bodyPr/>
        <a:lstStyle/>
        <a:p>
          <a:endParaRPr lang="en-US"/>
        </a:p>
      </dgm:t>
    </dgm:pt>
    <dgm:pt modelId="{61DB3B5A-914C-41FF-AAFE-F53D070B2147}">
      <dgm:prSet/>
      <dgm:spPr/>
      <dgm:t>
        <a:bodyPr/>
        <a:lstStyle/>
        <a:p>
          <a:r>
            <a:rPr lang="bn-BD" b="1" dirty="0" smtClean="0">
              <a:solidFill>
                <a:schemeClr val="accent3">
                  <a:lumMod val="75000"/>
                </a:schemeClr>
              </a:solidFill>
              <a:latin typeface="Nikosh" pitchFamily="2" charset="0"/>
              <a:cs typeface="Nikosh" pitchFamily="2" charset="0"/>
            </a:rPr>
            <a:t>গ) স্থায়ী আমানত</a:t>
          </a:r>
          <a:endParaRPr lang="en-US" b="1" dirty="0">
            <a:solidFill>
              <a:schemeClr val="accent3">
                <a:lumMod val="75000"/>
              </a:schemeClr>
            </a:solidFill>
            <a:latin typeface="Nikosh" pitchFamily="2" charset="0"/>
            <a:cs typeface="Nikosh" pitchFamily="2" charset="0"/>
          </a:endParaRPr>
        </a:p>
      </dgm:t>
    </dgm:pt>
    <dgm:pt modelId="{57A11FDB-FEF7-48DA-A38A-0D49A1B2C21B}" type="parTrans" cxnId="{AEE2B85F-2E80-45F1-AD82-980C839D529D}">
      <dgm:prSet/>
      <dgm:spPr/>
      <dgm:t>
        <a:bodyPr/>
        <a:lstStyle/>
        <a:p>
          <a:endParaRPr lang="en-US"/>
        </a:p>
      </dgm:t>
    </dgm:pt>
    <dgm:pt modelId="{47927EE1-0142-4FFC-B3C4-4836ADEF3E7C}" type="sibTrans" cxnId="{AEE2B85F-2E80-45F1-AD82-980C839D529D}">
      <dgm:prSet/>
      <dgm:spPr/>
      <dgm:t>
        <a:bodyPr/>
        <a:lstStyle/>
        <a:p>
          <a:endParaRPr lang="en-US"/>
        </a:p>
      </dgm:t>
    </dgm:pt>
    <dgm:pt modelId="{06A31F18-B81A-46FD-AC3F-49F62539A7EB}" type="pres">
      <dgm:prSet presAssocID="{2040CA52-CB2C-46F5-9B55-D20E8DFEA9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A76962-43E0-4341-A69D-9CF3DCACFFDE}" type="pres">
      <dgm:prSet presAssocID="{F9388D19-9396-490A-B2E1-0EE5E8193522}" presName="node" presStyleLbl="node1" presStyleIdx="0" presStyleCnt="4" custScaleX="195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70104-2038-44CB-91F8-D2BF5BE83669}" type="pres">
      <dgm:prSet presAssocID="{36C6670B-2617-4418-9D6D-890696B4BB1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7B6F75A-CA8C-4525-8C2A-CC53D24DDB48}" type="pres">
      <dgm:prSet presAssocID="{36C6670B-2617-4418-9D6D-890696B4BB1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B1DBA78-7204-45F4-B609-AF47B44C1604}" type="pres">
      <dgm:prSet presAssocID="{1B0CEC54-7B0B-4CF8-96CD-DE7F28A2FC46}" presName="node" presStyleLbl="node1" presStyleIdx="1" presStyleCnt="4" custScaleX="135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73E0-7101-4E6C-8EAB-81C7EEE29037}" type="pres">
      <dgm:prSet presAssocID="{018E5B64-8939-4030-9AAD-FBA978DBC2D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8F21050-83AF-4291-B3DD-F3135CC61B74}" type="pres">
      <dgm:prSet presAssocID="{018E5B64-8939-4030-9AAD-FBA978DBC2D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85E7FCA-788B-4E57-A43D-8B1AC4E7F691}" type="pres">
      <dgm:prSet presAssocID="{61DB3B5A-914C-41FF-AAFE-F53D070B2147}" presName="node" presStyleLbl="node1" presStyleIdx="2" presStyleCnt="4" custScaleX="152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6D7D0-3BE6-4915-8FDC-167F05815681}" type="pres">
      <dgm:prSet presAssocID="{47927EE1-0142-4FFC-B3C4-4836ADEF3E7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B28EACF-AC78-43F6-8572-ED41978C763F}" type="pres">
      <dgm:prSet presAssocID="{47927EE1-0142-4FFC-B3C4-4836ADEF3E7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07DB971-1242-4BC7-A4EE-771191A68F3F}" type="pres">
      <dgm:prSet presAssocID="{73AD7E26-EEB3-4966-9DBE-8659DE87B832}" presName="node" presStyleLbl="node1" presStyleIdx="3" presStyleCnt="4" custScaleX="141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B1281-FEB3-4AB6-8494-E154C314C89B}" type="pres">
      <dgm:prSet presAssocID="{E77C119E-8F66-4AA2-90AE-8C9FB3D8BD7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DB3E55AF-77A2-4795-B160-E26291AB20AC}" type="pres">
      <dgm:prSet presAssocID="{E77C119E-8F66-4AA2-90AE-8C9FB3D8BD7A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0E79E46-73F3-42E2-8C11-303EE927862D}" type="presOf" srcId="{1B0CEC54-7B0B-4CF8-96CD-DE7F28A2FC46}" destId="{9B1DBA78-7204-45F4-B609-AF47B44C1604}" srcOrd="0" destOrd="0" presId="urn:microsoft.com/office/officeart/2005/8/layout/cycle7"/>
    <dgm:cxn modelId="{4EE371A0-6F8A-4DF9-97B8-8D97B028B91F}" type="presOf" srcId="{36C6670B-2617-4418-9D6D-890696B4BB14}" destId="{17B6F75A-CA8C-4525-8C2A-CC53D24DDB48}" srcOrd="1" destOrd="0" presId="urn:microsoft.com/office/officeart/2005/8/layout/cycle7"/>
    <dgm:cxn modelId="{D211A68E-2EC8-4C61-9D0C-FCC4382FDE06}" type="presOf" srcId="{E77C119E-8F66-4AA2-90AE-8C9FB3D8BD7A}" destId="{159B1281-FEB3-4AB6-8494-E154C314C89B}" srcOrd="0" destOrd="0" presId="urn:microsoft.com/office/officeart/2005/8/layout/cycle7"/>
    <dgm:cxn modelId="{45674F57-D5D2-40CD-9C53-4638BAA63E6E}" srcId="{2040CA52-CB2C-46F5-9B55-D20E8DFEA915}" destId="{F9388D19-9396-490A-B2E1-0EE5E8193522}" srcOrd="0" destOrd="0" parTransId="{CAFE56B0-8BA6-4D5E-BD75-8F43E398BD28}" sibTransId="{36C6670B-2617-4418-9D6D-890696B4BB14}"/>
    <dgm:cxn modelId="{4AC9BD02-9D4E-4C11-8C12-883DB4643997}" srcId="{2040CA52-CB2C-46F5-9B55-D20E8DFEA915}" destId="{73AD7E26-EEB3-4966-9DBE-8659DE87B832}" srcOrd="3" destOrd="0" parTransId="{3FD894A4-95E8-418E-8356-437EA2C6F90D}" sibTransId="{E77C119E-8F66-4AA2-90AE-8C9FB3D8BD7A}"/>
    <dgm:cxn modelId="{2AD42252-768F-4BD2-888A-41EB401E2ACC}" type="presOf" srcId="{2040CA52-CB2C-46F5-9B55-D20E8DFEA915}" destId="{06A31F18-B81A-46FD-AC3F-49F62539A7EB}" srcOrd="0" destOrd="0" presId="urn:microsoft.com/office/officeart/2005/8/layout/cycle7"/>
    <dgm:cxn modelId="{7FE90970-7594-431B-BA7D-0AC3A2949824}" srcId="{2040CA52-CB2C-46F5-9B55-D20E8DFEA915}" destId="{1B0CEC54-7B0B-4CF8-96CD-DE7F28A2FC46}" srcOrd="1" destOrd="0" parTransId="{D42CDE96-E76D-48EF-84D0-88A790AEE9F0}" sibTransId="{018E5B64-8939-4030-9AAD-FBA978DBC2DE}"/>
    <dgm:cxn modelId="{7A9A019F-230A-48A4-AA54-13E4150EAF35}" type="presOf" srcId="{E77C119E-8F66-4AA2-90AE-8C9FB3D8BD7A}" destId="{DB3E55AF-77A2-4795-B160-E26291AB20AC}" srcOrd="1" destOrd="0" presId="urn:microsoft.com/office/officeart/2005/8/layout/cycle7"/>
    <dgm:cxn modelId="{AEE2B85F-2E80-45F1-AD82-980C839D529D}" srcId="{2040CA52-CB2C-46F5-9B55-D20E8DFEA915}" destId="{61DB3B5A-914C-41FF-AAFE-F53D070B2147}" srcOrd="2" destOrd="0" parTransId="{57A11FDB-FEF7-48DA-A38A-0D49A1B2C21B}" sibTransId="{47927EE1-0142-4FFC-B3C4-4836ADEF3E7C}"/>
    <dgm:cxn modelId="{62F1FDD2-8AEB-4C1C-9A76-ED20F312D9B7}" type="presOf" srcId="{61DB3B5A-914C-41FF-AAFE-F53D070B2147}" destId="{F85E7FCA-788B-4E57-A43D-8B1AC4E7F691}" srcOrd="0" destOrd="0" presId="urn:microsoft.com/office/officeart/2005/8/layout/cycle7"/>
    <dgm:cxn modelId="{66BD7CC2-B48B-4724-AE72-8FC6F6467981}" type="presOf" srcId="{36C6670B-2617-4418-9D6D-890696B4BB14}" destId="{EEE70104-2038-44CB-91F8-D2BF5BE83669}" srcOrd="0" destOrd="0" presId="urn:microsoft.com/office/officeart/2005/8/layout/cycle7"/>
    <dgm:cxn modelId="{A3462EBA-708C-4604-80BA-0867CEFF906F}" type="presOf" srcId="{47927EE1-0142-4FFC-B3C4-4836ADEF3E7C}" destId="{2B28EACF-AC78-43F6-8572-ED41978C763F}" srcOrd="1" destOrd="0" presId="urn:microsoft.com/office/officeart/2005/8/layout/cycle7"/>
    <dgm:cxn modelId="{AFA79740-035D-4A7E-91BC-B4D4358FF10B}" type="presOf" srcId="{73AD7E26-EEB3-4966-9DBE-8659DE87B832}" destId="{707DB971-1242-4BC7-A4EE-771191A68F3F}" srcOrd="0" destOrd="0" presId="urn:microsoft.com/office/officeart/2005/8/layout/cycle7"/>
    <dgm:cxn modelId="{A92D233C-1C1F-45E3-9593-2BF5476C1F41}" type="presOf" srcId="{018E5B64-8939-4030-9AAD-FBA978DBC2DE}" destId="{88E973E0-7101-4E6C-8EAB-81C7EEE29037}" srcOrd="0" destOrd="0" presId="urn:microsoft.com/office/officeart/2005/8/layout/cycle7"/>
    <dgm:cxn modelId="{B1C4CB51-E34D-4D8D-85BF-42C27AACF744}" type="presOf" srcId="{F9388D19-9396-490A-B2E1-0EE5E8193522}" destId="{D5A76962-43E0-4341-A69D-9CF3DCACFFDE}" srcOrd="0" destOrd="0" presId="urn:microsoft.com/office/officeart/2005/8/layout/cycle7"/>
    <dgm:cxn modelId="{F932AD17-74FF-4A4D-91A3-A05C449B37E1}" type="presOf" srcId="{018E5B64-8939-4030-9AAD-FBA978DBC2DE}" destId="{88F21050-83AF-4291-B3DD-F3135CC61B74}" srcOrd="1" destOrd="0" presId="urn:microsoft.com/office/officeart/2005/8/layout/cycle7"/>
    <dgm:cxn modelId="{53C62AFB-41D7-44A0-97FC-EAF1614C8EC5}" type="presOf" srcId="{47927EE1-0142-4FFC-B3C4-4836ADEF3E7C}" destId="{2F66D7D0-3BE6-4915-8FDC-167F05815681}" srcOrd="0" destOrd="0" presId="urn:microsoft.com/office/officeart/2005/8/layout/cycle7"/>
    <dgm:cxn modelId="{D09CB21D-AC95-4FDB-967C-BB791869A8DB}" type="presParOf" srcId="{06A31F18-B81A-46FD-AC3F-49F62539A7EB}" destId="{D5A76962-43E0-4341-A69D-9CF3DCACFFDE}" srcOrd="0" destOrd="0" presId="urn:microsoft.com/office/officeart/2005/8/layout/cycle7"/>
    <dgm:cxn modelId="{FCCD90E2-E288-498E-AFC9-9B0E1BB9FACA}" type="presParOf" srcId="{06A31F18-B81A-46FD-AC3F-49F62539A7EB}" destId="{EEE70104-2038-44CB-91F8-D2BF5BE83669}" srcOrd="1" destOrd="0" presId="urn:microsoft.com/office/officeart/2005/8/layout/cycle7"/>
    <dgm:cxn modelId="{F9B7B4E0-5DE8-42B4-930B-B3AFBD34D9FB}" type="presParOf" srcId="{EEE70104-2038-44CB-91F8-D2BF5BE83669}" destId="{17B6F75A-CA8C-4525-8C2A-CC53D24DDB48}" srcOrd="0" destOrd="0" presId="urn:microsoft.com/office/officeart/2005/8/layout/cycle7"/>
    <dgm:cxn modelId="{1E9A8C77-250F-4190-9C7C-768CE28B0056}" type="presParOf" srcId="{06A31F18-B81A-46FD-AC3F-49F62539A7EB}" destId="{9B1DBA78-7204-45F4-B609-AF47B44C1604}" srcOrd="2" destOrd="0" presId="urn:microsoft.com/office/officeart/2005/8/layout/cycle7"/>
    <dgm:cxn modelId="{875970F9-E924-4777-9AE2-6BCAF034B40E}" type="presParOf" srcId="{06A31F18-B81A-46FD-AC3F-49F62539A7EB}" destId="{88E973E0-7101-4E6C-8EAB-81C7EEE29037}" srcOrd="3" destOrd="0" presId="urn:microsoft.com/office/officeart/2005/8/layout/cycle7"/>
    <dgm:cxn modelId="{717265C0-01BE-4D96-A4AE-39D2F341B85D}" type="presParOf" srcId="{88E973E0-7101-4E6C-8EAB-81C7EEE29037}" destId="{88F21050-83AF-4291-B3DD-F3135CC61B74}" srcOrd="0" destOrd="0" presId="urn:microsoft.com/office/officeart/2005/8/layout/cycle7"/>
    <dgm:cxn modelId="{AB9AA563-CA46-4917-AD54-A91C00A2532A}" type="presParOf" srcId="{06A31F18-B81A-46FD-AC3F-49F62539A7EB}" destId="{F85E7FCA-788B-4E57-A43D-8B1AC4E7F691}" srcOrd="4" destOrd="0" presId="urn:microsoft.com/office/officeart/2005/8/layout/cycle7"/>
    <dgm:cxn modelId="{51AC6E75-7094-4D14-BB33-F020D5F4817F}" type="presParOf" srcId="{06A31F18-B81A-46FD-AC3F-49F62539A7EB}" destId="{2F66D7D0-3BE6-4915-8FDC-167F05815681}" srcOrd="5" destOrd="0" presId="urn:microsoft.com/office/officeart/2005/8/layout/cycle7"/>
    <dgm:cxn modelId="{92D82197-69BE-4E14-8C69-F7C5078A2083}" type="presParOf" srcId="{2F66D7D0-3BE6-4915-8FDC-167F05815681}" destId="{2B28EACF-AC78-43F6-8572-ED41978C763F}" srcOrd="0" destOrd="0" presId="urn:microsoft.com/office/officeart/2005/8/layout/cycle7"/>
    <dgm:cxn modelId="{29B882D7-5F12-4B0E-BA34-0ABF09AD919A}" type="presParOf" srcId="{06A31F18-B81A-46FD-AC3F-49F62539A7EB}" destId="{707DB971-1242-4BC7-A4EE-771191A68F3F}" srcOrd="6" destOrd="0" presId="urn:microsoft.com/office/officeart/2005/8/layout/cycle7"/>
    <dgm:cxn modelId="{C5E3EF6C-E291-4589-950C-CC420A473E93}" type="presParOf" srcId="{06A31F18-B81A-46FD-AC3F-49F62539A7EB}" destId="{159B1281-FEB3-4AB6-8494-E154C314C89B}" srcOrd="7" destOrd="0" presId="urn:microsoft.com/office/officeart/2005/8/layout/cycle7"/>
    <dgm:cxn modelId="{4505B025-0B69-4145-A7DF-8301BF4E6705}" type="presParOf" srcId="{159B1281-FEB3-4AB6-8494-E154C314C89B}" destId="{DB3E55AF-77A2-4795-B160-E26291AB20AC}" srcOrd="0" destOrd="0" presId="urn:microsoft.com/office/officeart/2005/8/layout/cycle7"/>
  </dgm:cxnLst>
  <dgm:bg>
    <a:solidFill>
      <a:srgbClr val="FF0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F4CC9-EE0D-4CEC-8D4C-70A3377EC5DC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E7B43-9A03-4728-BD4B-B86FDE29C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8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ফুলের শুভেচ্ছা</a:t>
            </a:r>
            <a:r>
              <a:rPr lang="bn-IN" baseline="0" dirty="0" smtClean="0"/>
              <a:t> দিয়ে ক্লাশ শুরু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শিক্ষার্থীদের জোড়ায় জোড়ায় ভাগ করে দিবেন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bn-IN" baseline="0" dirty="0" smtClean="0">
                <a:latin typeface="Nikosh" pitchFamily="2" charset="0"/>
                <a:cs typeface="Nikosh" pitchFamily="2" charset="0"/>
              </a:rPr>
              <a:t> শিক্ষার্থীদের বিভিন্ন দলে ভাগ করে দিবেন 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 মাউস দিয়ে ক্লিক করতে হবে। তাহলে সঠিক   উত্তর জানা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34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</a:t>
            </a:r>
            <a:r>
              <a:rPr lang="bn-BD" baseline="0" dirty="0" smtClean="0"/>
              <a:t>গুলোর উপরে মাউস দিয়ে ক্লিক করতে হবে। তাহলে সঠিক ও ভুল উত্তর জানা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34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বাড়ীর কাজ দেখাতে</a:t>
            </a:r>
            <a:r>
              <a:rPr lang="bn-IN" baseline="0" dirty="0" smtClean="0"/>
              <a:t> হবে এবং মুখে বলতে হবে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যবাইকে</a:t>
            </a:r>
            <a:r>
              <a:rPr lang="bn-IN" baseline="0" dirty="0" smtClean="0"/>
              <a:t> ধন্যবাদ দিয়ে ক্লাশ শেষ করতে হবে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শিক্ষক তার নিজের পরিচয়</a:t>
            </a:r>
            <a:r>
              <a:rPr lang="bn-IN" baseline="0" dirty="0" smtClean="0"/>
              <a:t> দেবে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baseline="0" dirty="0" smtClean="0"/>
              <a:t> এই স্লাইডে শিক্ষক পাঠ পরিচিতি নিয়ে আলোচনা করবেন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 শিক্ষক</a:t>
            </a:r>
            <a:r>
              <a:rPr lang="bn-IN" baseline="0" dirty="0" smtClean="0"/>
              <a:t> বিভিন্ন প্রশ্নের মাধ্যমে পাঠ শিরোনাম বের করে নেবে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শিক্ষক</a:t>
            </a:r>
            <a:r>
              <a:rPr lang="bn-IN" baseline="0" dirty="0" smtClean="0"/>
              <a:t> বিভিন্ন প্রশ্নের মাধ্যমে পাঠ শিরোনাম বের করে নেবে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81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শিক্ষক</a:t>
            </a:r>
            <a:r>
              <a:rPr lang="bn-IN" baseline="0" dirty="0" smtClean="0"/>
              <a:t> বিভিন্ন প্রশ্নের মাধ্যমে পাঠ শিরোনাম বের করে নেবে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38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এখানে শিক্ষক</a:t>
            </a:r>
            <a:r>
              <a:rPr lang="bn-IN" baseline="0" dirty="0" smtClean="0"/>
              <a:t> পাঠ ঘোষণা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AED35-02A3-4F89-8465-2C81084A93D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78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শিখন</a:t>
            </a:r>
            <a:r>
              <a:rPr lang="bn-IN" baseline="0" dirty="0" smtClean="0"/>
              <a:t> ফল অনুযায়ী শিক্ষক ক্লাস নিবেন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AED35-02A3-4F89-8465-2C81084A93D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91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শিক্ষার্থীরা</a:t>
            </a:r>
            <a:r>
              <a:rPr lang="bn-IN" baseline="0" dirty="0" smtClean="0"/>
              <a:t> একক ভাবে প্রশ্নটির উত্তর লিখবে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4/17/2021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13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4/17/2021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3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4/17/2021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586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4/17/2021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600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4/17/2021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65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4/17/2021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86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4/17/2021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026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4/17/2021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33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4/17/2021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08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4/17/2021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2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4/17/2021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62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4/17/2021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4/17/2021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53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4/17/2021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85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4/17/2021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6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4/17/2021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938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4/17/2021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0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4/17/2021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743200" y="2436674"/>
            <a:ext cx="472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457200"/>
            <a:ext cx="64008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আমার ক্লাশে সবাইকে স্বাগতম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76400"/>
            <a:ext cx="6172200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7637730"/>
      </p:ext>
    </p:extLst>
  </p:cSld>
  <p:clrMapOvr>
    <a:masterClrMapping/>
  </p:clrMapOvr>
  <p:transition spd="slow">
    <p:wedg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304800"/>
            <a:ext cx="3962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অর্থের কার্যাবলি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7391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7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3990975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352800"/>
            <a:ext cx="3276600" cy="236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152400"/>
            <a:ext cx="3810000" cy="6096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অর্থের কার্যাবলি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1549400"/>
            <a:ext cx="3962400" cy="1219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accent3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অর্থ বিনিময়ের মাধ্যম হিসাবে কাজ করে । পন্য ক্রয় বিক্রয়ের সবচেয়ে সুবিধা জনক মাধ্যম হলো অর্থ।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733800"/>
            <a:ext cx="4648200" cy="19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accent3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অর্থের সাহায্যে আমরা খুব সহজেই পন্য ও সেবার মুল্য পরিমাপ করতে পারি।</a:t>
            </a:r>
          </a:p>
          <a:p>
            <a:pPr algn="ctr"/>
            <a:r>
              <a:rPr lang="bn-BD" sz="2000" b="1" dirty="0" smtClean="0">
                <a:solidFill>
                  <a:schemeClr val="accent3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এক্ষেত্রে অর্থ মূল্যের পরিমাপক হিসাবে কাজ করে।</a:t>
            </a:r>
            <a:endParaRPr lang="bn-BD" b="1" dirty="0" smtClean="0">
              <a:solidFill>
                <a:schemeClr val="accent3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5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152400"/>
            <a:ext cx="38100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অর্থের কার্যাবলি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1549400"/>
            <a:ext cx="39624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অর্থ</a:t>
            </a:r>
            <a:r>
              <a:rPr kumimoji="0" lang="bn-BD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সঞ্চয়ের বাহন হিসাবে কাজ করে। কারণ অর্থের মাধ্যমে সঞ্চয় অনেক বেশি নিরাপদ ও তুলনামূলকভাবে স্থায়ী।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176" y="3962400"/>
            <a:ext cx="4114800" cy="1371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অর্থের</a:t>
            </a:r>
            <a:r>
              <a:rPr kumimoji="0" lang="bn-BD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মাধ্যমে ঋণ গ্রহণ সহজ এবং ঐ ঋণ পরিশোধ করাও সুবিধাজনক । তাই অর্থকে ঋণের স্থগিত লেনদেনের বাহন হিসাবে গণ্য ।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35075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429000"/>
            <a:ext cx="3657601" cy="20193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5715000" y="5638800"/>
            <a:ext cx="3200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accent1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স্থগিত লেনদেনের বাহন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26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762000"/>
            <a:ext cx="3200400" cy="838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bn-IN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352800"/>
            <a:ext cx="7467600" cy="762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অ</a:t>
            </a:r>
            <a:r>
              <a:rPr lang="bn-BD" sz="40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র্থকে বিনিময়ের মাধ্যম বলা হয় কেন?</a:t>
            </a:r>
            <a:endParaRPr lang="en-US" sz="36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eko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066800"/>
            <a:ext cx="2705100" cy="1685925"/>
          </a:xfrm>
          <a:prstGeom prst="cloudCallou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2362200" y="2286000"/>
            <a:ext cx="45719" cy="45719"/>
          </a:xfrm>
          <a:prstGeom prst="cloudCallou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52400"/>
            <a:ext cx="32766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বাণিজ্যিক ব্যাংক কাকে বলে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847583"/>
            <a:ext cx="3200401" cy="213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400" y="5181600"/>
            <a:ext cx="54864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কোনো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প্রতিষ্ঠানের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আমানত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হিসাবে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জমা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রাখে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ব্যবসায়িক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উদ্দেশ্য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ব্যক্তি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প্রতিষ্ঠানকে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তদের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চাহিদা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অনুযায়ী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ঋণ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বাণিজ্যিক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ব্যাংক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।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972" y="990600"/>
            <a:ext cx="3417627" cy="1847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24200"/>
            <a:ext cx="3352800" cy="1841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972" y="2981184"/>
            <a:ext cx="3570028" cy="203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5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3581400"/>
            <a:ext cx="63246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বাণিজ্যিক ব্যাংক বলতে কি বুঝ</a:t>
            </a:r>
            <a:r>
              <a:rPr lang="bn-IN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?</a:t>
            </a:r>
            <a:r>
              <a:rPr lang="bn-BD" sz="28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ব্যাখ্যা কর ।  </a:t>
            </a:r>
            <a:endParaRPr lang="en-US" sz="28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jORa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33400"/>
            <a:ext cx="3276600" cy="1897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609600"/>
            <a:ext cx="43434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বাণিজ্যিক ব্যাংকের কার্যাবলি</a:t>
            </a:r>
            <a:r>
              <a:rPr lang="bn-BD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32470931"/>
              </p:ext>
            </p:extLst>
          </p:nvPr>
        </p:nvGraphicFramePr>
        <p:xfrm>
          <a:off x="2438400" y="3048000"/>
          <a:ext cx="5257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676400" y="1447800"/>
            <a:ext cx="6629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বাণিজ্যিক ব্যাংকের প্রধান ও প্রথম কাজ হলো ব্যক্তি এবং প্রতিষ্ঠানের নিকট হতে আমানত সংগ্রহ করা। আমানত তিন  ধরনের ।</a:t>
            </a:r>
            <a:endParaRPr lang="en-US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8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9400" y="152400"/>
            <a:ext cx="32004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বাণিজ্যিক ব্যাংকের কার্যাবলি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354330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38400"/>
            <a:ext cx="3505200" cy="2044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24200" y="1295400"/>
            <a:ext cx="26670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" pitchFamily="2" charset="0"/>
                <a:cs typeface="Nikosh" pitchFamily="2" charset="0"/>
              </a:rPr>
              <a:t>ঋণ দান করা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4876800"/>
            <a:ext cx="6705600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বাণিজ্যিক ব্যাংক মুনাফা অর্জনের লক্ষ্যে আমানতের একটি নির্দিষ্ট অংশ আমানতকারীর চাহিদা মেটানোর জন্য গচ্ছিত জমা রেখে বাকি অর্থ ব্যক্তি ও প্রতিষ্ঠানকে বিভিন্ন মেয়াদের জন্য ঋণ প্রদান করে</a:t>
            </a:r>
            <a:r>
              <a:rPr lang="bn-BD" dirty="0" smtClean="0">
                <a:solidFill>
                  <a:schemeClr val="accent3">
                    <a:lumMod val="75000"/>
                  </a:schemeClr>
                </a:solidFill>
              </a:rPr>
              <a:t>।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5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9400" y="152400"/>
            <a:ext cx="3200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Vrinda" panose="02000500000000020004" pitchFamily="2" charset="0"/>
              </a:rPr>
              <a:t>বাণিজ্যিক ব্যাংকের কার্যাবলি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990600"/>
            <a:ext cx="2743200" cy="542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solidFill>
                  <a:prstClr val="white"/>
                </a:solidFill>
                <a:latin typeface="Garamond" panose="02020404030301010803"/>
                <a:cs typeface="Vrinda" panose="02000500000000020004" pitchFamily="2" charset="0"/>
              </a:rPr>
              <a:t>বিনিময়ের মাধ্যম সৃষ্টি করা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4876800"/>
            <a:ext cx="6705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Vrinda" panose="02000500000000020004" pitchFamily="2" charset="0"/>
              </a:rPr>
              <a:t>বাণিজ্যিক ব্যাংক সহজ</a:t>
            </a:r>
            <a:r>
              <a:rPr kumimoji="0" lang="bn-BD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Vrinda" panose="02000500000000020004" pitchFamily="2" charset="0"/>
              </a:rPr>
              <a:t> বিনিময়ের মাধ্যম হিসাবে চেক, ব্যাংক ড্রাফট,ই-পেমেন্ট, হন্ডি ও ভ্রমনকারীর চেক ইত্যাদি সৃষ্টি করে। এগুলোর মধ্যে চেকের ব্যবহার সর্বোত্তম । </a:t>
            </a:r>
            <a:r>
              <a:rPr kumimoji="0" lang="bn-BD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Vrinda" panose="02000500000000020004" pitchFamily="2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873250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2106612"/>
            <a:ext cx="2381250" cy="1276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75" y="1873250"/>
            <a:ext cx="2533650" cy="18097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19200" y="373380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চেক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86200" y="3683000"/>
            <a:ext cx="1676400" cy="35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ব্যাংক ড্রাফট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629400" y="3956049"/>
            <a:ext cx="1828800" cy="38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ই - পেমেন্ট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9400" y="152400"/>
            <a:ext cx="3200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Vrinda" panose="02000500000000020004" pitchFamily="2" charset="0"/>
              </a:rPr>
              <a:t>বাণিজ্যিক ব্যাংকের কার্যাবলি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1143000"/>
            <a:ext cx="3581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solidFill>
                  <a:prstClr val="white"/>
                </a:solidFill>
                <a:latin typeface="Garamond" panose="02020404030301010803"/>
                <a:cs typeface="Vrinda" panose="02000500000000020004" pitchFamily="2" charset="0"/>
              </a:rPr>
              <a:t>দেশীয় ও বৈদেশিক বাণিজ্য সহায়তা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4876800"/>
            <a:ext cx="6705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solidFill>
                  <a:prstClr val="white"/>
                </a:solidFill>
                <a:latin typeface="Garamond" panose="02020404030301010803"/>
                <a:cs typeface="Vrinda" panose="02000500000000020004" pitchFamily="2" charset="0"/>
              </a:rPr>
              <a:t>বাণিজ্যিক ব্যাংক দেশের অভ্যন্তরে ও আন্তর্জাতিক পর্যায়ে বাণিজ্যের সহায়তায় ব্যবসায়ীদের অর্থ যোগান দেওয়ার পাশাপাশি পরামর্শও দিয়ে থাকে ।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3228975" cy="1743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309687" y="4105275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বৈদেশিক বাণিজ্য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19800" y="4267201"/>
            <a:ext cx="2057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দেশীয় বাণিজ্য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14528"/>
            <a:ext cx="3352800" cy="2276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01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" y="2025363"/>
            <a:ext cx="4197927" cy="58169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n-BD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মোসাঃ ফরিদা ইয়াসমিন (শিল্পী) </a:t>
            </a:r>
            <a:endPara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        </a:t>
            </a:r>
            <a:r>
              <a:rPr lang="bn-BD" sz="2400" dirty="0" smtClean="0">
                <a:solidFill>
                  <a:srgbClr val="FFFF00"/>
                </a:solidFill>
              </a:rPr>
              <a:t>   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 শিক্ষক আইসিটি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bn-BD" sz="2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লখপুর  আলহাজ্ব আম্বিয়া ইছহাক কলেজিয়েট গালর্স  স্কুল । </a:t>
            </a:r>
            <a:endPara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MOBILE : 01719769522</a:t>
            </a:r>
          </a:p>
          <a:p>
            <a:r>
              <a:rPr lang="en-US" sz="2400" dirty="0" smtClean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</a:rPr>
              <a:t>       E-mail: shilpifarida1977@gmail.com</a:t>
            </a:r>
          </a:p>
          <a:p>
            <a:endParaRPr lang="en-US" dirty="0" smtClean="0">
              <a:solidFill>
                <a:srgbClr val="6585CF">
                  <a:lumMod val="60000"/>
                  <a:lumOff val="40000"/>
                </a:srgbClr>
              </a:solidFill>
              <a:effectLst>
                <a:glow rad="228600">
                  <a:srgbClr val="7E6BC9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0" y="2"/>
            <a:ext cx="9144000" cy="1797268"/>
          </a:xfrm>
          <a:prstGeom prst="flowChartTerminator">
            <a:avLst/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9600" b="1" cap="all" dirty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585CF">
                      <a:shade val="20000"/>
                      <a:satMod val="245000"/>
                    </a:srgbClr>
                  </a:gs>
                  <a:gs pos="43000">
                    <a:srgbClr val="6585CF">
                      <a:satMod val="255000"/>
                    </a:srgbClr>
                  </a:gs>
                  <a:gs pos="48000">
                    <a:srgbClr val="6585CF">
                      <a:shade val="85000"/>
                      <a:satMod val="255000"/>
                    </a:srgbClr>
                  </a:gs>
                  <a:gs pos="100000">
                    <a:srgbClr val="6585C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7" y="2175641"/>
            <a:ext cx="2772442" cy="28220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13435" y="2286000"/>
            <a:ext cx="4130566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28" y="2025363"/>
            <a:ext cx="5086350" cy="581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9400" y="152400"/>
            <a:ext cx="3200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Vrinda" panose="02000500000000020004" pitchFamily="2" charset="0"/>
              </a:rPr>
              <a:t>বাণিজ্যিক ব্যাংকের কার্যাবলি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1143000"/>
            <a:ext cx="3581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noProof="0" dirty="0" smtClean="0">
                <a:solidFill>
                  <a:prstClr val="white"/>
                </a:solidFill>
                <a:latin typeface="Garamond" panose="02020404030301010803"/>
                <a:cs typeface="Vrinda" panose="02000500000000020004" pitchFamily="2" charset="0"/>
              </a:rPr>
              <a:t>অর্থ স্থানান্তর </a:t>
            </a:r>
            <a:r>
              <a:rPr kumimoji="0" lang="bn-BD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Vrinda" panose="02000500000000020004" pitchFamily="2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4876800"/>
            <a:ext cx="6705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solidFill>
                  <a:prstClr val="white"/>
                </a:solidFill>
                <a:latin typeface="Garamond" panose="02020404030301010803"/>
                <a:cs typeface="Vrinda" panose="02000500000000020004" pitchFamily="2" charset="0"/>
              </a:rPr>
              <a:t>বাণিজ্যিক ব্যাংক গ্রাহকদের প্রয়োজনে এক স্থান থেকে অন্যস্থানে দ্রুত ও নিরাপদে অর্থ প্রেরণ করে</a:t>
            </a:r>
            <a:r>
              <a:rPr kumimoji="0" lang="bn-BD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Vrinda" panose="02000500000000020004" pitchFamily="2" charset="0"/>
              </a:rPr>
              <a:t>।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1199"/>
            <a:ext cx="3581399" cy="1905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33600"/>
            <a:ext cx="3352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55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9400" y="152400"/>
            <a:ext cx="3200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Vrinda" panose="02000500000000020004" pitchFamily="2" charset="0"/>
              </a:rPr>
              <a:t>বাণিজ্যিক ব্যাংকের কার্যাবলি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1143000"/>
            <a:ext cx="3581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noProof="0" dirty="0" smtClean="0">
                <a:solidFill>
                  <a:prstClr val="white"/>
                </a:solidFill>
                <a:latin typeface="Garamond" panose="02020404030301010803"/>
                <a:cs typeface="Vrinda" panose="02000500000000020004" pitchFamily="2" charset="0"/>
              </a:rPr>
              <a:t>রেমিটান্স</a:t>
            </a:r>
            <a:r>
              <a:rPr kumimoji="0" lang="bn-BD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Vrinda" panose="02000500000000020004" pitchFamily="2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4876800"/>
            <a:ext cx="6705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Vrinda" panose="02000500000000020004" pitchFamily="2" charset="0"/>
              </a:rPr>
              <a:t>বাণিজ্যিক ব্যাংক দেশের অভ্যন্তরে ও আন্তর্জাতিক পর্যায়ে বাণিজ্যের সহায়তায় ব্যবসায়ীদের অর্থ যোগান দেওয়ার পাশাপাশি পরামর্শও দিয়ে থাকে ।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87" y="2090739"/>
            <a:ext cx="2800350" cy="1628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5" y="2103439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76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9400" y="152400"/>
            <a:ext cx="3200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Vrinda" panose="02000500000000020004" pitchFamily="2" charset="0"/>
              </a:rPr>
              <a:t>বাণিজ্যিক ব্যাংকের কার্যাবলি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1143000"/>
            <a:ext cx="3581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prstClr val="white"/>
                </a:solidFill>
                <a:latin typeface="Garamond" panose="02020404030301010803"/>
                <a:cs typeface="Vrinda" panose="02000500000000020004" pitchFamily="2" charset="0"/>
              </a:rPr>
              <a:t>সঞ্চয়</a:t>
            </a:r>
            <a:r>
              <a:rPr lang="en-US" dirty="0" smtClean="0">
                <a:solidFill>
                  <a:prstClr val="white"/>
                </a:solidFill>
                <a:latin typeface="Garamond" panose="02020404030301010803"/>
                <a:cs typeface="Vrinda" panose="02000500000000020004" pitchFamily="2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Garamond" panose="02020404030301010803"/>
                <a:cs typeface="Vrinda" panose="02000500000000020004" pitchFamily="2" charset="0"/>
              </a:rPr>
              <a:t>বৃদ্ধি</a:t>
            </a:r>
            <a:endParaRPr lang="en-US" dirty="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4876800"/>
            <a:ext cx="6705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solidFill>
                  <a:prstClr val="white"/>
                </a:solidFill>
                <a:latin typeface="Garamond" panose="02020404030301010803"/>
                <a:cs typeface="Vrinda" panose="02000500000000020004" pitchFamily="2" charset="0"/>
              </a:rPr>
              <a:t>বাণিজ্যিক ব্যাংক দেশের বিভিন্ন স্থানে ছড়িয়ে থাকা ক্ষুদ্র ক্ষুদ্র সঞ্চয়কে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Vrinda" panose="02000500000000020004" pitchFamily="2" charset="0"/>
              </a:rPr>
              <a:t>আমানত</a:t>
            </a:r>
            <a:r>
              <a:rPr kumimoji="0" lang="bn-BD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Vrinda" panose="02000500000000020004" pitchFamily="2" charset="0"/>
              </a:rPr>
              <a:t> হিসাবে সংগ্রহ করে। ব্যাংক সঞ্চিত অর্থ ব্যবসায় ও উৎপাদন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solidFill>
                  <a:prstClr val="white"/>
                </a:solidFill>
                <a:latin typeface="Garamond" panose="02020404030301010803"/>
                <a:cs typeface="Vrinda" panose="02000500000000020004" pitchFamily="2" charset="0"/>
              </a:rPr>
              <a:t>ক্ষেত্রে</a:t>
            </a:r>
            <a:r>
              <a:rPr lang="bn-BD" dirty="0" smtClean="0">
                <a:solidFill>
                  <a:prstClr val="white"/>
                </a:solidFill>
                <a:latin typeface="Garamond" panose="02020404030301010803"/>
                <a:cs typeface="Vrinda" panose="02000500000000020004" pitchFamily="2" charset="0"/>
              </a:rPr>
              <a:t> ঋণ দিয়ে পুঁজি গঠনে সহায়তা করে।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38100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33600"/>
            <a:ext cx="3514725" cy="1876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03272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838200"/>
            <a:ext cx="33528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36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048000"/>
            <a:ext cx="8382000" cy="1066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সঞ্চয় বৃদ্ধিতে বাণিজ্যিক কার্যাবলি গুলো আলোচনা কর?</a:t>
            </a:r>
            <a:r>
              <a:rPr lang="bn-IN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sz="36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dologot ka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33400"/>
            <a:ext cx="2819400" cy="1809750"/>
          </a:xfrm>
          <a:prstGeom prst="cloudCallou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687" y="435114"/>
            <a:ext cx="221611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ea typeface="Calibri"/>
                <a:cs typeface="NikoshBAN"/>
              </a:rPr>
              <a:t>মূল্যায়ন </a:t>
            </a:r>
            <a:endParaRPr lang="en-US" sz="4000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37595"/>
            <a:ext cx="8077200" cy="378565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ea typeface="Calibri"/>
                <a:cs typeface="NikoshBAN"/>
              </a:rPr>
              <a:t>১</a:t>
            </a:r>
            <a:r>
              <a:rPr lang="bn-IN" sz="2800" dirty="0" smtClean="0">
                <a:ea typeface="Calibri"/>
                <a:cs typeface="NikoshBAN"/>
              </a:rPr>
              <a:t> ।</a:t>
            </a:r>
            <a:r>
              <a:rPr lang="bn-BD" sz="2800" dirty="0" smtClean="0">
                <a:ea typeface="Calibri"/>
                <a:cs typeface="NikoshBAN"/>
              </a:rPr>
              <a:t> কি বিনিময়ের মাধ্যম হিসাবে কাজ করে </a:t>
            </a:r>
            <a:r>
              <a:rPr lang="bn-IN" sz="3200" dirty="0" smtClean="0">
                <a:ea typeface="Calibri"/>
                <a:cs typeface="NikoshBAN"/>
              </a:rPr>
              <a:t> </a:t>
            </a:r>
            <a:r>
              <a:rPr lang="bn-BD" sz="3200" dirty="0" smtClean="0">
                <a:ea typeface="Calibri"/>
                <a:cs typeface="NikoshBAN"/>
              </a:rPr>
              <a:t>? </a:t>
            </a:r>
            <a:endParaRPr lang="en-US" sz="32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  <a:p>
            <a:r>
              <a:rPr lang="bn-BD" sz="3600" dirty="0">
                <a:ea typeface="Calibri"/>
                <a:cs typeface="NikoshBAN"/>
              </a:rPr>
              <a:t> </a:t>
            </a:r>
            <a:endParaRPr lang="bn-BD" sz="3600" dirty="0" smtClean="0">
              <a:ea typeface="Calibri"/>
              <a:cs typeface="NikoshBAN"/>
            </a:endParaRPr>
          </a:p>
          <a:p>
            <a:r>
              <a:rPr lang="bn-IN" sz="3200" dirty="0" smtClean="0">
                <a:ea typeface="Calibri"/>
                <a:cs typeface="NikoshBAN"/>
              </a:rPr>
              <a:t>    </a:t>
            </a:r>
          </a:p>
          <a:p>
            <a:r>
              <a:rPr lang="bn-IN" sz="3200" dirty="0" smtClean="0">
                <a:ea typeface="Calibri"/>
                <a:cs typeface="NikoshBAN"/>
              </a:rPr>
              <a:t>২ ।</a:t>
            </a:r>
            <a:r>
              <a:rPr lang="bn-BD" sz="3200" dirty="0" smtClean="0">
                <a:ea typeface="Calibri"/>
                <a:cs typeface="NikoshBAN"/>
              </a:rPr>
              <a:t> তৈরী্র উপকরণের দিক থেকে অর্থ</a:t>
            </a:r>
            <a:r>
              <a:rPr lang="bn-IN" sz="3200" dirty="0" smtClean="0">
                <a:ea typeface="Calibri"/>
                <a:cs typeface="NikoshBAN"/>
              </a:rPr>
              <a:t>কে</a:t>
            </a:r>
            <a:r>
              <a:rPr lang="bn-BD" sz="3200" dirty="0" smtClean="0">
                <a:ea typeface="Calibri"/>
                <a:cs typeface="NikoshBAN"/>
              </a:rPr>
              <a:t> </a:t>
            </a:r>
            <a:r>
              <a:rPr lang="bn-IN" sz="3200" dirty="0" smtClean="0">
                <a:ea typeface="Calibri"/>
                <a:cs typeface="NikoshBAN"/>
              </a:rPr>
              <a:t> কয় ভাগে ভাগ করা যায়?</a:t>
            </a:r>
            <a:r>
              <a:rPr lang="bn-BD" sz="3200" dirty="0" smtClean="0">
                <a:ea typeface="Calibri"/>
                <a:cs typeface="NikoshBAN"/>
              </a:rPr>
              <a:t>  </a:t>
            </a:r>
            <a:r>
              <a:rPr lang="bn-IN" sz="3200" dirty="0" smtClean="0">
                <a:ea typeface="Calibri"/>
                <a:cs typeface="NikoshBAN"/>
              </a:rPr>
              <a:t> </a:t>
            </a:r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ea typeface="Calibri"/>
                <a:cs typeface="NikoshBAN"/>
              </a:rPr>
              <a:t>						  </a:t>
            </a:r>
            <a:r>
              <a:rPr lang="bn-IN" sz="4000" dirty="0" smtClean="0">
                <a:ea typeface="Calibri"/>
                <a:cs typeface="NikoshBAN"/>
              </a:rPr>
              <a:t>  </a:t>
            </a:r>
            <a:endParaRPr lang="en-US" sz="4000" dirty="0"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929" y="1828800"/>
            <a:ext cx="3460579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prstClr val="black"/>
                </a:solidFill>
                <a:ea typeface="Calibri"/>
                <a:cs typeface="NikoshBAN"/>
              </a:rPr>
              <a:t>     </a:t>
            </a:r>
            <a:r>
              <a:rPr lang="bn-BD" sz="3200" dirty="0" smtClean="0">
                <a:solidFill>
                  <a:prstClr val="black"/>
                </a:solidFill>
                <a:ea typeface="Calibri"/>
                <a:cs typeface="NikoshBAN"/>
              </a:rPr>
              <a:t>ক</a:t>
            </a:r>
            <a:r>
              <a:rPr lang="bn-BD" sz="32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BD" sz="3200" dirty="0" smtClean="0">
                <a:solidFill>
                  <a:prstClr val="black"/>
                </a:solidFill>
                <a:ea typeface="Calibri"/>
                <a:cs typeface="NikoshBAN"/>
              </a:rPr>
              <a:t>চাল </a:t>
            </a:r>
            <a:r>
              <a:rPr lang="bn-IN" sz="32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5054052" y="1752600"/>
            <a:ext cx="3861348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200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BD" sz="2800" dirty="0" smtClean="0">
                <a:solidFill>
                  <a:prstClr val="black"/>
                </a:solidFill>
                <a:ea typeface="Calibri"/>
                <a:cs typeface="NikoshBAN"/>
              </a:rPr>
              <a:t>কাপড় </a:t>
            </a:r>
            <a:r>
              <a:rPr lang="bn-IN" sz="28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32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438400"/>
            <a:ext cx="3168408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গ.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অর্থ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4724400" y="2209800"/>
            <a:ext cx="3200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ea typeface="Calibri"/>
                <a:cs typeface="NikoshBAN"/>
              </a:rPr>
              <a:t>ঘ. </a:t>
            </a:r>
            <a:r>
              <a:rPr lang="bn-BD" sz="2800" dirty="0" smtClean="0">
                <a:solidFill>
                  <a:prstClr val="black"/>
                </a:solidFill>
                <a:ea typeface="Calibri"/>
                <a:cs typeface="NikoshBAN"/>
              </a:rPr>
              <a:t>মাছ </a:t>
            </a:r>
            <a:r>
              <a:rPr lang="bn-BD" sz="32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309780" y="4267200"/>
            <a:ext cx="2776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200" dirty="0" smtClean="0">
                <a:solidFill>
                  <a:prstClr val="black"/>
                </a:solidFill>
                <a:ea typeface="Calibri"/>
                <a:cs typeface="NikoshBAN"/>
              </a:rPr>
              <a:t>খ.</a:t>
            </a:r>
            <a:r>
              <a:rPr lang="bn-IN" sz="3200" dirty="0" smtClean="0">
                <a:solidFill>
                  <a:prstClr val="black"/>
                </a:solidFill>
                <a:ea typeface="Calibri"/>
                <a:cs typeface="NikoshBAN"/>
              </a:rPr>
              <a:t> তিন ভাগে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85980" y="5105400"/>
            <a:ext cx="24720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ঘ.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পাঁচ ভাগে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5029200"/>
            <a:ext cx="2590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গ.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ea typeface="Calibri"/>
                <a:cs typeface="NikoshBAN"/>
              </a:rPr>
              <a:t>চার ভাগে 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914400" y="44196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4000" dirty="0" smtClean="0">
                <a:solidFill>
                  <a:prstClr val="black"/>
                </a:solidFill>
                <a:ea typeface="Calibri"/>
                <a:cs typeface="NikoshBAN"/>
              </a:rPr>
              <a:t>দুই ভাগে</a:t>
            </a:r>
            <a:r>
              <a:rPr lang="bn-BD" sz="40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dirty="0"/>
          </a:p>
        </p:txBody>
      </p:sp>
      <p:sp>
        <p:nvSpPr>
          <p:cNvPr id="23" name="Flowchart: Connector 22"/>
          <p:cNvSpPr/>
          <p:nvPr/>
        </p:nvSpPr>
        <p:spPr>
          <a:xfrm>
            <a:off x="1905000" y="2667000"/>
            <a:ext cx="457200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1066800" y="4568588"/>
            <a:ext cx="457200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237595"/>
            <a:ext cx="8077200" cy="329320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ea typeface="Calibri"/>
                <a:cs typeface="NikoshBAN"/>
              </a:rPr>
              <a:t>১</a:t>
            </a:r>
            <a:r>
              <a:rPr lang="bn-IN" sz="2800" dirty="0" smtClean="0">
                <a:ea typeface="Calibri"/>
                <a:cs typeface="NikoshBAN"/>
              </a:rPr>
              <a:t> ।</a:t>
            </a:r>
            <a:r>
              <a:rPr lang="bn-BD" sz="2800" dirty="0">
                <a:ea typeface="Calibri"/>
                <a:cs typeface="NikoshBAN"/>
              </a:rPr>
              <a:t> </a:t>
            </a:r>
            <a:r>
              <a:rPr lang="bn-BD" sz="2800" dirty="0" smtClean="0">
                <a:ea typeface="Calibri"/>
                <a:cs typeface="NikoshBAN"/>
              </a:rPr>
              <a:t>বাণিজ্যিক ব্যাংকের প্রথম ও প্রধান কাজ কি? </a:t>
            </a:r>
            <a:r>
              <a:rPr lang="bn-IN" sz="2800" dirty="0" smtClean="0">
                <a:ea typeface="Calibri"/>
                <a:cs typeface="NikoshBAN"/>
              </a:rPr>
              <a:t> </a:t>
            </a:r>
            <a:r>
              <a:rPr lang="bn-BD" sz="3200" dirty="0" smtClean="0">
                <a:ea typeface="Calibri"/>
                <a:cs typeface="NikoshBAN"/>
              </a:rPr>
              <a:t> </a:t>
            </a:r>
            <a:endParaRPr lang="en-US" sz="32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  <a:p>
            <a:r>
              <a:rPr lang="bn-BD" sz="3600" dirty="0">
                <a:ea typeface="Calibri"/>
                <a:cs typeface="NikoshBAN"/>
              </a:rPr>
              <a:t> </a:t>
            </a:r>
            <a:endParaRPr lang="bn-BD" sz="3600" dirty="0" smtClean="0">
              <a:ea typeface="Calibri"/>
              <a:cs typeface="NikoshBAN"/>
            </a:endParaRPr>
          </a:p>
          <a:p>
            <a:r>
              <a:rPr lang="bn-IN" sz="3200" dirty="0" smtClean="0">
                <a:ea typeface="Calibri"/>
                <a:cs typeface="NikoshBAN"/>
              </a:rPr>
              <a:t>    </a:t>
            </a:r>
          </a:p>
          <a:p>
            <a:r>
              <a:rPr lang="bn-IN" sz="3200" dirty="0" smtClean="0">
                <a:ea typeface="Calibri"/>
                <a:cs typeface="NikoshBAN"/>
              </a:rPr>
              <a:t>২ । </a:t>
            </a:r>
            <a:r>
              <a:rPr lang="bn-BD" sz="3200" dirty="0" smtClean="0">
                <a:ea typeface="Calibri"/>
                <a:cs typeface="NikoshBAN"/>
              </a:rPr>
              <a:t>বাণিজ্যিক ব্যাংক কয় ধরণের আমানত গ্রহণ করে</a:t>
            </a:r>
            <a:r>
              <a:rPr lang="bn-IN" sz="3200" dirty="0" smtClean="0">
                <a:ea typeface="Calibri"/>
                <a:cs typeface="NikoshBAN"/>
              </a:rPr>
              <a:t> ?</a:t>
            </a:r>
            <a:r>
              <a:rPr lang="bn-BD" sz="3200" dirty="0" smtClean="0">
                <a:ea typeface="Calibri"/>
                <a:cs typeface="NikoshBAN"/>
              </a:rPr>
              <a:t>  </a:t>
            </a:r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ea typeface="Calibri"/>
                <a:cs typeface="NikoshBAN"/>
              </a:rPr>
              <a:t>						  </a:t>
            </a:r>
            <a:r>
              <a:rPr lang="bn-IN" sz="4000" dirty="0" smtClean="0">
                <a:ea typeface="Calibri"/>
                <a:cs typeface="NikoshBAN"/>
              </a:rPr>
              <a:t>  </a:t>
            </a:r>
            <a:endParaRPr lang="en-US" sz="4000" dirty="0"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828800"/>
            <a:ext cx="3460579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a typeface="Calibri"/>
                <a:cs typeface="NikoshBAN"/>
              </a:rPr>
              <a:t>ক</a:t>
            </a:r>
            <a:r>
              <a:rPr lang="bn-BD" sz="32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BD" sz="3200" dirty="0" smtClean="0">
                <a:solidFill>
                  <a:prstClr val="black"/>
                </a:solidFill>
                <a:ea typeface="Calibri"/>
                <a:cs typeface="NikoshBAN"/>
              </a:rPr>
              <a:t>আমানত গ্রহণ </a:t>
            </a:r>
            <a:r>
              <a:rPr lang="bn-IN" sz="32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5054052" y="1752600"/>
            <a:ext cx="3861348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200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BD" sz="2800" dirty="0" smtClean="0">
                <a:solidFill>
                  <a:prstClr val="black"/>
                </a:solidFill>
                <a:ea typeface="Calibri"/>
                <a:cs typeface="NikoshBAN"/>
              </a:rPr>
              <a:t>রেমিট্যান্স </a:t>
            </a:r>
            <a:r>
              <a:rPr lang="bn-IN" sz="2800" dirty="0" smtClean="0">
                <a:solidFill>
                  <a:prstClr val="black"/>
                </a:solidFill>
                <a:ea typeface="Calibri"/>
                <a:cs typeface="NikoshBAN"/>
              </a:rPr>
              <a:t>   </a:t>
            </a:r>
            <a:endParaRPr lang="en-US" sz="32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438400"/>
            <a:ext cx="35052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ea typeface="Calibri"/>
                <a:cs typeface="NikoshBAN"/>
              </a:rPr>
              <a:t>গ.</a:t>
            </a:r>
            <a:r>
              <a:rPr lang="bn-IN" sz="28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ea typeface="Calibri"/>
                <a:cs typeface="NikoshBAN"/>
              </a:rPr>
              <a:t>অর্থ স্থানান্তর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 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4572000" y="2209800"/>
            <a:ext cx="3200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ea typeface="Calibri"/>
                <a:cs typeface="NikoshBAN"/>
              </a:rPr>
              <a:t>ঘ. </a:t>
            </a:r>
            <a:r>
              <a:rPr lang="bn-BD" sz="2800" dirty="0" smtClean="0">
                <a:solidFill>
                  <a:prstClr val="black"/>
                </a:solidFill>
                <a:ea typeface="Calibri"/>
                <a:cs typeface="NikoshBAN"/>
              </a:rPr>
              <a:t>সঞ্চয় বৃদ্ধি </a:t>
            </a:r>
            <a:r>
              <a:rPr lang="bn-IN" sz="28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309780" y="4191000"/>
            <a:ext cx="2776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200" dirty="0" smtClean="0">
                <a:solidFill>
                  <a:prstClr val="black"/>
                </a:solidFill>
                <a:ea typeface="Calibri"/>
                <a:cs typeface="NikoshBAN"/>
              </a:rPr>
              <a:t>খ.</a:t>
            </a:r>
            <a:r>
              <a:rPr lang="bn-IN" sz="32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a typeface="Calibri"/>
                <a:cs typeface="NikoshBAN"/>
              </a:rPr>
              <a:t>দুই ধরনের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3358" y="5105400"/>
            <a:ext cx="2393242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200" dirty="0">
                <a:solidFill>
                  <a:prstClr val="black"/>
                </a:solidFill>
                <a:ea typeface="Calibri"/>
                <a:cs typeface="NikoshBAN"/>
              </a:rPr>
              <a:t>ঘ. </a:t>
            </a:r>
            <a:r>
              <a:rPr lang="bn-BD" sz="3200" dirty="0" smtClean="0">
                <a:solidFill>
                  <a:prstClr val="black"/>
                </a:solidFill>
                <a:ea typeface="Calibri"/>
                <a:cs typeface="NikoshBAN"/>
              </a:rPr>
              <a:t>চার ধরনের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5029200"/>
            <a:ext cx="2590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গ.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a typeface="Calibri"/>
                <a:cs typeface="NikoshBAN"/>
              </a:rPr>
              <a:t>তিন ধরনের</a:t>
            </a:r>
            <a:r>
              <a:rPr lang="bn-IN" sz="32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914400" y="42672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ea typeface="Calibri"/>
                <a:cs typeface="NikoshBAN"/>
              </a:rPr>
              <a:t>ক. এক ধরণের </a:t>
            </a:r>
            <a:r>
              <a:rPr lang="bn-IN" sz="40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dirty="0"/>
          </a:p>
        </p:txBody>
      </p:sp>
      <p:sp>
        <p:nvSpPr>
          <p:cNvPr id="23" name="Flowchart: Connector 22"/>
          <p:cNvSpPr/>
          <p:nvPr/>
        </p:nvSpPr>
        <p:spPr>
          <a:xfrm>
            <a:off x="1186218" y="2057400"/>
            <a:ext cx="457200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990600" y="5210033"/>
            <a:ext cx="457200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46566" y="0"/>
            <a:ext cx="3609386" cy="1481958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6311" y="1800367"/>
            <a:ext cx="3149895" cy="26368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আমানত গ্রহণ বাণিজ্যিক ব্যাংকের প্রথম ও প্রধান কাজ। কথাটি ব্যাখ্যা কর।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14400"/>
            <a:ext cx="4724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9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52800" y="457200"/>
            <a:ext cx="38862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সবাইকে ধন্যবাদ</a:t>
            </a:r>
            <a:endParaRPr lang="en-US" sz="4400" b="1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85" y="1447800"/>
            <a:ext cx="760241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78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8200" y="292753"/>
            <a:ext cx="4343400" cy="534604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800" b="1" u="sng" dirty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6585CF">
                      <a:satMod val="175000"/>
                      <a:alpha val="40000"/>
                    </a:srgbClr>
                  </a:glow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u="sng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6585CF">
                      <a:satMod val="175000"/>
                      <a:alpha val="40000"/>
                    </a:srgbClr>
                  </a:glow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   পাঠ    পরিচিতি  </a:t>
            </a:r>
            <a:endParaRPr lang="bn-BD" sz="4800" b="1" u="sng" dirty="0">
              <a:ln w="6600">
                <a:solidFill>
                  <a:srgbClr val="9CB084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6585CF">
                    <a:satMod val="175000"/>
                    <a:alpha val="40000"/>
                  </a:srgbClr>
                </a:glow>
                <a:outerShdw dist="38100" dir="2700000" algn="tl" rotWithShape="0">
                  <a:srgbClr val="9CB084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u="sng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6585CF">
                      <a:satMod val="175000"/>
                      <a:alpha val="40000"/>
                    </a:srgbClr>
                  </a:glow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800" b="1" u="sng" dirty="0" err="1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6585CF">
                      <a:satMod val="175000"/>
                      <a:alpha val="40000"/>
                    </a:srgbClr>
                  </a:glow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ণীঃ</a:t>
            </a:r>
            <a:r>
              <a:rPr lang="en-US" sz="4800" b="1" u="sng" dirty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6585CF">
                      <a:satMod val="175000"/>
                      <a:alpha val="40000"/>
                    </a:srgbClr>
                  </a:glow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u="sng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6585CF">
                      <a:satMod val="175000"/>
                      <a:alpha val="40000"/>
                    </a:srgbClr>
                  </a:glow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800" b="1" u="sng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6585CF">
                      <a:satMod val="175000"/>
                      <a:alpha val="40000"/>
                    </a:srgbClr>
                  </a:glow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n w="6600">
                <a:solidFill>
                  <a:srgbClr val="9CB084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9CB084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IN" sz="4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n w="6600">
                <a:solidFill>
                  <a:srgbClr val="9CB084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9CB084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অর্থ ও ব্যাংক ব্যবস্থা </a:t>
            </a:r>
            <a:r>
              <a:rPr lang="bn-IN" sz="4000" b="1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n w="6600">
                <a:solidFill>
                  <a:srgbClr val="9CB084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9CB084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4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  </a:t>
            </a:r>
            <a:r>
              <a:rPr lang="en-US" sz="4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সময়ঃ৫</a:t>
            </a:r>
            <a:r>
              <a:rPr lang="bn-BD" sz="4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0</a:t>
            </a:r>
            <a:r>
              <a:rPr lang="en-US" sz="4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4000" b="1" dirty="0" smtClean="0">
              <a:ln w="6600">
                <a:solidFill>
                  <a:srgbClr val="9CB084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9CB084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CB084"/>
                  </a:outerShdw>
                </a:effectLst>
              </a:rPr>
              <a:t> </a:t>
            </a:r>
          </a:p>
        </p:txBody>
      </p:sp>
      <p:pic>
        <p:nvPicPr>
          <p:cNvPr id="5" name="Picture 4" descr="bo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4038600" cy="533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8079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1200" y="3886200"/>
            <a:ext cx="48768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তোমরা ছবিতে কি দেখতে পাচ্ছ ?</a:t>
            </a:r>
            <a:endParaRPr lang="en-US" sz="3200" b="1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724400"/>
            <a:ext cx="575572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ক্রেতা পণ্য ক্রয় করছে ,বিক্রেতা পণ্য বিক্রয় করছে ।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3600" y="381000"/>
            <a:ext cx="64008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il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04800"/>
            <a:ext cx="7543800" cy="32766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600200" y="5486400"/>
            <a:ext cx="7086600" cy="99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তাহলে,  তোমরা কি বলতে পার ক্রেতা </a:t>
            </a:r>
            <a:r>
              <a:rPr lang="en-US" sz="24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কিসের</a:t>
            </a:r>
            <a:r>
              <a:rPr lang="en-US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পন্য</a:t>
            </a:r>
            <a:r>
              <a:rPr lang="en-US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ক্রয়</a:t>
            </a:r>
            <a:r>
              <a:rPr lang="en-US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?     </a:t>
            </a:r>
            <a:endParaRPr lang="en-US" sz="24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4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9000" y="5334000"/>
            <a:ext cx="3276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অর্থের মাধ্যমে</a:t>
            </a:r>
            <a:endParaRPr lang="en-US" sz="32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7315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3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71600"/>
            <a:ext cx="5372100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96920" y="5562600"/>
            <a:ext cx="3429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ব্যাংকের</a:t>
            </a:r>
            <a:r>
              <a:rPr lang="en-US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609600"/>
            <a:ext cx="53721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আর অর্থ জমা রাখা  হয় কার মাধ্যমে</a:t>
            </a:r>
            <a:endParaRPr lang="en-US" sz="28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8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6647" y="189185"/>
            <a:ext cx="86205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তাহলে আমাদের </a:t>
            </a:r>
            <a:r>
              <a:rPr lang="bn-IN" sz="4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পাঠ হলো  </a:t>
            </a:r>
            <a:r>
              <a:rPr lang="en-US" sz="5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…………....…………. ?</a:t>
            </a:r>
            <a:endParaRPr lang="en-US" sz="7200" b="1" dirty="0">
              <a:ln w="12700" cmpd="sng">
                <a:solidFill>
                  <a:srgbClr val="6585C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E6BC9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6095" y="3967936"/>
            <a:ext cx="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2286001"/>
            <a:ext cx="72390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766137"/>
            <a:ext cx="327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5867400"/>
            <a:ext cx="48006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4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8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ব্যাংক</a:t>
            </a:r>
            <a:r>
              <a:rPr lang="en-US" sz="4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ব্যবস্থা</a:t>
            </a:r>
            <a:r>
              <a:rPr lang="en-US" sz="4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1"/>
            <a:ext cx="7239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9739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06" y="69011"/>
            <a:ext cx="8382000" cy="156966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806" y="1693422"/>
            <a:ext cx="8265852" cy="58785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bn-BD" sz="36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bn-BD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......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কাকে বলে , এবং অর্থের কার্যাবলি বলতে পারবে।  </a:t>
            </a:r>
            <a:endParaRPr lang="bn-IN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বাণিজ্যিক বাংকের ধারণা এবং এর প্রধান কার্যাবলি বর্ণনা করতে পারবে।</a:t>
            </a:r>
            <a:endParaRPr lang="bn-BD" sz="3600" b="1" spc="50" dirty="0">
              <a:ln w="11430"/>
              <a:gradFill>
                <a:gsLst>
                  <a:gs pos="25000">
                    <a:srgbClr val="9CB084">
                      <a:satMod val="155000"/>
                    </a:srgbClr>
                  </a:gs>
                  <a:gs pos="100000">
                    <a:srgbClr val="9CB084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/>
            <a:endParaRPr lang="bn-IN" sz="4000" b="1" spc="50" dirty="0" smtClean="0">
              <a:ln w="11430"/>
              <a:gradFill>
                <a:gsLst>
                  <a:gs pos="25000">
                    <a:srgbClr val="9CB084">
                      <a:satMod val="155000"/>
                    </a:srgbClr>
                  </a:gs>
                  <a:gs pos="100000">
                    <a:srgbClr val="9CB084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/>
            <a:endParaRPr lang="bn-BD" sz="4000" b="1" spc="50" dirty="0" smtClean="0">
              <a:ln w="11430"/>
              <a:gradFill>
                <a:gsLst>
                  <a:gs pos="25000">
                    <a:srgbClr val="9CB084">
                      <a:satMod val="155000"/>
                    </a:srgbClr>
                  </a:gs>
                  <a:gs pos="100000">
                    <a:srgbClr val="9CB084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endParaRPr lang="bn-BD" sz="4000" b="1" spc="50" dirty="0" smtClean="0">
              <a:ln w="11430"/>
              <a:gradFill>
                <a:gsLst>
                  <a:gs pos="25000">
                    <a:srgbClr val="9CB084">
                      <a:satMod val="155000"/>
                    </a:srgbClr>
                  </a:gs>
                  <a:gs pos="100000">
                    <a:srgbClr val="9CB084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endParaRPr lang="en-US" sz="3600" b="1" spc="50" dirty="0" smtClean="0">
              <a:ln w="11430"/>
              <a:gradFill>
                <a:gsLst>
                  <a:gs pos="25000">
                    <a:srgbClr val="9CB084">
                      <a:satMod val="155000"/>
                    </a:srgbClr>
                  </a:gs>
                  <a:gs pos="100000">
                    <a:srgbClr val="9CB084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82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30480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অর্থ কাকে বলে?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3867150" cy="2428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00200"/>
            <a:ext cx="3429000" cy="2403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219200" y="4800600"/>
            <a:ext cx="701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C00000"/>
                </a:solidFill>
                <a:latin typeface="Nikosh" pitchFamily="2" charset="0"/>
                <a:ea typeface="Tahoma" panose="020B0604030504040204" pitchFamily="34" charset="0"/>
                <a:cs typeface="Nikosh" pitchFamily="2" charset="0"/>
              </a:rPr>
              <a:t>সরকার কর্তৃক প্রবর্তিত যে বিস্তু মূল্যের পরিমাপক, দেনা –পাওনা মেটানোর উপায় হিসাবে সর্বত গ্রহণযোগ্য সঞ্চয়ের বাহন ও ঋণের ভিত্তি হিসাবে স্বীকৃত, তাকে অর্থ বলে</a:t>
            </a:r>
            <a:r>
              <a:rPr lang="bn-BD" dirty="0" smtClean="0">
                <a:latin typeface="Nikosh" pitchFamily="2" charset="0"/>
                <a:ea typeface="Tahoma" panose="020B0604030504040204" pitchFamily="34" charset="0"/>
                <a:cs typeface="Nikosh" pitchFamily="2" charset="0"/>
              </a:rPr>
              <a:t>।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6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4102918</TotalTime>
  <Words>788</Words>
  <Application>Microsoft Office PowerPoint</Application>
  <PresentationFormat>On-screen Show (4:3)</PresentationFormat>
  <Paragraphs>156</Paragraphs>
  <Slides>27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Shilpi Farida</dc:creator>
  <cp:lastModifiedBy>User</cp:lastModifiedBy>
  <cp:revision>386</cp:revision>
  <dcterms:created xsi:type="dcterms:W3CDTF">2006-08-16T00:00:00Z</dcterms:created>
  <dcterms:modified xsi:type="dcterms:W3CDTF">2021-04-17T16:22:40Z</dcterms:modified>
</cp:coreProperties>
</file>