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71" r:id="rId5"/>
    <p:sldId id="260" r:id="rId6"/>
    <p:sldId id="261" r:id="rId7"/>
    <p:sldId id="262" r:id="rId8"/>
    <p:sldId id="263" r:id="rId9"/>
    <p:sldId id="264" r:id="rId10"/>
    <p:sldId id="265" r:id="rId11"/>
    <p:sldId id="266" r:id="rId12"/>
    <p:sldId id="267" r:id="rId13"/>
    <p:sldId id="268" r:id="rId14"/>
    <p:sldId id="269" r:id="rId15"/>
    <p:sldId id="270" r:id="rId16"/>
    <p:sldId id="276" r:id="rId17"/>
    <p:sldId id="272" r:id="rId18"/>
    <p:sldId id="273" r:id="rId19"/>
    <p:sldId id="274" r:id="rId20"/>
    <p:sldId id="279" r:id="rId21"/>
    <p:sldId id="282" r:id="rId22"/>
    <p:sldId id="275" r:id="rId23"/>
    <p:sldId id="277" r:id="rId24"/>
    <p:sldId id="280" r:id="rId25"/>
    <p:sldId id="281" r:id="rId26"/>
    <p:sldId id="25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3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AD785EAE-CC09-4EAF-A274-5A71EB710145}" type="datetimeFigureOut">
              <a:rPr lang="en-GB" smtClean="0"/>
              <a:t>17/04/2021</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0016C33-3BC9-44DE-9F0D-6A1700998D85}"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187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785EAE-CC09-4EAF-A274-5A71EB710145}" type="datetimeFigureOut">
              <a:rPr lang="en-GB" smtClean="0"/>
              <a:t>17/04/2021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016C33-3BC9-44DE-9F0D-6A1700998D85}" type="slidenum">
              <a:rPr lang="en-GB" smtClean="0"/>
              <a:t>‹#›</a:t>
            </a:fld>
            <a:endParaRPr lang="en-GB"/>
          </a:p>
        </p:txBody>
      </p:sp>
    </p:spTree>
    <p:extLst>
      <p:ext uri="{BB962C8B-B14F-4D97-AF65-F5344CB8AC3E}">
        <p14:creationId xmlns:p14="http://schemas.microsoft.com/office/powerpoint/2010/main" val="1488499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785EAE-CC09-4EAF-A274-5A71EB710145}" type="datetimeFigureOut">
              <a:rPr lang="en-GB" smtClean="0"/>
              <a:t>17/04/2021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016C33-3BC9-44DE-9F0D-6A1700998D85}" type="slidenum">
              <a:rPr lang="en-GB" smtClean="0"/>
              <a:t>‹#›</a:t>
            </a:fld>
            <a:endParaRPr lang="en-GB"/>
          </a:p>
        </p:txBody>
      </p:sp>
    </p:spTree>
    <p:extLst>
      <p:ext uri="{BB962C8B-B14F-4D97-AF65-F5344CB8AC3E}">
        <p14:creationId xmlns:p14="http://schemas.microsoft.com/office/powerpoint/2010/main" val="3944410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785EAE-CC09-4EAF-A274-5A71EB710145}" type="datetimeFigureOut">
              <a:rPr lang="en-GB" smtClean="0"/>
              <a:t>17/04/2021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016C33-3BC9-44DE-9F0D-6A1700998D85}" type="slidenum">
              <a:rPr lang="en-GB" smtClean="0"/>
              <a:t>‹#›</a:t>
            </a:fld>
            <a:endParaRPr lang="en-GB"/>
          </a:p>
        </p:txBody>
      </p:sp>
    </p:spTree>
    <p:extLst>
      <p:ext uri="{BB962C8B-B14F-4D97-AF65-F5344CB8AC3E}">
        <p14:creationId xmlns:p14="http://schemas.microsoft.com/office/powerpoint/2010/main" val="186225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785EAE-CC09-4EAF-A274-5A71EB710145}" type="datetimeFigureOut">
              <a:rPr lang="en-GB" smtClean="0"/>
              <a:t>17/04/2021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016C33-3BC9-44DE-9F0D-6A1700998D85}"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556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785EAE-CC09-4EAF-A274-5A71EB710145}" type="datetimeFigureOut">
              <a:rPr lang="en-GB" smtClean="0"/>
              <a:t>17/04/2021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016C33-3BC9-44DE-9F0D-6A1700998D85}" type="slidenum">
              <a:rPr lang="en-GB" smtClean="0"/>
              <a:t>‹#›</a:t>
            </a:fld>
            <a:endParaRPr lang="en-GB"/>
          </a:p>
        </p:txBody>
      </p:sp>
    </p:spTree>
    <p:extLst>
      <p:ext uri="{BB962C8B-B14F-4D97-AF65-F5344CB8AC3E}">
        <p14:creationId xmlns:p14="http://schemas.microsoft.com/office/powerpoint/2010/main" val="1430412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785EAE-CC09-4EAF-A274-5A71EB710145}" type="datetimeFigureOut">
              <a:rPr lang="en-GB" smtClean="0"/>
              <a:t>17/04/2021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016C33-3BC9-44DE-9F0D-6A1700998D85}" type="slidenum">
              <a:rPr lang="en-GB" smtClean="0"/>
              <a:t>‹#›</a:t>
            </a:fld>
            <a:endParaRPr lang="en-GB"/>
          </a:p>
        </p:txBody>
      </p:sp>
    </p:spTree>
    <p:extLst>
      <p:ext uri="{BB962C8B-B14F-4D97-AF65-F5344CB8AC3E}">
        <p14:creationId xmlns:p14="http://schemas.microsoft.com/office/powerpoint/2010/main" val="429525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785EAE-CC09-4EAF-A274-5A71EB710145}" type="datetimeFigureOut">
              <a:rPr lang="en-GB" smtClean="0"/>
              <a:t>17/04/2021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016C33-3BC9-44DE-9F0D-6A1700998D85}" type="slidenum">
              <a:rPr lang="en-GB" smtClean="0"/>
              <a:t>‹#›</a:t>
            </a:fld>
            <a:endParaRPr lang="en-GB"/>
          </a:p>
        </p:txBody>
      </p:sp>
    </p:spTree>
    <p:extLst>
      <p:ext uri="{BB962C8B-B14F-4D97-AF65-F5344CB8AC3E}">
        <p14:creationId xmlns:p14="http://schemas.microsoft.com/office/powerpoint/2010/main" val="310377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785EAE-CC09-4EAF-A274-5A71EB710145}" type="datetimeFigureOut">
              <a:rPr lang="en-GB" smtClean="0"/>
              <a:t>17/04/2021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016C33-3BC9-44DE-9F0D-6A1700998D85}" type="slidenum">
              <a:rPr lang="en-GB" smtClean="0"/>
              <a:t>‹#›</a:t>
            </a:fld>
            <a:endParaRPr lang="en-GB"/>
          </a:p>
        </p:txBody>
      </p:sp>
    </p:spTree>
    <p:extLst>
      <p:ext uri="{BB962C8B-B14F-4D97-AF65-F5344CB8AC3E}">
        <p14:creationId xmlns:p14="http://schemas.microsoft.com/office/powerpoint/2010/main" val="2700106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85EAE-CC09-4EAF-A274-5A71EB710145}" type="datetimeFigureOut">
              <a:rPr lang="en-GB" smtClean="0"/>
              <a:t>17/04/2021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016C33-3BC9-44DE-9F0D-6A1700998D85}" type="slidenum">
              <a:rPr lang="en-GB" smtClean="0"/>
              <a:t>‹#›</a:t>
            </a:fld>
            <a:endParaRPr lang="en-GB"/>
          </a:p>
        </p:txBody>
      </p:sp>
    </p:spTree>
    <p:extLst>
      <p:ext uri="{BB962C8B-B14F-4D97-AF65-F5344CB8AC3E}">
        <p14:creationId xmlns:p14="http://schemas.microsoft.com/office/powerpoint/2010/main" val="2045467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85EAE-CC09-4EAF-A274-5A71EB710145}" type="datetimeFigureOut">
              <a:rPr lang="en-GB" smtClean="0"/>
              <a:t>17/04/2021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016C33-3BC9-44DE-9F0D-6A1700998D85}" type="slidenum">
              <a:rPr lang="en-GB" smtClean="0"/>
              <a:t>‹#›</a:t>
            </a:fld>
            <a:endParaRPr lang="en-GB"/>
          </a:p>
        </p:txBody>
      </p:sp>
    </p:spTree>
    <p:extLst>
      <p:ext uri="{BB962C8B-B14F-4D97-AF65-F5344CB8AC3E}">
        <p14:creationId xmlns:p14="http://schemas.microsoft.com/office/powerpoint/2010/main" val="2519371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AD785EAE-CC09-4EAF-A274-5A71EB710145}" type="datetimeFigureOut">
              <a:rPr lang="en-GB" smtClean="0"/>
              <a:t>17/04/2021</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90016C33-3BC9-44DE-9F0D-6A1700998D85}" type="slidenum">
              <a:rPr lang="en-GB" smtClean="0"/>
              <a:t>‹#›</a:t>
            </a:fld>
            <a:endParaRPr lang="en-GB"/>
          </a:p>
        </p:txBody>
      </p:sp>
    </p:spTree>
    <p:extLst>
      <p:ext uri="{BB962C8B-B14F-4D97-AF65-F5344CB8AC3E}">
        <p14:creationId xmlns:p14="http://schemas.microsoft.com/office/powerpoint/2010/main" val="1290858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tmp"/></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jp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79CC16-C568-4D41-8836-35ACB4B90D9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1459" y="1503123"/>
            <a:ext cx="10872590" cy="4997886"/>
          </a:xfrm>
          <a:prstGeom prst="rect">
            <a:avLst/>
          </a:prstGeom>
        </p:spPr>
      </p:pic>
      <p:sp>
        <p:nvSpPr>
          <p:cNvPr id="4" name="TextBox 2">
            <a:extLst>
              <a:ext uri="{FF2B5EF4-FFF2-40B4-BE49-F238E27FC236}">
                <a16:creationId xmlns:a16="http://schemas.microsoft.com/office/drawing/2014/main" id="{690E3E65-B63F-4AEB-B552-1AE6DB2836B4}"/>
              </a:ext>
            </a:extLst>
          </p:cNvPr>
          <p:cNvSpPr txBox="1"/>
          <p:nvPr/>
        </p:nvSpPr>
        <p:spPr>
          <a:xfrm>
            <a:off x="1473970" y="302794"/>
            <a:ext cx="932756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আজ</a:t>
            </a:r>
            <a:r>
              <a:rPr lang="en-US" sz="72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কের</a:t>
            </a:r>
            <a:r>
              <a:rPr lang="en-US"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a:t>
            </a:r>
            <a:r>
              <a:rPr lang="en-US" sz="72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পাঠে</a:t>
            </a:r>
            <a:r>
              <a:rPr lang="en-US"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a:t>
            </a:r>
            <a:r>
              <a:rPr lang="en-US" sz="72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সবাইকে</a:t>
            </a:r>
            <a:r>
              <a:rPr lang="en-US"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a:t>
            </a:r>
            <a:r>
              <a:rPr lang="en-US" sz="72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শুভেচ্ছা</a:t>
            </a:r>
            <a:endParaRPr lang="en-US"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4955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FAD6D6-D41F-4F6F-8153-77A02D1F1260}"/>
              </a:ext>
            </a:extLst>
          </p:cNvPr>
          <p:cNvSpPr/>
          <p:nvPr/>
        </p:nvSpPr>
        <p:spPr>
          <a:xfrm>
            <a:off x="4052298" y="375479"/>
            <a:ext cx="4214616" cy="769441"/>
          </a:xfrm>
          <a:prstGeom prst="rect">
            <a:avLst/>
          </a:prstGeom>
          <a:ln>
            <a:solidFill>
              <a:srgbClr val="800080"/>
            </a:solid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ছবির</a:t>
            </a:r>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সাথে</a:t>
            </a:r>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কবিতা</a:t>
            </a:r>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পড়ি</a:t>
            </a:r>
            <a:endPar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DC068786-8113-45E3-8A71-0DF3F79EFC4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1903" r="33993"/>
          <a:stretch/>
        </p:blipFill>
        <p:spPr>
          <a:xfrm>
            <a:off x="8985352" y="1312806"/>
            <a:ext cx="2770217" cy="357408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a:extLst>
              <a:ext uri="{FF2B5EF4-FFF2-40B4-BE49-F238E27FC236}">
                <a16:creationId xmlns:a16="http://schemas.microsoft.com/office/drawing/2014/main" id="{557D361D-9559-4F7C-9AEB-A4C3FDF0CEA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8290" y="1320283"/>
            <a:ext cx="3536520" cy="357408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a:extLst>
              <a:ext uri="{FF2B5EF4-FFF2-40B4-BE49-F238E27FC236}">
                <a16:creationId xmlns:a16="http://schemas.microsoft.com/office/drawing/2014/main" id="{9CF21C89-72A8-408E-8EA8-F4F7B94096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84803" y="1312805"/>
            <a:ext cx="4540556" cy="357408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a:extLst>
              <a:ext uri="{FF2B5EF4-FFF2-40B4-BE49-F238E27FC236}">
                <a16:creationId xmlns:a16="http://schemas.microsoft.com/office/drawing/2014/main" id="{CFA7BF3E-2AE7-4D49-9F04-96213FEFFBD5}"/>
              </a:ext>
            </a:extLst>
          </p:cNvPr>
          <p:cNvSpPr txBox="1"/>
          <p:nvPr/>
        </p:nvSpPr>
        <p:spPr>
          <a:xfrm>
            <a:off x="374344" y="5676711"/>
            <a:ext cx="3383464" cy="646331"/>
          </a:xfrm>
          <a:prstGeom prst="rect">
            <a:avLst/>
          </a:prstGeom>
          <a:noFill/>
          <a:ln>
            <a:solidFill>
              <a:schemeClr val="tx1">
                <a:lumMod val="50000"/>
                <a:lumOff val="50000"/>
              </a:schemeClr>
            </a:solidFill>
          </a:ln>
        </p:spPr>
        <p:txBody>
          <a:bodyPr wrap="square" rtlCol="0">
            <a:spAutoFit/>
          </a:bodyPr>
          <a:lstStyle/>
          <a:p>
            <a:pPr algn="l"/>
            <a:r>
              <a:rPr lang="bn-IN" sz="3600" b="1" dirty="0">
                <a:latin typeface="NikoshBAN" panose="02000000000000000000" pitchFamily="2" charset="0"/>
                <a:cs typeface="NikoshBAN" panose="02000000000000000000" pitchFamily="2" charset="0"/>
              </a:rPr>
              <a:t>বলে ,মোর খোকামণি।</a:t>
            </a:r>
            <a:endParaRPr lang="en-US" sz="3600" b="1"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E01010EC-DD81-4D2B-9D46-914AFBF2B29E}"/>
              </a:ext>
            </a:extLst>
          </p:cNvPr>
          <p:cNvSpPr txBox="1"/>
          <p:nvPr/>
        </p:nvSpPr>
        <p:spPr>
          <a:xfrm>
            <a:off x="4279703" y="5676710"/>
            <a:ext cx="3035498" cy="646331"/>
          </a:xfrm>
          <a:prstGeom prst="rect">
            <a:avLst/>
          </a:prstGeom>
          <a:noFill/>
          <a:ln>
            <a:solidFill>
              <a:schemeClr val="tx1">
                <a:lumMod val="50000"/>
                <a:lumOff val="50000"/>
              </a:schemeClr>
            </a:solidFill>
          </a:ln>
        </p:spPr>
        <p:txBody>
          <a:bodyPr wrap="square" rtlCol="0">
            <a:spAutoFit/>
          </a:bodyPr>
          <a:lstStyle/>
          <a:p>
            <a:pPr algn="l"/>
            <a:r>
              <a:rPr lang="bn-IN" sz="3600" b="1" dirty="0">
                <a:latin typeface="NikoshBAN" panose="02000000000000000000" pitchFamily="2" charset="0"/>
                <a:cs typeface="NikoshBAN" panose="02000000000000000000" pitchFamily="2" charset="0"/>
              </a:rPr>
              <a:t>হীরা-মানিকের খনি,</a:t>
            </a:r>
            <a:endParaRPr lang="en-US" sz="3600" b="1"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05081E9D-93E8-46AA-BA19-7B0857741558}"/>
              </a:ext>
            </a:extLst>
          </p:cNvPr>
          <p:cNvSpPr txBox="1"/>
          <p:nvPr/>
        </p:nvSpPr>
        <p:spPr>
          <a:xfrm>
            <a:off x="7899184" y="5303408"/>
            <a:ext cx="3918472" cy="1200329"/>
          </a:xfrm>
          <a:prstGeom prst="rect">
            <a:avLst/>
          </a:prstGeom>
          <a:noFill/>
          <a:ln>
            <a:solidFill>
              <a:schemeClr val="tx1">
                <a:lumMod val="50000"/>
                <a:lumOff val="50000"/>
              </a:schemeClr>
            </a:solidFill>
          </a:ln>
        </p:spPr>
        <p:txBody>
          <a:bodyPr wrap="square" rtlCol="0">
            <a:spAutoFit/>
          </a:bodyPr>
          <a:lstStyle/>
          <a:p>
            <a:pPr algn="l"/>
            <a:r>
              <a:rPr lang="bn-IN" sz="3600" b="1" dirty="0">
                <a:latin typeface="NikoshBAN" panose="02000000000000000000" pitchFamily="2" charset="0"/>
                <a:cs typeface="NikoshBAN" panose="02000000000000000000" pitchFamily="2" charset="0"/>
              </a:rPr>
              <a:t>এমনটি নাই কারো,শুনে বুক ভরে।</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6653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09D132-DE89-4BC6-884F-9B28B4080A6E}"/>
              </a:ext>
            </a:extLst>
          </p:cNvPr>
          <p:cNvSpPr/>
          <p:nvPr/>
        </p:nvSpPr>
        <p:spPr>
          <a:xfrm>
            <a:off x="4052298" y="375479"/>
            <a:ext cx="4214616" cy="769441"/>
          </a:xfrm>
          <a:prstGeom prst="rect">
            <a:avLst/>
          </a:prstGeom>
          <a:ln>
            <a:solidFill>
              <a:srgbClr val="800080"/>
            </a:solid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ছবির</a:t>
            </a:r>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সাথে</a:t>
            </a:r>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কবিতা</a:t>
            </a:r>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পড়ি</a:t>
            </a:r>
            <a:endPar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69239D5D-3B06-4815-8A66-BCE811EE8BF2}"/>
              </a:ext>
            </a:extLst>
          </p:cNvPr>
          <p:cNvSpPr txBox="1"/>
          <p:nvPr/>
        </p:nvSpPr>
        <p:spPr>
          <a:xfrm>
            <a:off x="374344" y="5676711"/>
            <a:ext cx="2581798" cy="646331"/>
          </a:xfrm>
          <a:prstGeom prst="rect">
            <a:avLst/>
          </a:prstGeom>
          <a:noFill/>
          <a:ln>
            <a:solidFill>
              <a:schemeClr val="tx1">
                <a:lumMod val="50000"/>
                <a:lumOff val="50000"/>
              </a:schemeClr>
            </a:solidFill>
          </a:ln>
        </p:spPr>
        <p:txBody>
          <a:bodyPr wrap="square" rtlCol="0">
            <a:spAutoFit/>
          </a:bodyPr>
          <a:lstStyle/>
          <a:p>
            <a:pPr algn="l"/>
            <a:r>
              <a:rPr lang="bn-IN" sz="3600" b="1" dirty="0">
                <a:latin typeface="NikoshBAN" panose="02000000000000000000" pitchFamily="2" charset="0"/>
                <a:cs typeface="NikoshBAN" panose="02000000000000000000" pitchFamily="2" charset="0"/>
              </a:rPr>
              <a:t>দিবানিশি ভাবনা</a:t>
            </a:r>
            <a:endParaRPr lang="en-US" sz="3600" b="1"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8ED89404-FCB1-4F5E-8F70-B83F7D59389A}"/>
              </a:ext>
            </a:extLst>
          </p:cNvPr>
          <p:cNvSpPr txBox="1"/>
          <p:nvPr/>
        </p:nvSpPr>
        <p:spPr>
          <a:xfrm>
            <a:off x="3988692" y="5676983"/>
            <a:ext cx="3244960" cy="646331"/>
          </a:xfrm>
          <a:prstGeom prst="rect">
            <a:avLst/>
          </a:prstGeom>
          <a:noFill/>
          <a:ln>
            <a:solidFill>
              <a:schemeClr val="tx1">
                <a:lumMod val="50000"/>
                <a:lumOff val="50000"/>
              </a:schemeClr>
            </a:solidFill>
          </a:ln>
        </p:spPr>
        <p:txBody>
          <a:bodyPr wrap="square" rtlCol="0">
            <a:spAutoFit/>
          </a:bodyPr>
          <a:lstStyle/>
          <a:p>
            <a:pPr algn="l"/>
            <a:r>
              <a:rPr lang="bn-IN" sz="3600" b="1" dirty="0">
                <a:latin typeface="NikoshBAN" panose="02000000000000000000" pitchFamily="2" charset="0"/>
                <a:cs typeface="NikoshBAN" panose="02000000000000000000" pitchFamily="2" charset="0"/>
              </a:rPr>
              <a:t>কিসে ক্লেশ পাব না,</a:t>
            </a:r>
            <a:endParaRPr lang="en-US" sz="3600" b="1" dirty="0">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57F44C96-F6CF-4E8E-B036-BF3E29B6CA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07307" y="1310025"/>
            <a:ext cx="4214616" cy="39871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8175F614-3FEA-4131-9B7B-11DED4121DD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59754" y="1290182"/>
            <a:ext cx="3457902" cy="38204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id="{1B70A98E-A880-40C4-A9CD-BFB365B92FE4}"/>
              </a:ext>
            </a:extLst>
          </p:cNvPr>
          <p:cNvSpPr txBox="1"/>
          <p:nvPr/>
        </p:nvSpPr>
        <p:spPr>
          <a:xfrm>
            <a:off x="8072307" y="5297139"/>
            <a:ext cx="3819787" cy="1200329"/>
          </a:xfrm>
          <a:prstGeom prst="rect">
            <a:avLst/>
          </a:prstGeom>
          <a:noFill/>
          <a:ln>
            <a:solidFill>
              <a:schemeClr val="tx1">
                <a:lumMod val="50000"/>
                <a:lumOff val="50000"/>
              </a:schemeClr>
            </a:solidFill>
          </a:ln>
        </p:spPr>
        <p:txBody>
          <a:bodyPr wrap="square" rtlCol="0">
            <a:spAutoFit/>
          </a:bodyPr>
          <a:lstStyle/>
          <a:p>
            <a:pPr algn="l"/>
            <a:r>
              <a:rPr lang="bn-IN" sz="3600" b="1" dirty="0">
                <a:latin typeface="NikoshBAN" panose="02000000000000000000" pitchFamily="2" charset="0"/>
                <a:cs typeface="NikoshBAN" panose="02000000000000000000" pitchFamily="2" charset="0"/>
              </a:rPr>
              <a:t>কিসে সে মানুষ হব,বড় হব কিসে;</a:t>
            </a:r>
            <a:endParaRPr lang="en-US" sz="3600" b="1" dirty="0">
              <a:latin typeface="NikoshBAN" panose="02000000000000000000" pitchFamily="2" charset="0"/>
              <a:cs typeface="NikoshBAN" panose="02000000000000000000" pitchFamily="2" charset="0"/>
            </a:endParaRPr>
          </a:p>
        </p:txBody>
      </p:sp>
      <p:pic>
        <p:nvPicPr>
          <p:cNvPr id="13" name="Picture 12">
            <a:extLst>
              <a:ext uri="{FF2B5EF4-FFF2-40B4-BE49-F238E27FC236}">
                <a16:creationId xmlns:a16="http://schemas.microsoft.com/office/drawing/2014/main" id="{B0071BE5-919D-4105-A9B8-39A6ACC11CF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1829" y="1290182"/>
            <a:ext cx="3227648" cy="38204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8885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ircle(in)">
                                      <p:cBhvr>
                                        <p:cTn id="3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8AD39F-C27E-4DB5-8EA4-2BF1D14567BF}"/>
              </a:ext>
            </a:extLst>
          </p:cNvPr>
          <p:cNvSpPr/>
          <p:nvPr/>
        </p:nvSpPr>
        <p:spPr>
          <a:xfrm>
            <a:off x="4052298" y="375479"/>
            <a:ext cx="4214616" cy="769441"/>
          </a:xfrm>
          <a:prstGeom prst="rect">
            <a:avLst/>
          </a:prstGeom>
          <a:ln>
            <a:solidFill>
              <a:srgbClr val="800080"/>
            </a:solid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ছবির</a:t>
            </a:r>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সাথে</a:t>
            </a:r>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কবিতা</a:t>
            </a:r>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পড়ি</a:t>
            </a:r>
            <a:endPar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1695FB32-05F8-4E82-8D9C-B6FEA270E6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89852" y="1377459"/>
            <a:ext cx="4046606" cy="37513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a:extLst>
              <a:ext uri="{FF2B5EF4-FFF2-40B4-BE49-F238E27FC236}">
                <a16:creationId xmlns:a16="http://schemas.microsoft.com/office/drawing/2014/main" id="{D9FEC7F1-3D29-4EF8-98D6-BD152031D3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1252" y="1260230"/>
            <a:ext cx="3591148" cy="37513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051D7118-756A-4A56-905C-E23218BC8E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30330" y="1260228"/>
            <a:ext cx="3186532" cy="37513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TextBox 10">
            <a:extLst>
              <a:ext uri="{FF2B5EF4-FFF2-40B4-BE49-F238E27FC236}">
                <a16:creationId xmlns:a16="http://schemas.microsoft.com/office/drawing/2014/main" id="{1611FAE3-7963-4084-AB1D-04AC12713DF5}"/>
              </a:ext>
            </a:extLst>
          </p:cNvPr>
          <p:cNvSpPr txBox="1"/>
          <p:nvPr/>
        </p:nvSpPr>
        <p:spPr>
          <a:xfrm>
            <a:off x="491574" y="5597770"/>
            <a:ext cx="2966733" cy="646331"/>
          </a:xfrm>
          <a:prstGeom prst="rect">
            <a:avLst/>
          </a:prstGeom>
          <a:noFill/>
          <a:ln>
            <a:solidFill>
              <a:schemeClr val="tx1">
                <a:lumMod val="50000"/>
                <a:lumOff val="50000"/>
              </a:schemeClr>
            </a:solidFill>
          </a:ln>
        </p:spPr>
        <p:txBody>
          <a:bodyPr wrap="square" rtlCol="0">
            <a:spAutoFit/>
          </a:bodyPr>
          <a:lstStyle/>
          <a:p>
            <a:pPr algn="l"/>
            <a:r>
              <a:rPr lang="bn-IN" sz="3600" b="1" dirty="0">
                <a:latin typeface="NikoshBAN" panose="02000000000000000000" pitchFamily="2" charset="0"/>
                <a:cs typeface="NikoshBAN" panose="02000000000000000000" pitchFamily="2" charset="0"/>
              </a:rPr>
              <a:t>বুক ভরে ওঠে মা-র</a:t>
            </a:r>
            <a:endParaRPr lang="en-US" sz="3600" b="1"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A4479F68-EB6E-4DE6-88EE-03378FA236FB}"/>
              </a:ext>
            </a:extLst>
          </p:cNvPr>
          <p:cNvSpPr txBox="1"/>
          <p:nvPr/>
        </p:nvSpPr>
        <p:spPr>
          <a:xfrm>
            <a:off x="4336744" y="5597770"/>
            <a:ext cx="2966733" cy="646331"/>
          </a:xfrm>
          <a:prstGeom prst="rect">
            <a:avLst/>
          </a:prstGeom>
          <a:noFill/>
          <a:ln>
            <a:solidFill>
              <a:schemeClr val="tx1">
                <a:lumMod val="50000"/>
                <a:lumOff val="50000"/>
              </a:schemeClr>
            </a:solidFill>
          </a:ln>
        </p:spPr>
        <p:txBody>
          <a:bodyPr wrap="square" rtlCol="0">
            <a:spAutoFit/>
          </a:bodyPr>
          <a:lstStyle/>
          <a:p>
            <a:pPr algn="l"/>
            <a:r>
              <a:rPr lang="bn-IN" sz="3600" b="1" dirty="0">
                <a:latin typeface="NikoshBAN" panose="02000000000000000000" pitchFamily="2" charset="0"/>
                <a:cs typeface="NikoshBAN" panose="02000000000000000000" pitchFamily="2" charset="0"/>
              </a:rPr>
              <a:t>ছেলেরি গরবে তাঁর</a:t>
            </a:r>
            <a:endParaRPr lang="en-US" sz="3600" b="1"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0DA34D22-D1AB-4716-973A-2BA7A8F365BE}"/>
              </a:ext>
            </a:extLst>
          </p:cNvPr>
          <p:cNvSpPr txBox="1"/>
          <p:nvPr/>
        </p:nvSpPr>
        <p:spPr>
          <a:xfrm>
            <a:off x="8630330" y="5282192"/>
            <a:ext cx="3186532" cy="1200329"/>
          </a:xfrm>
          <a:prstGeom prst="rect">
            <a:avLst/>
          </a:prstGeom>
          <a:noFill/>
          <a:ln>
            <a:solidFill>
              <a:schemeClr val="tx1">
                <a:lumMod val="50000"/>
                <a:lumOff val="50000"/>
              </a:schemeClr>
            </a:solidFill>
          </a:ln>
        </p:spPr>
        <p:txBody>
          <a:bodyPr wrap="square" rtlCol="0">
            <a:spAutoFit/>
          </a:bodyPr>
          <a:lstStyle/>
          <a:p>
            <a:pPr algn="l"/>
            <a:r>
              <a:rPr lang="bn-IN" sz="3600" b="1" dirty="0">
                <a:latin typeface="NikoshBAN" panose="02000000000000000000" pitchFamily="2" charset="0"/>
                <a:cs typeface="NikoshBAN" panose="02000000000000000000" pitchFamily="2" charset="0"/>
              </a:rPr>
              <a:t>সব দুখ সুখ হয় মায়ের আশিসে।</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03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2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ircle(in)">
                                      <p:cBhvr>
                                        <p:cTn id="3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B67E57-3563-464B-8876-865D29A8BC6B}"/>
              </a:ext>
            </a:extLst>
          </p:cNvPr>
          <p:cNvSpPr txBox="1"/>
          <p:nvPr/>
        </p:nvSpPr>
        <p:spPr>
          <a:xfrm>
            <a:off x="550986" y="4268390"/>
            <a:ext cx="6672394" cy="2308324"/>
          </a:xfrm>
          <a:prstGeom prst="rect">
            <a:avLst/>
          </a:prstGeom>
          <a:solidFill>
            <a:schemeClr val="bg1">
              <a:lumMod val="95000"/>
            </a:schemeClr>
          </a:solidFill>
          <a:ln w="3175">
            <a:solidFill>
              <a:schemeClr val="tx1"/>
            </a:solidFill>
          </a:ln>
          <a:effectLst>
            <a:outerShdw blurRad="50800" dist="38100" dir="16200000" rotWithShape="0">
              <a:prstClr val="black">
                <a:alpha val="40000"/>
              </a:prstClr>
            </a:outerShdw>
          </a:effectLst>
        </p:spPr>
        <p:txBody>
          <a:bodyPr wrap="square" rtlCol="0">
            <a:spAutoFit/>
          </a:bodyPr>
          <a:lstStyle/>
          <a:p>
            <a:pPr lvl="1"/>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তোমাদের</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পাঠ্য</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বইয়ের</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৭৫</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পৃষ্ঠা</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কর।আজকের</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পাঠ্যাংশ</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টুকু</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আবৃত্তি</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করছি।তোমরা</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প্রত্যেকটা</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শব্দের</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নীচে</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আংগুল</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ধরে</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আমাকে</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অনুসরণ</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p:txBody>
      </p:sp>
      <p:sp>
        <p:nvSpPr>
          <p:cNvPr id="3" name="Rectangle 2">
            <a:extLst>
              <a:ext uri="{FF2B5EF4-FFF2-40B4-BE49-F238E27FC236}">
                <a16:creationId xmlns:a16="http://schemas.microsoft.com/office/drawing/2014/main" id="{59956CD8-9189-4334-94F4-34584BB7580B}"/>
              </a:ext>
            </a:extLst>
          </p:cNvPr>
          <p:cNvSpPr/>
          <p:nvPr/>
        </p:nvSpPr>
        <p:spPr>
          <a:xfrm>
            <a:off x="2837116" y="371661"/>
            <a:ext cx="4212701" cy="769441"/>
          </a:xfrm>
          <a:prstGeom prst="rect">
            <a:avLst/>
          </a:prstGeom>
          <a:ln>
            <a:solidFill>
              <a:srgbClr val="800080"/>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শিক্ষকের আদর্শ আবৃত্তি</a:t>
            </a:r>
            <a:endPar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E5652E61-F594-4A90-B4C7-C504C63010D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6897" y="1345228"/>
            <a:ext cx="3826412" cy="2719036"/>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02D3FCED-2D93-4669-9003-4E173B3649F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97262" y="515815"/>
            <a:ext cx="4407842" cy="587950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8805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84921D-8EFF-4DEB-BC52-524E6BE77AD3}"/>
              </a:ext>
            </a:extLst>
          </p:cNvPr>
          <p:cNvSpPr/>
          <p:nvPr/>
        </p:nvSpPr>
        <p:spPr>
          <a:xfrm>
            <a:off x="2367997" y="318549"/>
            <a:ext cx="8595359"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শিক্ষার্থীদের </a:t>
            </a:r>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সরব</a:t>
            </a:r>
            <a:r>
              <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পাঠ ও</a:t>
            </a:r>
            <a:r>
              <a:rPr lang="en-GB"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প্রমিত উচ্চারন অনুশীলন</a:t>
            </a:r>
            <a:endPar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8F9DF663-4A34-4304-B3F1-8BFD145864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1514" y="1434905"/>
            <a:ext cx="10213078" cy="490962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4389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93BD25-D652-438F-A096-65F80436713C}"/>
              </a:ext>
            </a:extLst>
          </p:cNvPr>
          <p:cNvSpPr txBox="1"/>
          <p:nvPr/>
        </p:nvSpPr>
        <p:spPr>
          <a:xfrm>
            <a:off x="281354" y="409149"/>
            <a:ext cx="11437033" cy="707886"/>
          </a:xfrm>
          <a:prstGeom prst="rect">
            <a:avLst/>
          </a:prstGeom>
          <a:noFill/>
        </p:spPr>
        <p:txBody>
          <a:bodyPr wrap="square" rtlCol="0">
            <a:spAutoFit/>
          </a:bodyPr>
          <a:lstStyle/>
          <a:p>
            <a:pPr algn="ctr"/>
            <a:r>
              <a:rPr lang="bn-IN" sz="4000" b="1" dirty="0">
                <a:latin typeface="NikoshBAN" panose="02000000000000000000" pitchFamily="2" charset="0"/>
                <a:cs typeface="NikoshBAN" panose="02000000000000000000" pitchFamily="2" charset="0"/>
              </a:rPr>
              <a:t>তোমার পাঠ্য বইয়ের ৭৬ নং পৃষ্টা বের করে পাঠ্যাংশ টুকু দলে আবৃত্তি কর</a:t>
            </a:r>
            <a:endParaRPr lang="en-US" sz="4000" b="1"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C6496512-BA58-4E40-9E3F-E4250BF5BB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2173" y="1364567"/>
            <a:ext cx="8673549" cy="476894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6817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196D1D-A87F-4607-90AA-9F6079449917}"/>
              </a:ext>
            </a:extLst>
          </p:cNvPr>
          <p:cNvSpPr/>
          <p:nvPr/>
        </p:nvSpPr>
        <p:spPr>
          <a:xfrm>
            <a:off x="3646891" y="481100"/>
            <a:ext cx="7315200" cy="954107"/>
          </a:xfrm>
          <a:prstGeom prst="rect">
            <a:avLst/>
          </a:prstGeom>
          <a:solidFill>
            <a:schemeClr val="accent3">
              <a:lumMod val="20000"/>
              <a:lumOff val="80000"/>
            </a:schemeClr>
          </a:solidFill>
          <a:ln>
            <a:solidFill>
              <a:schemeClr val="tx1">
                <a:lumMod val="75000"/>
                <a:lumOff val="25000"/>
              </a:schemeClr>
            </a:solidFill>
          </a:ln>
        </p:spPr>
        <p:txBody>
          <a:bodyPr wrap="square">
            <a:spAutoFit/>
          </a:bodyPr>
          <a:lstStyle/>
          <a:p>
            <a:r>
              <a:rPr lang="bn-IN" sz="2800" b="1" dirty="0">
                <a:latin typeface="NikoshBAN" panose="02000000000000000000" pitchFamily="2" charset="0"/>
                <a:cs typeface="NikoshBAN" panose="02000000000000000000" pitchFamily="2" charset="0"/>
              </a:rPr>
              <a:t>একজন এক লাইন পড়ার পর পরের জন অন্য লাইন পড়বে।এভাবে একজন একজন করে ক্লাসের সবাই এক লাইন করে পড়বে।</a:t>
            </a:r>
            <a:endParaRPr lang="en-GB" sz="2800" dirty="0"/>
          </a:p>
        </p:txBody>
      </p:sp>
      <p:sp>
        <p:nvSpPr>
          <p:cNvPr id="3" name="TextBox 2">
            <a:extLst>
              <a:ext uri="{FF2B5EF4-FFF2-40B4-BE49-F238E27FC236}">
                <a16:creationId xmlns:a16="http://schemas.microsoft.com/office/drawing/2014/main" id="{AB6CF3A0-B8C6-4CC8-8925-07B82B3936B6}"/>
              </a:ext>
            </a:extLst>
          </p:cNvPr>
          <p:cNvSpPr txBox="1"/>
          <p:nvPr/>
        </p:nvSpPr>
        <p:spPr>
          <a:xfrm>
            <a:off x="1023530" y="604211"/>
            <a:ext cx="2068738" cy="707886"/>
          </a:xfrm>
          <a:prstGeom prst="rect">
            <a:avLst/>
          </a:prstGeom>
          <a:solidFill>
            <a:schemeClr val="bg1"/>
          </a:solidFill>
          <a:ln>
            <a:solidFill>
              <a:schemeClr val="tx1">
                <a:lumMod val="65000"/>
                <a:lumOff val="3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err="1">
                <a:latin typeface="NikoshBAN" panose="02000000000000000000" pitchFamily="2" charset="0"/>
                <a:cs typeface="NikoshBAN" panose="02000000000000000000" pitchFamily="2" charset="0"/>
              </a:rPr>
              <a:t>চেইন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ড্রিল</a:t>
            </a:r>
            <a:endParaRPr lang="en-US" sz="4000" b="1"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AE87F147-DF72-4B9C-B321-4B6875A3757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04554" y="1957245"/>
            <a:ext cx="8982891" cy="417128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3009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95432B-EEDD-408C-8319-71E44C126EE8}"/>
              </a:ext>
            </a:extLst>
          </p:cNvPr>
          <p:cNvSpPr/>
          <p:nvPr/>
        </p:nvSpPr>
        <p:spPr>
          <a:xfrm>
            <a:off x="732530" y="4585342"/>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মোর</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9189D8B0-ED26-4A35-836C-DAD2EA5C530C}"/>
              </a:ext>
            </a:extLst>
          </p:cNvPr>
          <p:cNvSpPr/>
          <p:nvPr/>
        </p:nvSpPr>
        <p:spPr>
          <a:xfrm>
            <a:off x="765499" y="2867502"/>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ছলে</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A3751F04-F153-4EB4-9C35-AF1E9FCD242A}"/>
              </a:ext>
            </a:extLst>
          </p:cNvPr>
          <p:cNvSpPr/>
          <p:nvPr/>
        </p:nvSpPr>
        <p:spPr>
          <a:xfrm>
            <a:off x="765499" y="3727273"/>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নাম</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id="{657982DD-AD2E-49B0-9C65-F5C96E5F4F82}"/>
              </a:ext>
            </a:extLst>
          </p:cNvPr>
          <p:cNvSpPr/>
          <p:nvPr/>
        </p:nvSpPr>
        <p:spPr>
          <a:xfrm>
            <a:off x="339703" y="5476278"/>
            <a:ext cx="2917460"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হীরা-মানিকের</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E88971EA-3FBF-4098-B160-F910E8120D83}"/>
              </a:ext>
            </a:extLst>
          </p:cNvPr>
          <p:cNvSpPr/>
          <p:nvPr/>
        </p:nvSpPr>
        <p:spPr>
          <a:xfrm>
            <a:off x="4702295" y="3772971"/>
            <a:ext cx="1867745" cy="769441"/>
          </a:xfrm>
          <a:prstGeom prst="rect">
            <a:avLst/>
          </a:prstGeom>
          <a:ln w="3175">
            <a:solidFill>
              <a:schemeClr val="tx1"/>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নাম করা</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AFAE2B64-90DC-4970-A268-1583D3638B6D}"/>
              </a:ext>
            </a:extLst>
          </p:cNvPr>
          <p:cNvSpPr/>
          <p:nvPr/>
        </p:nvSpPr>
        <p:spPr>
          <a:xfrm>
            <a:off x="4396600" y="5485244"/>
            <a:ext cx="2312540" cy="769441"/>
          </a:xfrm>
          <a:prstGeom prst="rect">
            <a:avLst/>
          </a:prstGeom>
          <a:ln w="3175">
            <a:solidFill>
              <a:schemeClr val="tx1"/>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মহামূল্যবান</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9" name="Right Arrow 18">
            <a:extLst>
              <a:ext uri="{FF2B5EF4-FFF2-40B4-BE49-F238E27FC236}">
                <a16:creationId xmlns:a16="http://schemas.microsoft.com/office/drawing/2014/main" id="{66BD10F2-5550-4105-9D4C-F9D0F7E16168}"/>
              </a:ext>
            </a:extLst>
          </p:cNvPr>
          <p:cNvSpPr/>
          <p:nvPr/>
        </p:nvSpPr>
        <p:spPr>
          <a:xfrm>
            <a:off x="3329855" y="3917166"/>
            <a:ext cx="978408" cy="341622"/>
          </a:xfrm>
          <a:prstGeom prst="rightArrow">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schemeClr val="tx1"/>
              </a:solidFill>
            </a:endParaRPr>
          </a:p>
        </p:txBody>
      </p:sp>
      <p:sp>
        <p:nvSpPr>
          <p:cNvPr id="10" name="Right Arrow 19">
            <a:extLst>
              <a:ext uri="{FF2B5EF4-FFF2-40B4-BE49-F238E27FC236}">
                <a16:creationId xmlns:a16="http://schemas.microsoft.com/office/drawing/2014/main" id="{08D95658-D276-44E8-8973-035C0B69F855}"/>
              </a:ext>
            </a:extLst>
          </p:cNvPr>
          <p:cNvSpPr/>
          <p:nvPr/>
        </p:nvSpPr>
        <p:spPr>
          <a:xfrm>
            <a:off x="3321762" y="4801981"/>
            <a:ext cx="978408" cy="341622"/>
          </a:xfrm>
          <a:prstGeom prst="rightArrow">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schemeClr val="tx1"/>
              </a:solidFill>
            </a:endParaRPr>
          </a:p>
        </p:txBody>
      </p:sp>
      <p:sp>
        <p:nvSpPr>
          <p:cNvPr id="11" name="Right Arrow 20">
            <a:extLst>
              <a:ext uri="{FF2B5EF4-FFF2-40B4-BE49-F238E27FC236}">
                <a16:creationId xmlns:a16="http://schemas.microsoft.com/office/drawing/2014/main" id="{5D7D181C-7CD8-4D12-AD5A-6A15288EC1D9}"/>
              </a:ext>
            </a:extLst>
          </p:cNvPr>
          <p:cNvSpPr/>
          <p:nvPr/>
        </p:nvSpPr>
        <p:spPr>
          <a:xfrm>
            <a:off x="3458225" y="5639039"/>
            <a:ext cx="978408" cy="341622"/>
          </a:xfrm>
          <a:prstGeom prst="rightArrow">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bn-IN" dirty="0">
                <a:solidFill>
                  <a:schemeClr val="tx1"/>
                </a:solidFill>
              </a:rPr>
              <a:t> </a:t>
            </a:r>
            <a:endParaRPr lang="en-US" dirty="0">
              <a:solidFill>
                <a:schemeClr val="tx1"/>
              </a:solidFill>
            </a:endParaRPr>
          </a:p>
        </p:txBody>
      </p:sp>
      <p:sp>
        <p:nvSpPr>
          <p:cNvPr id="12" name="Rectangle 11">
            <a:extLst>
              <a:ext uri="{FF2B5EF4-FFF2-40B4-BE49-F238E27FC236}">
                <a16:creationId xmlns:a16="http://schemas.microsoft.com/office/drawing/2014/main" id="{F80FBB6C-963A-4CBC-9BB5-A50111091A49}"/>
              </a:ext>
            </a:extLst>
          </p:cNvPr>
          <p:cNvSpPr/>
          <p:nvPr/>
        </p:nvSpPr>
        <p:spPr>
          <a:xfrm>
            <a:off x="4702295" y="4634308"/>
            <a:ext cx="1857929" cy="769441"/>
          </a:xfrm>
          <a:prstGeom prst="rect">
            <a:avLst/>
          </a:prstGeom>
          <a:ln w="3175">
            <a:solidFill>
              <a:schemeClr val="tx1"/>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আমার</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4" name="Right Arrow 6">
            <a:extLst>
              <a:ext uri="{FF2B5EF4-FFF2-40B4-BE49-F238E27FC236}">
                <a16:creationId xmlns:a16="http://schemas.microsoft.com/office/drawing/2014/main" id="{E9304C27-F4A5-4CCB-8CEF-B8D00AB48620}"/>
              </a:ext>
            </a:extLst>
          </p:cNvPr>
          <p:cNvSpPr/>
          <p:nvPr/>
        </p:nvSpPr>
        <p:spPr>
          <a:xfrm>
            <a:off x="3337286" y="2207899"/>
            <a:ext cx="978408" cy="355385"/>
          </a:xfrm>
          <a:prstGeom prst="rightArrow">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15" name="Rectangle 14">
            <a:extLst>
              <a:ext uri="{FF2B5EF4-FFF2-40B4-BE49-F238E27FC236}">
                <a16:creationId xmlns:a16="http://schemas.microsoft.com/office/drawing/2014/main" id="{ABD3A612-E86E-46F3-8C5C-813F5FBD81A1}"/>
              </a:ext>
            </a:extLst>
          </p:cNvPr>
          <p:cNvSpPr/>
          <p:nvPr/>
        </p:nvSpPr>
        <p:spPr>
          <a:xfrm>
            <a:off x="4581908" y="1988421"/>
            <a:ext cx="1857928" cy="769441"/>
          </a:xfrm>
          <a:prstGeom prst="rect">
            <a:avLst/>
          </a:prstGeom>
          <a:ln w="3175">
            <a:solidFill>
              <a:schemeClr val="tx1"/>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যখন</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6" name="Right Arrow 17">
            <a:extLst>
              <a:ext uri="{FF2B5EF4-FFF2-40B4-BE49-F238E27FC236}">
                <a16:creationId xmlns:a16="http://schemas.microsoft.com/office/drawing/2014/main" id="{6C339875-013C-463B-84E2-B0CED35157DE}"/>
              </a:ext>
            </a:extLst>
          </p:cNvPr>
          <p:cNvSpPr/>
          <p:nvPr/>
        </p:nvSpPr>
        <p:spPr>
          <a:xfrm>
            <a:off x="3337286" y="3030285"/>
            <a:ext cx="978408" cy="355385"/>
          </a:xfrm>
          <a:prstGeom prst="rightArrow">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schemeClr val="tx1"/>
              </a:solidFill>
            </a:endParaRPr>
          </a:p>
        </p:txBody>
      </p:sp>
      <p:sp>
        <p:nvSpPr>
          <p:cNvPr id="17" name="Rectangle 16">
            <a:extLst>
              <a:ext uri="{FF2B5EF4-FFF2-40B4-BE49-F238E27FC236}">
                <a16:creationId xmlns:a16="http://schemas.microsoft.com/office/drawing/2014/main" id="{FCD05F19-8002-49AA-9680-C11A4D3B3B1E}"/>
              </a:ext>
            </a:extLst>
          </p:cNvPr>
          <p:cNvSpPr/>
          <p:nvPr/>
        </p:nvSpPr>
        <p:spPr>
          <a:xfrm>
            <a:off x="4577227" y="2856118"/>
            <a:ext cx="1854889" cy="769441"/>
          </a:xfrm>
          <a:prstGeom prst="rect">
            <a:avLst/>
          </a:prstGeom>
          <a:ln w="3175">
            <a:solidFill>
              <a:schemeClr val="tx1"/>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কৌশলে</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0" name="Rectangle 19">
            <a:extLst>
              <a:ext uri="{FF2B5EF4-FFF2-40B4-BE49-F238E27FC236}">
                <a16:creationId xmlns:a16="http://schemas.microsoft.com/office/drawing/2014/main" id="{09F6245B-91F3-4361-B3DE-C9C68B8E4F52}"/>
              </a:ext>
            </a:extLst>
          </p:cNvPr>
          <p:cNvSpPr/>
          <p:nvPr/>
        </p:nvSpPr>
        <p:spPr>
          <a:xfrm>
            <a:off x="765499" y="1976566"/>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যবে</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1" name="Rectangle 20">
            <a:extLst>
              <a:ext uri="{FF2B5EF4-FFF2-40B4-BE49-F238E27FC236}">
                <a16:creationId xmlns:a16="http://schemas.microsoft.com/office/drawing/2014/main" id="{C181DF7C-D1CB-49C3-AE91-4E0B3429B2C6}"/>
              </a:ext>
            </a:extLst>
          </p:cNvPr>
          <p:cNvSpPr/>
          <p:nvPr/>
        </p:nvSpPr>
        <p:spPr>
          <a:xfrm>
            <a:off x="6096000" y="327250"/>
            <a:ext cx="5672440" cy="923330"/>
          </a:xfrm>
          <a:prstGeom prst="rect">
            <a:avLst/>
          </a:prstGeom>
          <a:ln>
            <a:solidFill>
              <a:srgbClr val="800080"/>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bn-BD" sz="5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শব্দের অর্থগুলো জেনে নিই</a:t>
            </a:r>
            <a:endParaRPr lang="en-US" sz="5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2" name="Rectangle 21">
            <a:extLst>
              <a:ext uri="{FF2B5EF4-FFF2-40B4-BE49-F238E27FC236}">
                <a16:creationId xmlns:a16="http://schemas.microsoft.com/office/drawing/2014/main" id="{C054804F-74FF-43B6-B314-DC3A63F34733}"/>
              </a:ext>
            </a:extLst>
          </p:cNvPr>
          <p:cNvSpPr/>
          <p:nvPr/>
        </p:nvSpPr>
        <p:spPr>
          <a:xfrm>
            <a:off x="730737" y="1074909"/>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সোহাগ</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3" name="Right Arrow 6">
            <a:extLst>
              <a:ext uri="{FF2B5EF4-FFF2-40B4-BE49-F238E27FC236}">
                <a16:creationId xmlns:a16="http://schemas.microsoft.com/office/drawing/2014/main" id="{5EB185E6-6716-4157-BEBC-5DC7373F13DE}"/>
              </a:ext>
            </a:extLst>
          </p:cNvPr>
          <p:cNvSpPr/>
          <p:nvPr/>
        </p:nvSpPr>
        <p:spPr>
          <a:xfrm>
            <a:off x="3185792" y="1323084"/>
            <a:ext cx="978408" cy="355385"/>
          </a:xfrm>
          <a:prstGeom prst="rightArrow">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26" name="Rectangle 25">
            <a:extLst>
              <a:ext uri="{FF2B5EF4-FFF2-40B4-BE49-F238E27FC236}">
                <a16:creationId xmlns:a16="http://schemas.microsoft.com/office/drawing/2014/main" id="{ED6B1A03-DE4C-4016-85E6-9CDDAF4922D4}"/>
              </a:ext>
            </a:extLst>
          </p:cNvPr>
          <p:cNvSpPr/>
          <p:nvPr/>
        </p:nvSpPr>
        <p:spPr>
          <a:xfrm>
            <a:off x="4263282" y="1048150"/>
            <a:ext cx="1499152" cy="769441"/>
          </a:xfrm>
          <a:prstGeom prst="rect">
            <a:avLst/>
          </a:prstGeom>
          <a:ln w="3175">
            <a:solidFill>
              <a:schemeClr val="tx1"/>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আদর</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7" name="Rectangle 26">
            <a:extLst>
              <a:ext uri="{FF2B5EF4-FFF2-40B4-BE49-F238E27FC236}">
                <a16:creationId xmlns:a16="http://schemas.microsoft.com/office/drawing/2014/main" id="{BD1F97E6-9D7C-4340-B2C7-3394477C4EEC}"/>
              </a:ext>
            </a:extLst>
          </p:cNvPr>
          <p:cNvSpPr/>
          <p:nvPr/>
        </p:nvSpPr>
        <p:spPr>
          <a:xfrm>
            <a:off x="6706050" y="1746475"/>
            <a:ext cx="1699625" cy="769441"/>
          </a:xfrm>
          <a:prstGeom prst="rect">
            <a:avLst/>
          </a:prstGeom>
          <a:ln w="3175">
            <a:solidFill>
              <a:schemeClr val="tx1"/>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ভরে</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8" name="Rectangle 27">
            <a:extLst>
              <a:ext uri="{FF2B5EF4-FFF2-40B4-BE49-F238E27FC236}">
                <a16:creationId xmlns:a16="http://schemas.microsoft.com/office/drawing/2014/main" id="{3E7BDB9B-B5EB-48F0-8B26-F7B866564B3B}"/>
              </a:ext>
            </a:extLst>
          </p:cNvPr>
          <p:cNvSpPr/>
          <p:nvPr/>
        </p:nvSpPr>
        <p:spPr>
          <a:xfrm>
            <a:off x="6615835" y="2698850"/>
            <a:ext cx="1938399" cy="769441"/>
          </a:xfrm>
          <a:prstGeom prst="rect">
            <a:avLst/>
          </a:prstGeom>
          <a:ln w="3175">
            <a:solidFill>
              <a:schemeClr val="tx1"/>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দিবানিশি</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9" name="Rectangle 28">
            <a:extLst>
              <a:ext uri="{FF2B5EF4-FFF2-40B4-BE49-F238E27FC236}">
                <a16:creationId xmlns:a16="http://schemas.microsoft.com/office/drawing/2014/main" id="{39A84B5F-6DE5-40FA-823D-2980BA4D4FD0}"/>
              </a:ext>
            </a:extLst>
          </p:cNvPr>
          <p:cNvSpPr/>
          <p:nvPr/>
        </p:nvSpPr>
        <p:spPr>
          <a:xfrm>
            <a:off x="6862777" y="3545249"/>
            <a:ext cx="1699625" cy="769441"/>
          </a:xfrm>
          <a:prstGeom prst="rect">
            <a:avLst/>
          </a:prstGeom>
          <a:ln w="3175">
            <a:solidFill>
              <a:schemeClr val="tx1"/>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ক্লেশ</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30" name="Rectangle 29">
            <a:extLst>
              <a:ext uri="{FF2B5EF4-FFF2-40B4-BE49-F238E27FC236}">
                <a16:creationId xmlns:a16="http://schemas.microsoft.com/office/drawing/2014/main" id="{25A38843-FE0C-4254-81D2-02EED2398CF5}"/>
              </a:ext>
            </a:extLst>
          </p:cNvPr>
          <p:cNvSpPr/>
          <p:nvPr/>
        </p:nvSpPr>
        <p:spPr>
          <a:xfrm>
            <a:off x="6818065" y="4393017"/>
            <a:ext cx="1699625" cy="769441"/>
          </a:xfrm>
          <a:prstGeom prst="rect">
            <a:avLst/>
          </a:prstGeom>
          <a:ln w="3175">
            <a:solidFill>
              <a:schemeClr val="tx1"/>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গরবে</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31" name="Rectangle 30">
            <a:extLst>
              <a:ext uri="{FF2B5EF4-FFF2-40B4-BE49-F238E27FC236}">
                <a16:creationId xmlns:a16="http://schemas.microsoft.com/office/drawing/2014/main" id="{A4E2078A-7DD1-4CC7-84A5-C73FE8C66FC8}"/>
              </a:ext>
            </a:extLst>
          </p:cNvPr>
          <p:cNvSpPr/>
          <p:nvPr/>
        </p:nvSpPr>
        <p:spPr>
          <a:xfrm>
            <a:off x="6962349" y="5381950"/>
            <a:ext cx="1699625" cy="769441"/>
          </a:xfrm>
          <a:prstGeom prst="rect">
            <a:avLst/>
          </a:prstGeom>
          <a:ln w="3175">
            <a:solidFill>
              <a:schemeClr val="tx1"/>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আশিসে</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32" name="Rectangle 31">
            <a:extLst>
              <a:ext uri="{FF2B5EF4-FFF2-40B4-BE49-F238E27FC236}">
                <a16:creationId xmlns:a16="http://schemas.microsoft.com/office/drawing/2014/main" id="{4F9F661B-EEAA-4BB1-AF3D-264A289BBCEE}"/>
              </a:ext>
            </a:extLst>
          </p:cNvPr>
          <p:cNvSpPr/>
          <p:nvPr/>
        </p:nvSpPr>
        <p:spPr>
          <a:xfrm>
            <a:off x="9656163" y="1746475"/>
            <a:ext cx="2112277" cy="769441"/>
          </a:xfrm>
          <a:prstGeom prst="rect">
            <a:avLst/>
          </a:prstGeom>
          <a:ln w="3175">
            <a:solidFill>
              <a:schemeClr val="tx1"/>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পুর্ণ করে </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33" name="Rectangle 32">
            <a:extLst>
              <a:ext uri="{FF2B5EF4-FFF2-40B4-BE49-F238E27FC236}">
                <a16:creationId xmlns:a16="http://schemas.microsoft.com/office/drawing/2014/main" id="{7C3D1AD1-499A-4467-9114-BC034BD8B7FE}"/>
              </a:ext>
            </a:extLst>
          </p:cNvPr>
          <p:cNvSpPr/>
          <p:nvPr/>
        </p:nvSpPr>
        <p:spPr>
          <a:xfrm>
            <a:off x="9686991" y="2616229"/>
            <a:ext cx="2099539" cy="769441"/>
          </a:xfrm>
          <a:prstGeom prst="rect">
            <a:avLst/>
          </a:prstGeom>
          <a:ln w="3175">
            <a:solidFill>
              <a:schemeClr val="tx1"/>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দিনরাত</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34" name="Rectangle 33">
            <a:extLst>
              <a:ext uri="{FF2B5EF4-FFF2-40B4-BE49-F238E27FC236}">
                <a16:creationId xmlns:a16="http://schemas.microsoft.com/office/drawing/2014/main" id="{826C9B60-1620-4C0A-ABB6-E1C81BCF0209}"/>
              </a:ext>
            </a:extLst>
          </p:cNvPr>
          <p:cNvSpPr/>
          <p:nvPr/>
        </p:nvSpPr>
        <p:spPr>
          <a:xfrm>
            <a:off x="9751380" y="3520577"/>
            <a:ext cx="2080580" cy="769441"/>
          </a:xfrm>
          <a:prstGeom prst="rect">
            <a:avLst/>
          </a:prstGeom>
          <a:ln w="3175">
            <a:solidFill>
              <a:schemeClr val="tx1"/>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দুঃখ</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35" name="Rectangle 34">
            <a:extLst>
              <a:ext uri="{FF2B5EF4-FFF2-40B4-BE49-F238E27FC236}">
                <a16:creationId xmlns:a16="http://schemas.microsoft.com/office/drawing/2014/main" id="{0517E868-5B84-413C-9587-38077F28588C}"/>
              </a:ext>
            </a:extLst>
          </p:cNvPr>
          <p:cNvSpPr/>
          <p:nvPr/>
        </p:nvSpPr>
        <p:spPr>
          <a:xfrm>
            <a:off x="9674813" y="4407126"/>
            <a:ext cx="2074976" cy="769441"/>
          </a:xfrm>
          <a:prstGeom prst="rect">
            <a:avLst/>
          </a:prstGeom>
          <a:ln w="3175">
            <a:solidFill>
              <a:schemeClr val="tx1"/>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গর্বে</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36" name="Rectangle 35">
            <a:extLst>
              <a:ext uri="{FF2B5EF4-FFF2-40B4-BE49-F238E27FC236}">
                <a16:creationId xmlns:a16="http://schemas.microsoft.com/office/drawing/2014/main" id="{875D99BB-5CDC-44AA-BDBE-FB713D05311E}"/>
              </a:ext>
            </a:extLst>
          </p:cNvPr>
          <p:cNvSpPr/>
          <p:nvPr/>
        </p:nvSpPr>
        <p:spPr>
          <a:xfrm>
            <a:off x="9705949" y="5370037"/>
            <a:ext cx="2080581" cy="769441"/>
          </a:xfrm>
          <a:prstGeom prst="rect">
            <a:avLst/>
          </a:prstGeom>
          <a:ln w="3175">
            <a:solidFill>
              <a:schemeClr val="tx1"/>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আশীর্বাদ</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37" name="Right Arrow 32">
            <a:extLst>
              <a:ext uri="{FF2B5EF4-FFF2-40B4-BE49-F238E27FC236}">
                <a16:creationId xmlns:a16="http://schemas.microsoft.com/office/drawing/2014/main" id="{7E6DEE31-2F9E-4E41-9609-41A094281297}"/>
              </a:ext>
            </a:extLst>
          </p:cNvPr>
          <p:cNvSpPr/>
          <p:nvPr/>
        </p:nvSpPr>
        <p:spPr>
          <a:xfrm>
            <a:off x="8537320" y="1919553"/>
            <a:ext cx="978408" cy="355385"/>
          </a:xfrm>
          <a:prstGeom prst="rightArrow">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38" name="Right Arrow 33">
            <a:extLst>
              <a:ext uri="{FF2B5EF4-FFF2-40B4-BE49-F238E27FC236}">
                <a16:creationId xmlns:a16="http://schemas.microsoft.com/office/drawing/2014/main" id="{B54BC2D9-C0E6-42B2-B30F-25FB6B11EC98}"/>
              </a:ext>
            </a:extLst>
          </p:cNvPr>
          <p:cNvSpPr/>
          <p:nvPr/>
        </p:nvSpPr>
        <p:spPr>
          <a:xfrm>
            <a:off x="8645331" y="2867502"/>
            <a:ext cx="978408" cy="355385"/>
          </a:xfrm>
          <a:prstGeom prst="rightArrow">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39" name="Right Arrow 34">
            <a:extLst>
              <a:ext uri="{FF2B5EF4-FFF2-40B4-BE49-F238E27FC236}">
                <a16:creationId xmlns:a16="http://schemas.microsoft.com/office/drawing/2014/main" id="{EB426CDB-A8B6-4248-8005-CEBEDE1062D5}"/>
              </a:ext>
            </a:extLst>
          </p:cNvPr>
          <p:cNvSpPr/>
          <p:nvPr/>
        </p:nvSpPr>
        <p:spPr>
          <a:xfrm>
            <a:off x="8645331" y="3752278"/>
            <a:ext cx="978408" cy="355385"/>
          </a:xfrm>
          <a:prstGeom prst="rightArrow">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40" name="Right Arrow 36">
            <a:extLst>
              <a:ext uri="{FF2B5EF4-FFF2-40B4-BE49-F238E27FC236}">
                <a16:creationId xmlns:a16="http://schemas.microsoft.com/office/drawing/2014/main" id="{6169F3FA-9F7F-47FB-A481-DE9591E571AC}"/>
              </a:ext>
            </a:extLst>
          </p:cNvPr>
          <p:cNvSpPr/>
          <p:nvPr/>
        </p:nvSpPr>
        <p:spPr>
          <a:xfrm>
            <a:off x="8636476" y="4636242"/>
            <a:ext cx="978408" cy="355385"/>
          </a:xfrm>
          <a:prstGeom prst="rightArrow">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41" name="Right Arrow 37">
            <a:extLst>
              <a:ext uri="{FF2B5EF4-FFF2-40B4-BE49-F238E27FC236}">
                <a16:creationId xmlns:a16="http://schemas.microsoft.com/office/drawing/2014/main" id="{A10D25A1-71B2-4250-AA5F-605AD9A1BCF3}"/>
              </a:ext>
            </a:extLst>
          </p:cNvPr>
          <p:cNvSpPr/>
          <p:nvPr/>
        </p:nvSpPr>
        <p:spPr>
          <a:xfrm>
            <a:off x="8621941" y="5539486"/>
            <a:ext cx="978408" cy="355385"/>
          </a:xfrm>
          <a:prstGeom prst="rightArrow">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4268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2000"/>
                                        <p:tgtEl>
                                          <p:spTgt spid="14"/>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heel(1)">
                                      <p:cBhvr>
                                        <p:cTn id="36" dur="2000"/>
                                        <p:tgtEl>
                                          <p:spTgt spid="23"/>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heel(1)">
                                      <p:cBhvr>
                                        <p:cTn id="39" dur="2000"/>
                                        <p:tgtEl>
                                          <p:spTgt spid="16"/>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heel(1)">
                                      <p:cBhvr>
                                        <p:cTn id="42" dur="2000"/>
                                        <p:tgtEl>
                                          <p:spTgt spid="9"/>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heel(1)">
                                      <p:cBhvr>
                                        <p:cTn id="45" dur="2000"/>
                                        <p:tgtEl>
                                          <p:spTgt spid="10"/>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heel(1)">
                                      <p:cBhvr>
                                        <p:cTn id="48" dur="20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circle(in)">
                                      <p:cBhvr>
                                        <p:cTn id="53" dur="20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circle(in)">
                                      <p:cBhvr>
                                        <p:cTn id="58" dur="20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down)">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1000"/>
                                        <p:tgtEl>
                                          <p:spTgt spid="7"/>
                                        </p:tgtEl>
                                      </p:cBhvr>
                                    </p:animEffect>
                                    <p:anim calcmode="lin" valueType="num">
                                      <p:cBhvr>
                                        <p:cTn id="69" dur="1000" fill="hold"/>
                                        <p:tgtEl>
                                          <p:spTgt spid="7"/>
                                        </p:tgtEl>
                                        <p:attrNameLst>
                                          <p:attrName>ppt_x</p:attrName>
                                        </p:attrNameLst>
                                      </p:cBhvr>
                                      <p:tavLst>
                                        <p:tav tm="0">
                                          <p:val>
                                            <p:strVal val="#ppt_x"/>
                                          </p:val>
                                        </p:tav>
                                        <p:tav tm="100000">
                                          <p:val>
                                            <p:strVal val="#ppt_x"/>
                                          </p:val>
                                        </p:tav>
                                      </p:tavLst>
                                    </p:anim>
                                    <p:anim calcmode="lin" valueType="num">
                                      <p:cBhvr>
                                        <p:cTn id="7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fade">
                                      <p:cBhvr>
                                        <p:cTn id="82" dur="1000"/>
                                        <p:tgtEl>
                                          <p:spTgt spid="8"/>
                                        </p:tgtEl>
                                      </p:cBhvr>
                                    </p:animEffect>
                                    <p:anim calcmode="lin" valueType="num">
                                      <p:cBhvr>
                                        <p:cTn id="83" dur="1000" fill="hold"/>
                                        <p:tgtEl>
                                          <p:spTgt spid="8"/>
                                        </p:tgtEl>
                                        <p:attrNameLst>
                                          <p:attrName>ppt_x</p:attrName>
                                        </p:attrNameLst>
                                      </p:cBhvr>
                                      <p:tavLst>
                                        <p:tav tm="0">
                                          <p:val>
                                            <p:strVal val="#ppt_x"/>
                                          </p:val>
                                        </p:tav>
                                        <p:tav tm="100000">
                                          <p:val>
                                            <p:strVal val="#ppt_x"/>
                                          </p:val>
                                        </p:tav>
                                      </p:tavLst>
                                    </p:anim>
                                    <p:anim calcmode="lin" valueType="num">
                                      <p:cBhvr>
                                        <p:cTn id="8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additive="base">
                                        <p:cTn id="89" dur="1000" fill="hold"/>
                                        <p:tgtEl>
                                          <p:spTgt spid="27"/>
                                        </p:tgtEl>
                                        <p:attrNameLst>
                                          <p:attrName>ppt_x</p:attrName>
                                        </p:attrNameLst>
                                      </p:cBhvr>
                                      <p:tavLst>
                                        <p:tav tm="0">
                                          <p:val>
                                            <p:strVal val="#ppt_x"/>
                                          </p:val>
                                        </p:tav>
                                        <p:tav tm="100000">
                                          <p:val>
                                            <p:strVal val="#ppt_x"/>
                                          </p:val>
                                        </p:tav>
                                      </p:tavLst>
                                    </p:anim>
                                    <p:anim calcmode="lin" valueType="num">
                                      <p:cBhvr additive="base">
                                        <p:cTn id="90" dur="1000" fill="hold"/>
                                        <p:tgtEl>
                                          <p:spTgt spid="27"/>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000" fill="hold"/>
                                        <p:tgtEl>
                                          <p:spTgt spid="28"/>
                                        </p:tgtEl>
                                        <p:attrNameLst>
                                          <p:attrName>ppt_x</p:attrName>
                                        </p:attrNameLst>
                                      </p:cBhvr>
                                      <p:tavLst>
                                        <p:tav tm="0">
                                          <p:val>
                                            <p:strVal val="#ppt_x"/>
                                          </p:val>
                                        </p:tav>
                                        <p:tav tm="100000">
                                          <p:val>
                                            <p:strVal val="#ppt_x"/>
                                          </p:val>
                                        </p:tav>
                                      </p:tavLst>
                                    </p:anim>
                                    <p:anim calcmode="lin" valueType="num">
                                      <p:cBhvr additive="base">
                                        <p:cTn id="94" dur="1000" fill="hold"/>
                                        <p:tgtEl>
                                          <p:spTgt spid="28"/>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additive="base">
                                        <p:cTn id="97" dur="1000" fill="hold"/>
                                        <p:tgtEl>
                                          <p:spTgt spid="29"/>
                                        </p:tgtEl>
                                        <p:attrNameLst>
                                          <p:attrName>ppt_x</p:attrName>
                                        </p:attrNameLst>
                                      </p:cBhvr>
                                      <p:tavLst>
                                        <p:tav tm="0">
                                          <p:val>
                                            <p:strVal val="#ppt_x"/>
                                          </p:val>
                                        </p:tav>
                                        <p:tav tm="100000">
                                          <p:val>
                                            <p:strVal val="#ppt_x"/>
                                          </p:val>
                                        </p:tav>
                                      </p:tavLst>
                                    </p:anim>
                                    <p:anim calcmode="lin" valueType="num">
                                      <p:cBhvr additive="base">
                                        <p:cTn id="98" dur="1000" fill="hold"/>
                                        <p:tgtEl>
                                          <p:spTgt spid="29"/>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additive="base">
                                        <p:cTn id="101" dur="1000" fill="hold"/>
                                        <p:tgtEl>
                                          <p:spTgt spid="30"/>
                                        </p:tgtEl>
                                        <p:attrNameLst>
                                          <p:attrName>ppt_x</p:attrName>
                                        </p:attrNameLst>
                                      </p:cBhvr>
                                      <p:tavLst>
                                        <p:tav tm="0">
                                          <p:val>
                                            <p:strVal val="#ppt_x"/>
                                          </p:val>
                                        </p:tav>
                                        <p:tav tm="100000">
                                          <p:val>
                                            <p:strVal val="#ppt_x"/>
                                          </p:val>
                                        </p:tav>
                                      </p:tavLst>
                                    </p:anim>
                                    <p:anim calcmode="lin" valueType="num">
                                      <p:cBhvr additive="base">
                                        <p:cTn id="102" dur="1000" fill="hold"/>
                                        <p:tgtEl>
                                          <p:spTgt spid="30"/>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1"/>
                                        </p:tgtEl>
                                        <p:attrNameLst>
                                          <p:attrName>style.visibility</p:attrName>
                                        </p:attrNameLst>
                                      </p:cBhvr>
                                      <p:to>
                                        <p:strVal val="visible"/>
                                      </p:to>
                                    </p:set>
                                    <p:anim calcmode="lin" valueType="num">
                                      <p:cBhvr additive="base">
                                        <p:cTn id="105" dur="1000" fill="hold"/>
                                        <p:tgtEl>
                                          <p:spTgt spid="31"/>
                                        </p:tgtEl>
                                        <p:attrNameLst>
                                          <p:attrName>ppt_x</p:attrName>
                                        </p:attrNameLst>
                                      </p:cBhvr>
                                      <p:tavLst>
                                        <p:tav tm="0">
                                          <p:val>
                                            <p:strVal val="#ppt_x"/>
                                          </p:val>
                                        </p:tav>
                                        <p:tav tm="100000">
                                          <p:val>
                                            <p:strVal val="#ppt_x"/>
                                          </p:val>
                                        </p:tav>
                                      </p:tavLst>
                                    </p:anim>
                                    <p:anim calcmode="lin" valueType="num">
                                      <p:cBhvr additive="base">
                                        <p:cTn id="106"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1000"/>
                                        <p:tgtEl>
                                          <p:spTgt spid="37"/>
                                        </p:tgtEl>
                                      </p:cBhvr>
                                    </p:animEffect>
                                    <p:anim calcmode="lin" valueType="num">
                                      <p:cBhvr>
                                        <p:cTn id="112" dur="1000" fill="hold"/>
                                        <p:tgtEl>
                                          <p:spTgt spid="37"/>
                                        </p:tgtEl>
                                        <p:attrNameLst>
                                          <p:attrName>ppt_x</p:attrName>
                                        </p:attrNameLst>
                                      </p:cBhvr>
                                      <p:tavLst>
                                        <p:tav tm="0">
                                          <p:val>
                                            <p:strVal val="#ppt_x"/>
                                          </p:val>
                                        </p:tav>
                                        <p:tav tm="100000">
                                          <p:val>
                                            <p:strVal val="#ppt_x"/>
                                          </p:val>
                                        </p:tav>
                                      </p:tavLst>
                                    </p:anim>
                                    <p:anim calcmode="lin" valueType="num">
                                      <p:cBhvr>
                                        <p:cTn id="113" dur="1000" fill="hold"/>
                                        <p:tgtEl>
                                          <p:spTgt spid="37"/>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38"/>
                                        </p:tgtEl>
                                        <p:attrNameLst>
                                          <p:attrName>style.visibility</p:attrName>
                                        </p:attrNameLst>
                                      </p:cBhvr>
                                      <p:to>
                                        <p:strVal val="visible"/>
                                      </p:to>
                                    </p:set>
                                    <p:animEffect transition="in" filter="fade">
                                      <p:cBhvr>
                                        <p:cTn id="116" dur="1000"/>
                                        <p:tgtEl>
                                          <p:spTgt spid="38"/>
                                        </p:tgtEl>
                                      </p:cBhvr>
                                    </p:animEffect>
                                    <p:anim calcmode="lin" valueType="num">
                                      <p:cBhvr>
                                        <p:cTn id="117" dur="1000" fill="hold"/>
                                        <p:tgtEl>
                                          <p:spTgt spid="38"/>
                                        </p:tgtEl>
                                        <p:attrNameLst>
                                          <p:attrName>ppt_x</p:attrName>
                                        </p:attrNameLst>
                                      </p:cBhvr>
                                      <p:tavLst>
                                        <p:tav tm="0">
                                          <p:val>
                                            <p:strVal val="#ppt_x"/>
                                          </p:val>
                                        </p:tav>
                                        <p:tav tm="100000">
                                          <p:val>
                                            <p:strVal val="#ppt_x"/>
                                          </p:val>
                                        </p:tav>
                                      </p:tavLst>
                                    </p:anim>
                                    <p:anim calcmode="lin" valueType="num">
                                      <p:cBhvr>
                                        <p:cTn id="118" dur="1000" fill="hold"/>
                                        <p:tgtEl>
                                          <p:spTgt spid="38"/>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39"/>
                                        </p:tgtEl>
                                        <p:attrNameLst>
                                          <p:attrName>style.visibility</p:attrName>
                                        </p:attrNameLst>
                                      </p:cBhvr>
                                      <p:to>
                                        <p:strVal val="visible"/>
                                      </p:to>
                                    </p:set>
                                    <p:animEffect transition="in" filter="fade">
                                      <p:cBhvr>
                                        <p:cTn id="121" dur="1000"/>
                                        <p:tgtEl>
                                          <p:spTgt spid="39"/>
                                        </p:tgtEl>
                                      </p:cBhvr>
                                    </p:animEffect>
                                    <p:anim calcmode="lin" valueType="num">
                                      <p:cBhvr>
                                        <p:cTn id="122" dur="1000" fill="hold"/>
                                        <p:tgtEl>
                                          <p:spTgt spid="39"/>
                                        </p:tgtEl>
                                        <p:attrNameLst>
                                          <p:attrName>ppt_x</p:attrName>
                                        </p:attrNameLst>
                                      </p:cBhvr>
                                      <p:tavLst>
                                        <p:tav tm="0">
                                          <p:val>
                                            <p:strVal val="#ppt_x"/>
                                          </p:val>
                                        </p:tav>
                                        <p:tav tm="100000">
                                          <p:val>
                                            <p:strVal val="#ppt_x"/>
                                          </p:val>
                                        </p:tav>
                                      </p:tavLst>
                                    </p:anim>
                                    <p:anim calcmode="lin" valueType="num">
                                      <p:cBhvr>
                                        <p:cTn id="123" dur="1000" fill="hold"/>
                                        <p:tgtEl>
                                          <p:spTgt spid="39"/>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41"/>
                                        </p:tgtEl>
                                        <p:attrNameLst>
                                          <p:attrName>style.visibility</p:attrName>
                                        </p:attrNameLst>
                                      </p:cBhvr>
                                      <p:to>
                                        <p:strVal val="visible"/>
                                      </p:to>
                                    </p:set>
                                    <p:animEffect transition="in" filter="fade">
                                      <p:cBhvr>
                                        <p:cTn id="131" dur="1000"/>
                                        <p:tgtEl>
                                          <p:spTgt spid="41"/>
                                        </p:tgtEl>
                                      </p:cBhvr>
                                    </p:animEffect>
                                    <p:anim calcmode="lin" valueType="num">
                                      <p:cBhvr>
                                        <p:cTn id="132" dur="1000" fill="hold"/>
                                        <p:tgtEl>
                                          <p:spTgt spid="41"/>
                                        </p:tgtEl>
                                        <p:attrNameLst>
                                          <p:attrName>ppt_x</p:attrName>
                                        </p:attrNameLst>
                                      </p:cBhvr>
                                      <p:tavLst>
                                        <p:tav tm="0">
                                          <p:val>
                                            <p:strVal val="#ppt_x"/>
                                          </p:val>
                                        </p:tav>
                                        <p:tav tm="100000">
                                          <p:val>
                                            <p:strVal val="#ppt_x"/>
                                          </p:val>
                                        </p:tav>
                                      </p:tavLst>
                                    </p:anim>
                                    <p:anim calcmode="lin" valueType="num">
                                      <p:cBhvr>
                                        <p:cTn id="13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6" presetClass="entr" presetSubtype="16" fill="hold" grpId="0" nodeType="click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circle(in)">
                                      <p:cBhvr>
                                        <p:cTn id="138" dur="2000"/>
                                        <p:tgtEl>
                                          <p:spTgt spid="32"/>
                                        </p:tgtEl>
                                      </p:cBhvr>
                                    </p:animEffect>
                                  </p:childTnLst>
                                </p:cTn>
                              </p:par>
                            </p:childTnLst>
                          </p:cTn>
                        </p:par>
                      </p:childTnLst>
                    </p:cTn>
                  </p:par>
                  <p:par>
                    <p:cTn id="139" fill="hold">
                      <p:stCondLst>
                        <p:cond delay="indefinite"/>
                      </p:stCondLst>
                      <p:childTnLst>
                        <p:par>
                          <p:cTn id="140" fill="hold">
                            <p:stCondLst>
                              <p:cond delay="0"/>
                            </p:stCondLst>
                            <p:childTnLst>
                              <p:par>
                                <p:cTn id="141" presetID="6" presetClass="entr" presetSubtype="16" fill="hold" grpId="0" nodeType="click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circle(in)">
                                      <p:cBhvr>
                                        <p:cTn id="143" dur="2000"/>
                                        <p:tgtEl>
                                          <p:spTgt spid="33"/>
                                        </p:tgtEl>
                                      </p:cBhvr>
                                    </p:animEffect>
                                  </p:childTnLst>
                                </p:cTn>
                              </p:par>
                            </p:childTnLst>
                          </p:cTn>
                        </p:par>
                      </p:childTnLst>
                    </p:cTn>
                  </p:par>
                  <p:par>
                    <p:cTn id="144" fill="hold">
                      <p:stCondLst>
                        <p:cond delay="indefinite"/>
                      </p:stCondLst>
                      <p:childTnLst>
                        <p:par>
                          <p:cTn id="145" fill="hold">
                            <p:stCondLst>
                              <p:cond delay="0"/>
                            </p:stCondLst>
                            <p:childTnLst>
                              <p:par>
                                <p:cTn id="146" presetID="6" presetClass="entr" presetSubtype="16" fill="hold" grpId="0" nodeType="clickEffect">
                                  <p:stCondLst>
                                    <p:cond delay="0"/>
                                  </p:stCondLst>
                                  <p:childTnLst>
                                    <p:set>
                                      <p:cBhvr>
                                        <p:cTn id="147" dur="1" fill="hold">
                                          <p:stCondLst>
                                            <p:cond delay="0"/>
                                          </p:stCondLst>
                                        </p:cTn>
                                        <p:tgtEl>
                                          <p:spTgt spid="34"/>
                                        </p:tgtEl>
                                        <p:attrNameLst>
                                          <p:attrName>style.visibility</p:attrName>
                                        </p:attrNameLst>
                                      </p:cBhvr>
                                      <p:to>
                                        <p:strVal val="visible"/>
                                      </p:to>
                                    </p:set>
                                    <p:animEffect transition="in" filter="circle(in)">
                                      <p:cBhvr>
                                        <p:cTn id="148" dur="2000"/>
                                        <p:tgtEl>
                                          <p:spTgt spid="34"/>
                                        </p:tgtEl>
                                      </p:cBhvr>
                                    </p:animEffect>
                                  </p:childTnLst>
                                </p:cTn>
                              </p:par>
                            </p:childTnLst>
                          </p:cTn>
                        </p:par>
                      </p:childTnLst>
                    </p:cTn>
                  </p:par>
                  <p:par>
                    <p:cTn id="149" fill="hold">
                      <p:stCondLst>
                        <p:cond delay="indefinite"/>
                      </p:stCondLst>
                      <p:childTnLst>
                        <p:par>
                          <p:cTn id="150" fill="hold">
                            <p:stCondLst>
                              <p:cond delay="0"/>
                            </p:stCondLst>
                            <p:childTnLst>
                              <p:par>
                                <p:cTn id="151" presetID="42" presetClass="entr" presetSubtype="0" fill="hold" grpId="0" nodeType="clickEffect">
                                  <p:stCondLst>
                                    <p:cond delay="0"/>
                                  </p:stCondLst>
                                  <p:childTnLst>
                                    <p:set>
                                      <p:cBhvr>
                                        <p:cTn id="152" dur="1" fill="hold">
                                          <p:stCondLst>
                                            <p:cond delay="0"/>
                                          </p:stCondLst>
                                        </p:cTn>
                                        <p:tgtEl>
                                          <p:spTgt spid="35"/>
                                        </p:tgtEl>
                                        <p:attrNameLst>
                                          <p:attrName>style.visibility</p:attrName>
                                        </p:attrNameLst>
                                      </p:cBhvr>
                                      <p:to>
                                        <p:strVal val="visible"/>
                                      </p:to>
                                    </p:set>
                                    <p:animEffect transition="in" filter="fade">
                                      <p:cBhvr>
                                        <p:cTn id="153" dur="1000"/>
                                        <p:tgtEl>
                                          <p:spTgt spid="35"/>
                                        </p:tgtEl>
                                      </p:cBhvr>
                                    </p:animEffect>
                                    <p:anim calcmode="lin" valueType="num">
                                      <p:cBhvr>
                                        <p:cTn id="154" dur="1000" fill="hold"/>
                                        <p:tgtEl>
                                          <p:spTgt spid="35"/>
                                        </p:tgtEl>
                                        <p:attrNameLst>
                                          <p:attrName>ppt_x</p:attrName>
                                        </p:attrNameLst>
                                      </p:cBhvr>
                                      <p:tavLst>
                                        <p:tav tm="0">
                                          <p:val>
                                            <p:strVal val="#ppt_x"/>
                                          </p:val>
                                        </p:tav>
                                        <p:tav tm="100000">
                                          <p:val>
                                            <p:strVal val="#ppt_x"/>
                                          </p:val>
                                        </p:tav>
                                      </p:tavLst>
                                    </p:anim>
                                    <p:anim calcmode="lin" valueType="num">
                                      <p:cBhvr>
                                        <p:cTn id="15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6" presetClass="entr" presetSubtype="16" fill="hold" grpId="0" nodeType="clickEffect">
                                  <p:stCondLst>
                                    <p:cond delay="0"/>
                                  </p:stCondLst>
                                  <p:childTnLst>
                                    <p:set>
                                      <p:cBhvr>
                                        <p:cTn id="159" dur="1" fill="hold">
                                          <p:stCondLst>
                                            <p:cond delay="0"/>
                                          </p:stCondLst>
                                        </p:cTn>
                                        <p:tgtEl>
                                          <p:spTgt spid="36"/>
                                        </p:tgtEl>
                                        <p:attrNameLst>
                                          <p:attrName>style.visibility</p:attrName>
                                        </p:attrNameLst>
                                      </p:cBhvr>
                                      <p:to>
                                        <p:strVal val="visible"/>
                                      </p:to>
                                    </p:set>
                                    <p:animEffect transition="in" filter="circle(in)">
                                      <p:cBhvr>
                                        <p:cTn id="160"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20" grpId="0" animBg="1"/>
      <p:bldP spid="22" grpId="0" animBg="1"/>
      <p:bldP spid="23"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49A00D-1761-433E-AD1E-2C178E7C9BF4}"/>
              </a:ext>
            </a:extLst>
          </p:cNvPr>
          <p:cNvSpPr txBox="1"/>
          <p:nvPr/>
        </p:nvSpPr>
        <p:spPr>
          <a:xfrm>
            <a:off x="8752633" y="408520"/>
            <a:ext cx="2941983" cy="830997"/>
          </a:xfrm>
          <a:prstGeom prst="rect">
            <a:avLst/>
          </a:prstGeom>
          <a:solidFill>
            <a:schemeClr val="tx1">
              <a:lumMod val="85000"/>
              <a:lumOff val="15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IN" sz="4800" b="1" dirty="0">
                <a:solidFill>
                  <a:schemeClr val="bg1"/>
                </a:solidFill>
                <a:latin typeface="NikoshBAN" panose="02000000000000000000" pitchFamily="2" charset="0"/>
                <a:cs typeface="NikoshBAN" panose="02000000000000000000" pitchFamily="2" charset="0"/>
              </a:rPr>
              <a:t>একক</a:t>
            </a:r>
            <a:r>
              <a:rPr lang="en-US" sz="4800" b="1" dirty="0">
                <a:solidFill>
                  <a:schemeClr val="bg1"/>
                </a:solidFill>
                <a:latin typeface="NikoshBAN" panose="02000000000000000000" pitchFamily="2" charset="0"/>
                <a:cs typeface="NikoshBAN" panose="02000000000000000000" pitchFamily="2" charset="0"/>
              </a:rPr>
              <a:t> </a:t>
            </a:r>
            <a:r>
              <a:rPr lang="as-IN" sz="4800" b="1" dirty="0">
                <a:solidFill>
                  <a:schemeClr val="bg1"/>
                </a:solidFill>
                <a:latin typeface="NikoshBAN" panose="02000000000000000000" pitchFamily="2" charset="0"/>
                <a:cs typeface="NikoshBAN" panose="02000000000000000000" pitchFamily="2" charset="0"/>
              </a:rPr>
              <a:t>ক</a:t>
            </a:r>
            <a:r>
              <a:rPr lang="en-US" sz="4800" b="1" dirty="0">
                <a:solidFill>
                  <a:schemeClr val="bg1"/>
                </a:solidFill>
                <a:latin typeface="NikoshBAN" panose="02000000000000000000" pitchFamily="2" charset="0"/>
                <a:cs typeface="NikoshBAN" panose="02000000000000000000" pitchFamily="2" charset="0"/>
              </a:rPr>
              <a:t>া</a:t>
            </a:r>
            <a:r>
              <a:rPr lang="as-IN" sz="4800" b="1" dirty="0">
                <a:solidFill>
                  <a:schemeClr val="bg1"/>
                </a:solidFill>
                <a:latin typeface="NikoshBAN" panose="02000000000000000000" pitchFamily="2" charset="0"/>
                <a:cs typeface="NikoshBAN" panose="02000000000000000000" pitchFamily="2" charset="0"/>
              </a:rPr>
              <a:t>জ</a:t>
            </a:r>
            <a:endParaRPr lang="en-US" sz="4800" b="1" dirty="0">
              <a:solidFill>
                <a:schemeClr val="bg1"/>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6DD319DB-FA4B-4B2A-A6B3-82F09A4DE117}"/>
              </a:ext>
            </a:extLst>
          </p:cNvPr>
          <p:cNvSpPr/>
          <p:nvPr/>
        </p:nvSpPr>
        <p:spPr>
          <a:xfrm>
            <a:off x="1985650" y="358416"/>
            <a:ext cx="6607899" cy="769441"/>
          </a:xfrm>
          <a:prstGeom prst="rect">
            <a:avLst/>
          </a:prstGeom>
          <a:ln>
            <a:solidFill>
              <a:srgbClr val="800080"/>
            </a:solid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বিপরীত শব্দ গুলো দাগ টেনে মিল কর</a:t>
            </a:r>
            <a:endPar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E8FDA32B-0762-4D8F-B258-F42FCBE7B736}"/>
              </a:ext>
            </a:extLst>
          </p:cNvPr>
          <p:cNvSpPr/>
          <p:nvPr/>
        </p:nvSpPr>
        <p:spPr>
          <a:xfrm>
            <a:off x="1410379" y="1433015"/>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জীবন </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038DF492-372E-4D35-BD7D-B213F9631DA0}"/>
              </a:ext>
            </a:extLst>
          </p:cNvPr>
          <p:cNvSpPr/>
          <p:nvPr/>
        </p:nvSpPr>
        <p:spPr>
          <a:xfrm>
            <a:off x="1410379" y="2406044"/>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ছেলে</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id="{3DE7F072-918F-43DE-B448-6AB9DF67D58E}"/>
              </a:ext>
            </a:extLst>
          </p:cNvPr>
          <p:cNvSpPr/>
          <p:nvPr/>
        </p:nvSpPr>
        <p:spPr>
          <a:xfrm>
            <a:off x="1410379" y="3420538"/>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হালকা</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04AB1DE7-5969-4B8C-8460-094244015919}"/>
              </a:ext>
            </a:extLst>
          </p:cNvPr>
          <p:cNvSpPr/>
          <p:nvPr/>
        </p:nvSpPr>
        <p:spPr>
          <a:xfrm>
            <a:off x="1426842" y="4433392"/>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ক্লেশ</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2548443E-8B2B-4100-B5C9-2CD6850452D9}"/>
              </a:ext>
            </a:extLst>
          </p:cNvPr>
          <p:cNvSpPr/>
          <p:nvPr/>
        </p:nvSpPr>
        <p:spPr>
          <a:xfrm>
            <a:off x="6387137" y="4433392"/>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বাবা</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id="{9144352B-9A52-4AD7-9194-98E6361DDD92}"/>
              </a:ext>
            </a:extLst>
          </p:cNvPr>
          <p:cNvSpPr/>
          <p:nvPr/>
        </p:nvSpPr>
        <p:spPr>
          <a:xfrm>
            <a:off x="6387137" y="3420538"/>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মরণ</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4" name="Rectangle 13">
            <a:extLst>
              <a:ext uri="{FF2B5EF4-FFF2-40B4-BE49-F238E27FC236}">
                <a16:creationId xmlns:a16="http://schemas.microsoft.com/office/drawing/2014/main" id="{78528325-F1E0-4BFF-830C-C9FA6FEC74EE}"/>
              </a:ext>
            </a:extLst>
          </p:cNvPr>
          <p:cNvSpPr/>
          <p:nvPr/>
        </p:nvSpPr>
        <p:spPr>
          <a:xfrm>
            <a:off x="6387137" y="5442588"/>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মেয়ে</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6" name="Rectangle 25">
            <a:extLst>
              <a:ext uri="{FF2B5EF4-FFF2-40B4-BE49-F238E27FC236}">
                <a16:creationId xmlns:a16="http://schemas.microsoft.com/office/drawing/2014/main" id="{D77D5A2E-BB1F-4C8F-974D-6E6CEB1CD84E}"/>
              </a:ext>
            </a:extLst>
          </p:cNvPr>
          <p:cNvSpPr/>
          <p:nvPr/>
        </p:nvSpPr>
        <p:spPr>
          <a:xfrm>
            <a:off x="6387137" y="2494507"/>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সুখ          </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7" name="Rectangle 26">
            <a:extLst>
              <a:ext uri="{FF2B5EF4-FFF2-40B4-BE49-F238E27FC236}">
                <a16:creationId xmlns:a16="http://schemas.microsoft.com/office/drawing/2014/main" id="{CF7C1623-C28D-4623-9B81-18B8DF0C24A9}"/>
              </a:ext>
            </a:extLst>
          </p:cNvPr>
          <p:cNvSpPr/>
          <p:nvPr/>
        </p:nvSpPr>
        <p:spPr>
          <a:xfrm>
            <a:off x="6387137" y="1568476"/>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ভারি </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30" name="Rectangle 29">
            <a:extLst>
              <a:ext uri="{FF2B5EF4-FFF2-40B4-BE49-F238E27FC236}">
                <a16:creationId xmlns:a16="http://schemas.microsoft.com/office/drawing/2014/main" id="{94E9D16B-1CB2-4ECC-ACA5-9A7CE255893B}"/>
              </a:ext>
            </a:extLst>
          </p:cNvPr>
          <p:cNvSpPr/>
          <p:nvPr/>
        </p:nvSpPr>
        <p:spPr>
          <a:xfrm>
            <a:off x="1426842" y="5389749"/>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মা</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cxnSp>
        <p:nvCxnSpPr>
          <p:cNvPr id="36" name="Straight Arrow Connector 35">
            <a:extLst>
              <a:ext uri="{FF2B5EF4-FFF2-40B4-BE49-F238E27FC236}">
                <a16:creationId xmlns:a16="http://schemas.microsoft.com/office/drawing/2014/main" id="{936B3239-C420-4E08-AE4D-7BAFA44BA92F}"/>
              </a:ext>
            </a:extLst>
          </p:cNvPr>
          <p:cNvCxnSpPr>
            <a:stCxn id="4" idx="3"/>
            <a:endCxn id="9" idx="1"/>
          </p:cNvCxnSpPr>
          <p:nvPr/>
        </p:nvCxnSpPr>
        <p:spPr>
          <a:xfrm>
            <a:off x="3646407" y="1817736"/>
            <a:ext cx="2740730" cy="1987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F33E300-39F0-46EB-B045-9002B3236E42}"/>
              </a:ext>
            </a:extLst>
          </p:cNvPr>
          <p:cNvCxnSpPr>
            <a:stCxn id="5" idx="3"/>
            <a:endCxn id="14" idx="1"/>
          </p:cNvCxnSpPr>
          <p:nvPr/>
        </p:nvCxnSpPr>
        <p:spPr>
          <a:xfrm>
            <a:off x="3646407" y="2790765"/>
            <a:ext cx="2740730" cy="3036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4DA5D85-653B-4D41-89E3-8B15C560B11A}"/>
              </a:ext>
            </a:extLst>
          </p:cNvPr>
          <p:cNvCxnSpPr>
            <a:stCxn id="6" idx="3"/>
          </p:cNvCxnSpPr>
          <p:nvPr/>
        </p:nvCxnSpPr>
        <p:spPr>
          <a:xfrm flipV="1">
            <a:off x="3646407" y="2021324"/>
            <a:ext cx="2740730" cy="1783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77B445E-A2E3-4267-BE68-F78301C5EFF8}"/>
              </a:ext>
            </a:extLst>
          </p:cNvPr>
          <p:cNvCxnSpPr>
            <a:stCxn id="7" idx="3"/>
            <a:endCxn id="26" idx="1"/>
          </p:cNvCxnSpPr>
          <p:nvPr/>
        </p:nvCxnSpPr>
        <p:spPr>
          <a:xfrm flipV="1">
            <a:off x="3662870" y="2879228"/>
            <a:ext cx="2724267" cy="1938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A1A3B2D-8959-4753-A1AA-8DC619B3F023}"/>
              </a:ext>
            </a:extLst>
          </p:cNvPr>
          <p:cNvCxnSpPr>
            <a:cxnSpLocks/>
            <a:stCxn id="30" idx="3"/>
            <a:endCxn id="8" idx="1"/>
          </p:cNvCxnSpPr>
          <p:nvPr/>
        </p:nvCxnSpPr>
        <p:spPr>
          <a:xfrm flipV="1">
            <a:off x="3662870" y="4818113"/>
            <a:ext cx="2724267" cy="956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83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circle(in)">
                                      <p:cBhvr>
                                        <p:cTn id="34" dur="2000"/>
                                        <p:tgtEl>
                                          <p:spTgt spid="27"/>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circle(in)">
                                      <p:cBhvr>
                                        <p:cTn id="37" dur="2000"/>
                                        <p:tgtEl>
                                          <p:spTgt spid="26"/>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ircle(in)">
                                      <p:cBhvr>
                                        <p:cTn id="43" dur="2000"/>
                                        <p:tgtEl>
                                          <p:spTgt spid="8"/>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circle(in)">
                                      <p:cBhvr>
                                        <p:cTn id="46" dur="2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heel(1)">
                                      <p:cBhvr>
                                        <p:cTn id="51" dur="20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down)">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4" grpId="0" animBg="1"/>
      <p:bldP spid="26" grpId="0" animBg="1"/>
      <p:bldP spid="27"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15997C-3693-4601-A75C-58606BEAEFBE}"/>
              </a:ext>
            </a:extLst>
          </p:cNvPr>
          <p:cNvSpPr txBox="1"/>
          <p:nvPr/>
        </p:nvSpPr>
        <p:spPr>
          <a:xfrm>
            <a:off x="8752633" y="408520"/>
            <a:ext cx="2941983" cy="830997"/>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IN" sz="4800" b="1" dirty="0">
                <a:solidFill>
                  <a:schemeClr val="bg1"/>
                </a:solidFill>
                <a:latin typeface="NikoshBAN" panose="02000000000000000000" pitchFamily="2" charset="0"/>
                <a:cs typeface="NikoshBAN" panose="02000000000000000000" pitchFamily="2" charset="0"/>
              </a:rPr>
              <a:t>জোড়ায়</a:t>
            </a:r>
            <a:r>
              <a:rPr lang="en-US" sz="4800" b="1" dirty="0">
                <a:solidFill>
                  <a:schemeClr val="bg1"/>
                </a:solidFill>
                <a:latin typeface="NikoshBAN" panose="02000000000000000000" pitchFamily="2" charset="0"/>
                <a:cs typeface="NikoshBAN" panose="02000000000000000000" pitchFamily="2" charset="0"/>
              </a:rPr>
              <a:t> </a:t>
            </a:r>
            <a:r>
              <a:rPr lang="as-IN" sz="4800" b="1" dirty="0">
                <a:solidFill>
                  <a:schemeClr val="bg1"/>
                </a:solidFill>
                <a:latin typeface="NikoshBAN" panose="02000000000000000000" pitchFamily="2" charset="0"/>
                <a:cs typeface="NikoshBAN" panose="02000000000000000000" pitchFamily="2" charset="0"/>
              </a:rPr>
              <a:t>ক</a:t>
            </a:r>
            <a:r>
              <a:rPr lang="en-US" sz="4800" b="1" dirty="0">
                <a:solidFill>
                  <a:schemeClr val="bg1"/>
                </a:solidFill>
                <a:latin typeface="NikoshBAN" panose="02000000000000000000" pitchFamily="2" charset="0"/>
                <a:cs typeface="NikoshBAN" panose="02000000000000000000" pitchFamily="2" charset="0"/>
              </a:rPr>
              <a:t>া</a:t>
            </a:r>
            <a:r>
              <a:rPr lang="as-IN" sz="4800" b="1" dirty="0">
                <a:solidFill>
                  <a:schemeClr val="bg1"/>
                </a:solidFill>
                <a:latin typeface="NikoshBAN" panose="02000000000000000000" pitchFamily="2" charset="0"/>
                <a:cs typeface="NikoshBAN" panose="02000000000000000000" pitchFamily="2" charset="0"/>
              </a:rPr>
              <a:t>জ</a:t>
            </a:r>
            <a:endParaRPr lang="en-US" sz="4800" b="1" dirty="0">
              <a:solidFill>
                <a:schemeClr val="bg1"/>
              </a:solidFill>
              <a:latin typeface="NikoshBAN" panose="02000000000000000000" pitchFamily="2" charset="0"/>
              <a:cs typeface="NikoshBAN" panose="02000000000000000000" pitchFamily="2" charset="0"/>
            </a:endParaRPr>
          </a:p>
        </p:txBody>
      </p:sp>
      <p:sp>
        <p:nvSpPr>
          <p:cNvPr id="5" name="Right Arrow 4">
            <a:extLst>
              <a:ext uri="{FF2B5EF4-FFF2-40B4-BE49-F238E27FC236}">
                <a16:creationId xmlns:a16="http://schemas.microsoft.com/office/drawing/2014/main" id="{922229DC-CECD-4FD1-80EB-88CB49DB561F}"/>
              </a:ext>
            </a:extLst>
          </p:cNvPr>
          <p:cNvSpPr/>
          <p:nvPr/>
        </p:nvSpPr>
        <p:spPr>
          <a:xfrm>
            <a:off x="2850474" y="2235611"/>
            <a:ext cx="1037230" cy="323165"/>
          </a:xfrm>
          <a:prstGeom prst="rightArrow">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0BD1727B-60D1-4EEC-B0D9-085AE3C92BD2}"/>
              </a:ext>
            </a:extLst>
          </p:cNvPr>
          <p:cNvSpPr/>
          <p:nvPr/>
        </p:nvSpPr>
        <p:spPr>
          <a:xfrm>
            <a:off x="2991492" y="5102327"/>
            <a:ext cx="1037230" cy="323165"/>
          </a:xfrm>
          <a:prstGeom prst="rightArrow">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7">
            <a:extLst>
              <a:ext uri="{FF2B5EF4-FFF2-40B4-BE49-F238E27FC236}">
                <a16:creationId xmlns:a16="http://schemas.microsoft.com/office/drawing/2014/main" id="{8AC01AE3-E9C7-428A-AC22-75499AFE99A0}"/>
              </a:ext>
            </a:extLst>
          </p:cNvPr>
          <p:cNvSpPr/>
          <p:nvPr/>
        </p:nvSpPr>
        <p:spPr>
          <a:xfrm>
            <a:off x="2991492" y="3668969"/>
            <a:ext cx="1037230" cy="323165"/>
          </a:xfrm>
          <a:prstGeom prst="rightArrow">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F7C75E4-5EED-4791-85BC-E3CB1B78C7EC}"/>
              </a:ext>
            </a:extLst>
          </p:cNvPr>
          <p:cNvSpPr/>
          <p:nvPr/>
        </p:nvSpPr>
        <p:spPr>
          <a:xfrm>
            <a:off x="1966642" y="278127"/>
            <a:ext cx="6001964" cy="923330"/>
          </a:xfrm>
          <a:prstGeom prst="rect">
            <a:avLst/>
          </a:prstGeom>
          <a:ln>
            <a:solidFill>
              <a:srgbClr val="800080"/>
            </a:solid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bn-IN" sz="5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শব্দ গুলো বাক্যে প্রয়োগ কর</a:t>
            </a:r>
            <a:endParaRPr lang="en-US" sz="5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id="{37CB3DED-E07C-4691-B888-7B4B7BEB0120}"/>
              </a:ext>
            </a:extLst>
          </p:cNvPr>
          <p:cNvSpPr/>
          <p:nvPr/>
        </p:nvSpPr>
        <p:spPr>
          <a:xfrm>
            <a:off x="542343" y="2087224"/>
            <a:ext cx="2236030"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itchFamily="2" charset="0"/>
                <a:cs typeface="NikoshBAN" pitchFamily="2" charset="0"/>
              </a:rPr>
              <a:t>আশিসে</a:t>
            </a:r>
            <a:endParaRPr lang="bn-BD" sz="44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11" name="Rectangle 10">
            <a:extLst>
              <a:ext uri="{FF2B5EF4-FFF2-40B4-BE49-F238E27FC236}">
                <a16:creationId xmlns:a16="http://schemas.microsoft.com/office/drawing/2014/main" id="{C871BC5D-FCE2-4965-9628-10F0F67BB908}"/>
              </a:ext>
            </a:extLst>
          </p:cNvPr>
          <p:cNvSpPr/>
          <p:nvPr/>
        </p:nvSpPr>
        <p:spPr>
          <a:xfrm>
            <a:off x="542342" y="4903213"/>
            <a:ext cx="2236029"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সোহাগ</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2" name="Rectangle 11">
            <a:extLst>
              <a:ext uri="{FF2B5EF4-FFF2-40B4-BE49-F238E27FC236}">
                <a16:creationId xmlns:a16="http://schemas.microsoft.com/office/drawing/2014/main" id="{255DC82C-E396-4D18-95A7-FA23DB2C4BFF}"/>
              </a:ext>
            </a:extLst>
          </p:cNvPr>
          <p:cNvSpPr/>
          <p:nvPr/>
        </p:nvSpPr>
        <p:spPr>
          <a:xfrm>
            <a:off x="542343" y="3429000"/>
            <a:ext cx="2236029"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শুধাবেন</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5" name="Rectangle 14">
            <a:extLst>
              <a:ext uri="{FF2B5EF4-FFF2-40B4-BE49-F238E27FC236}">
                <a16:creationId xmlns:a16="http://schemas.microsoft.com/office/drawing/2014/main" id="{E5D130D5-F4F1-45F6-B504-00B415925883}"/>
              </a:ext>
            </a:extLst>
          </p:cNvPr>
          <p:cNvSpPr/>
          <p:nvPr/>
        </p:nvSpPr>
        <p:spPr>
          <a:xfrm>
            <a:off x="4167461" y="2074392"/>
            <a:ext cx="6573872" cy="769441"/>
          </a:xfrm>
          <a:prstGeom prst="rect">
            <a:avLst/>
          </a:prstGeom>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মায়ের আশিসে অনেক বড় হয় মানুষ।</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6" name="Rectangle 15">
            <a:extLst>
              <a:ext uri="{FF2B5EF4-FFF2-40B4-BE49-F238E27FC236}">
                <a16:creationId xmlns:a16="http://schemas.microsoft.com/office/drawing/2014/main" id="{4549F4CF-6992-4495-B81A-D313BC0CD6F1}"/>
              </a:ext>
            </a:extLst>
          </p:cNvPr>
          <p:cNvSpPr/>
          <p:nvPr/>
        </p:nvSpPr>
        <p:spPr>
          <a:xfrm>
            <a:off x="4357967" y="3445830"/>
            <a:ext cx="5537733" cy="769441"/>
          </a:xfrm>
          <a:prstGeom prst="rect">
            <a:avLst/>
          </a:prstGeom>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মা আমাকে শুধাবেন কত সুখে।</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7" name="Rectangle 16">
            <a:extLst>
              <a:ext uri="{FF2B5EF4-FFF2-40B4-BE49-F238E27FC236}">
                <a16:creationId xmlns:a16="http://schemas.microsoft.com/office/drawing/2014/main" id="{326DD964-B80D-4723-9218-8D08FBF846FB}"/>
              </a:ext>
            </a:extLst>
          </p:cNvPr>
          <p:cNvSpPr/>
          <p:nvPr/>
        </p:nvSpPr>
        <p:spPr>
          <a:xfrm>
            <a:off x="3829918" y="4940743"/>
            <a:ext cx="7864698" cy="769441"/>
          </a:xfrm>
          <a:prstGeom prst="rect">
            <a:avLst/>
          </a:prstGeom>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আমার মা আমাকে অনেক সোহাগ করেন।</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424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circle(in)">
                                      <p:cBhvr>
                                        <p:cTn id="35" dur="20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1" grpId="0" animBg="1"/>
      <p:bldP spid="12" grpId="0" animBg="1"/>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D0A2B38B-6B6D-405D-A2B1-19540FDD0C74}"/>
              </a:ext>
            </a:extLst>
          </p:cNvPr>
          <p:cNvSpPr txBox="1"/>
          <p:nvPr/>
        </p:nvSpPr>
        <p:spPr>
          <a:xfrm>
            <a:off x="7517797" y="3362653"/>
            <a:ext cx="4359605" cy="3170099"/>
          </a:xfrm>
          <a:prstGeom prst="rect">
            <a:avLst/>
          </a:prstGeom>
          <a:solidFill>
            <a:schemeClr val="bg1"/>
          </a:solidFill>
          <a:ln w="3175">
            <a:solidFill>
              <a:schemeClr val="tx1">
                <a:lumMod val="50000"/>
                <a:lumOff val="50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a:t>
            </a:r>
            <a:r>
              <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a:t>
            </a:r>
            <a:r>
              <a:rPr lang="bn-IN"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algn="ctr"/>
            <a:r>
              <a:rPr lang="bn-IN" sz="4000" b="1" dirty="0">
                <a:ln w="0"/>
                <a:solidFill>
                  <a:schemeClr val="accent5">
                    <a:lumMod val="75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শ্রেণি </a:t>
            </a:r>
            <a:r>
              <a:rPr lang="en-US" sz="4000" b="1" dirty="0">
                <a:ln w="0"/>
                <a:solidFill>
                  <a:schemeClr val="accent5">
                    <a:lumMod val="75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4000" b="1" dirty="0">
                <a:ln w="0"/>
                <a:solidFill>
                  <a:schemeClr val="accent5">
                    <a:lumMod val="75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b="1" dirty="0" err="1">
                <a:ln w="0"/>
                <a:solidFill>
                  <a:schemeClr val="accent5">
                    <a:lumMod val="75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চতুর্থ</a:t>
            </a:r>
            <a:r>
              <a:rPr lang="bn-IN" sz="4000" b="1" dirty="0">
                <a:ln w="0"/>
                <a:solidFill>
                  <a:schemeClr val="accent5">
                    <a:lumMod val="75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algn="ctr"/>
            <a:r>
              <a:rPr lang="bn-IN" sz="4000" b="1" dirty="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 শিরোনাম</a:t>
            </a:r>
            <a:r>
              <a:rPr lang="en-US" sz="4000" b="1" dirty="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b="1" dirty="0" err="1">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bn-IN" sz="4000" b="1" dirty="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algn="ctr"/>
            <a:r>
              <a:rPr lang="bn-IN" sz="4000" b="1" dirty="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পাঠ্যাংশ</a:t>
            </a:r>
            <a:r>
              <a:rPr lang="en-US" sz="4000" b="1" dirty="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b="1" dirty="0" err="1">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a:t>
            </a:r>
            <a:r>
              <a:rPr lang="bn-IN" sz="4000" b="1" dirty="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a:t>
            </a:r>
            <a:r>
              <a:rPr lang="en-US" sz="4000" b="1" dirty="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4000" b="1" dirty="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a:t>
            </a:r>
            <a:r>
              <a:rPr lang="en-US" sz="4000" b="1" dirty="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000" b="1" dirty="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a:t>
            </a:r>
            <a:r>
              <a:rPr lang="en-US" sz="4000" b="1" dirty="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a:t>
            </a:r>
            <a:r>
              <a:rPr lang="bn-IN" sz="4000" b="1" dirty="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000" b="1" dirty="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4000" b="1" dirty="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en-US" sz="4000" b="1" dirty="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4000" b="1" dirty="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য়</a:t>
            </a:r>
            <a:r>
              <a:rPr lang="en-US" sz="4000" b="1" dirty="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4000" b="1" dirty="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sz="4000" b="1" dirty="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000" b="1" dirty="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a:t>
            </a:r>
            <a:r>
              <a:rPr lang="en-US" sz="4000" b="1" dirty="0" err="1">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শিসে</a:t>
            </a:r>
            <a:r>
              <a:rPr lang="en-US" sz="4000" b="1" dirty="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as-IN" sz="4000" b="1" dirty="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B1D8DAA3-9C88-4C50-B7C0-3B2E316317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66356" y="767722"/>
            <a:ext cx="2653220" cy="26677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06D19C0D-D0BE-4922-8778-BD4F47161FAE}"/>
              </a:ext>
            </a:extLst>
          </p:cNvPr>
          <p:cNvSpPr txBox="1"/>
          <p:nvPr/>
        </p:nvSpPr>
        <p:spPr>
          <a:xfrm>
            <a:off x="4926716" y="439074"/>
            <a:ext cx="3166031" cy="780513"/>
          </a:xfrm>
          <a:prstGeom prst="frame">
            <a:avLst>
              <a:gd name="adj1" fmla="val 6061"/>
            </a:avLst>
          </a:prstGeom>
          <a:solidFill>
            <a:srgbClr val="00B0F0"/>
          </a:solidFill>
          <a:ln>
            <a:solidFill>
              <a:srgbClr val="00B050"/>
            </a:solidFill>
            <a:prstDash val="sysDash"/>
          </a:ln>
        </p:spPr>
        <p:txBody>
          <a:bodyPr wrap="square" rtlCol="0">
            <a:prstTxWarp prst="textWave1">
              <a:avLst/>
            </a:prstTxWarp>
            <a:spAutoFit/>
          </a:bodyPr>
          <a:lstStyle/>
          <a:p>
            <a:pPr algn="ctr"/>
            <a:r>
              <a:rPr lang="bn-BD" sz="3200" dirty="0">
                <a:solidFill>
                  <a:srgbClr val="0000FF"/>
                </a:solidFill>
                <a:latin typeface="NikoshBAN" pitchFamily="2" charset="0"/>
                <a:cs typeface="NikoshBAN" pitchFamily="2" charset="0"/>
              </a:rPr>
              <a:t> </a:t>
            </a:r>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পরিচিতি </a:t>
            </a:r>
            <a:endParaRPr lang="en-US" sz="3200" b="1" dirty="0">
              <a:solidFill>
                <a:schemeClr val="tx1">
                  <a:lumMod val="75000"/>
                  <a:lumOff val="25000"/>
                </a:schemeClr>
              </a:solidFill>
              <a:latin typeface="NikoshBAN" pitchFamily="2" charset="0"/>
              <a:cs typeface="NikoshBAN" pitchFamily="2" charset="0"/>
            </a:endParaRPr>
          </a:p>
        </p:txBody>
      </p:sp>
      <p:sp>
        <p:nvSpPr>
          <p:cNvPr id="5" name="TextBox 4">
            <a:extLst>
              <a:ext uri="{FF2B5EF4-FFF2-40B4-BE49-F238E27FC236}">
                <a16:creationId xmlns:a16="http://schemas.microsoft.com/office/drawing/2014/main" id="{0F8E51F8-2759-498E-9EB6-2E4DBCF0B951}"/>
              </a:ext>
            </a:extLst>
          </p:cNvPr>
          <p:cNvSpPr txBox="1"/>
          <p:nvPr/>
        </p:nvSpPr>
        <p:spPr>
          <a:xfrm>
            <a:off x="278117" y="3912945"/>
            <a:ext cx="5593590" cy="2554545"/>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IN" sz="4000" b="1" dirty="0">
                <a:solidFill>
                  <a:schemeClr val="tx1"/>
                </a:solidFill>
                <a:latin typeface="NikoshBAN" panose="02000000000000000000" pitchFamily="2" charset="0"/>
                <a:cs typeface="NikoshBAN" panose="02000000000000000000" pitchFamily="2" charset="0"/>
              </a:rPr>
              <a:t>রিবন রানী দাশ </a:t>
            </a:r>
          </a:p>
          <a:p>
            <a:r>
              <a:rPr lang="bn-IN" sz="4000" b="1" dirty="0">
                <a:solidFill>
                  <a:srgbClr val="00B050"/>
                </a:solidFill>
                <a:latin typeface="NikoshBAN" panose="02000000000000000000" pitchFamily="2" charset="0"/>
                <a:cs typeface="NikoshBAN" panose="02000000000000000000" pitchFamily="2" charset="0"/>
              </a:rPr>
              <a:t>সহকারী শিক্ষক</a:t>
            </a:r>
          </a:p>
          <a:p>
            <a:r>
              <a:rPr lang="bn-IN" sz="4000" b="1" dirty="0">
                <a:solidFill>
                  <a:schemeClr val="tx1">
                    <a:lumMod val="65000"/>
                    <a:lumOff val="35000"/>
                  </a:schemeClr>
                </a:solidFill>
                <a:latin typeface="NikoshBAN" panose="02000000000000000000" pitchFamily="2" charset="0"/>
                <a:cs typeface="NikoshBAN" panose="02000000000000000000" pitchFamily="2" charset="0"/>
              </a:rPr>
              <a:t>ভর</a:t>
            </a:r>
            <a:r>
              <a:rPr lang="en-US" sz="4000" b="1" dirty="0" err="1">
                <a:solidFill>
                  <a:schemeClr val="tx1">
                    <a:lumMod val="65000"/>
                    <a:lumOff val="35000"/>
                  </a:schemeClr>
                </a:solidFill>
                <a:latin typeface="NikoshBAN" panose="02000000000000000000" pitchFamily="2" charset="0"/>
                <a:cs typeface="NikoshBAN" panose="02000000000000000000" pitchFamily="2" charset="0"/>
              </a:rPr>
              <a:t>পূর্ণি</a:t>
            </a:r>
            <a:r>
              <a:rPr lang="en-US" sz="4000" b="1" dirty="0">
                <a:solidFill>
                  <a:schemeClr val="tx1">
                    <a:lumMod val="65000"/>
                    <a:lumOff val="35000"/>
                  </a:schemeClr>
                </a:solidFill>
                <a:latin typeface="NikoshBAN" panose="02000000000000000000" pitchFamily="2" charset="0"/>
                <a:cs typeface="NikoshBAN" panose="02000000000000000000" pitchFamily="2" charset="0"/>
              </a:rPr>
              <a:t> </a:t>
            </a:r>
            <a:r>
              <a:rPr lang="bn-IN" sz="4000" b="1" dirty="0">
                <a:solidFill>
                  <a:schemeClr val="tx1">
                    <a:lumMod val="65000"/>
                    <a:lumOff val="35000"/>
                  </a:schemeClr>
                </a:solidFill>
                <a:latin typeface="NikoshBAN" panose="02000000000000000000" pitchFamily="2" charset="0"/>
                <a:cs typeface="NikoshBAN" panose="02000000000000000000" pitchFamily="2" charset="0"/>
              </a:rPr>
              <a:t>সরকারি প্রাথমিক বিদ্যালয়</a:t>
            </a:r>
          </a:p>
          <a:p>
            <a:r>
              <a:rPr lang="bn-IN" sz="4000" b="1" dirty="0">
                <a:solidFill>
                  <a:srgbClr val="7030A0"/>
                </a:solidFill>
                <a:latin typeface="NikoshBAN" panose="02000000000000000000" pitchFamily="2" charset="0"/>
                <a:cs typeface="NikoshBAN" panose="02000000000000000000" pitchFamily="2" charset="0"/>
              </a:rPr>
              <a:t>লাখাই,হবিগঞ্জ।</a:t>
            </a:r>
            <a:endParaRPr lang="en-US" sz="4000" b="1" dirty="0">
              <a:solidFill>
                <a:srgbClr val="7030A0"/>
              </a:solidFill>
              <a:latin typeface="NikoshBAN" panose="02000000000000000000" pitchFamily="2" charset="0"/>
              <a:cs typeface="NikoshBAN" panose="02000000000000000000" pitchFamily="2" charset="0"/>
            </a:endParaRPr>
          </a:p>
        </p:txBody>
      </p:sp>
      <p:grpSp>
        <p:nvGrpSpPr>
          <p:cNvPr id="6" name="Group 5">
            <a:extLst>
              <a:ext uri="{FF2B5EF4-FFF2-40B4-BE49-F238E27FC236}">
                <a16:creationId xmlns:a16="http://schemas.microsoft.com/office/drawing/2014/main" id="{3B402954-CDC7-4A73-898F-02B7665DD0E7}"/>
              </a:ext>
            </a:extLst>
          </p:cNvPr>
          <p:cNvGrpSpPr/>
          <p:nvPr/>
        </p:nvGrpSpPr>
        <p:grpSpPr>
          <a:xfrm>
            <a:off x="5944670" y="1486997"/>
            <a:ext cx="1474839" cy="4670795"/>
            <a:chOff x="4453280" y="1835526"/>
            <a:chExt cx="2085975" cy="4285397"/>
          </a:xfrm>
        </p:grpSpPr>
        <p:grpSp>
          <p:nvGrpSpPr>
            <p:cNvPr id="7" name="Group 6">
              <a:extLst>
                <a:ext uri="{FF2B5EF4-FFF2-40B4-BE49-F238E27FC236}">
                  <a16:creationId xmlns:a16="http://schemas.microsoft.com/office/drawing/2014/main" id="{F29EDE46-D521-4BE0-8A8F-B2B65D100401}"/>
                </a:ext>
              </a:extLst>
            </p:cNvPr>
            <p:cNvGrpSpPr/>
            <p:nvPr/>
          </p:nvGrpSpPr>
          <p:grpSpPr>
            <a:xfrm>
              <a:off x="5393071" y="1835526"/>
              <a:ext cx="225158" cy="4285397"/>
              <a:chOff x="4401404" y="805218"/>
              <a:chExt cx="225158" cy="4285397"/>
            </a:xfrm>
          </p:grpSpPr>
          <p:cxnSp>
            <p:nvCxnSpPr>
              <p:cNvPr id="9" name="Straight Arrow Connector 8">
                <a:extLst>
                  <a:ext uri="{FF2B5EF4-FFF2-40B4-BE49-F238E27FC236}">
                    <a16:creationId xmlns:a16="http://schemas.microsoft.com/office/drawing/2014/main" id="{34A6783D-75AC-477A-A1AA-AA39CDD425B8}"/>
                  </a:ext>
                </a:extLst>
              </p:cNvPr>
              <p:cNvCxnSpPr/>
              <p:nvPr/>
            </p:nvCxnSpPr>
            <p:spPr>
              <a:xfrm>
                <a:off x="4504601" y="805218"/>
                <a:ext cx="8530" cy="4285397"/>
              </a:xfrm>
              <a:prstGeom prst="straightConnector1">
                <a:avLst/>
              </a:prstGeom>
              <a:ln w="57150">
                <a:solidFill>
                  <a:schemeClr val="accent1"/>
                </a:solidFill>
                <a:headEnd type="triangle"/>
                <a:tailEnd type="triangle"/>
              </a:ln>
              <a:scene3d>
                <a:camera prst="orthographicFront"/>
                <a:lightRig rig="threePt" dir="t"/>
              </a:scene3d>
              <a:sp3d>
                <a:bevelT/>
              </a:sp3d>
            </p:spPr>
            <p:style>
              <a:lnRef idx="2">
                <a:schemeClr val="accent5"/>
              </a:lnRef>
              <a:fillRef idx="0">
                <a:schemeClr val="accent5"/>
              </a:fillRef>
              <a:effectRef idx="1">
                <a:schemeClr val="accent5"/>
              </a:effectRef>
              <a:fontRef idx="minor">
                <a:schemeClr val="tx1"/>
              </a:fontRef>
            </p:style>
          </p:cxnSp>
          <p:cxnSp>
            <p:nvCxnSpPr>
              <p:cNvPr id="10" name="Straight Arrow Connector 9">
                <a:extLst>
                  <a:ext uri="{FF2B5EF4-FFF2-40B4-BE49-F238E27FC236}">
                    <a16:creationId xmlns:a16="http://schemas.microsoft.com/office/drawing/2014/main" id="{4EB3D330-DCA5-4504-BFBB-05AD790A4BFD}"/>
                  </a:ext>
                </a:extLst>
              </p:cNvPr>
              <p:cNvCxnSpPr/>
              <p:nvPr/>
            </p:nvCxnSpPr>
            <p:spPr>
              <a:xfrm flipH="1">
                <a:off x="4616327" y="1435017"/>
                <a:ext cx="10235" cy="3191957"/>
              </a:xfrm>
              <a:prstGeom prst="straightConnector1">
                <a:avLst/>
              </a:prstGeom>
              <a:ln w="57150">
                <a:solidFill>
                  <a:schemeClr val="accent1"/>
                </a:solidFill>
                <a:headEnd type="triangle"/>
                <a:tailEnd type="triangle"/>
              </a:ln>
              <a:scene3d>
                <a:camera prst="orthographicFront"/>
                <a:lightRig rig="threePt" dir="t"/>
              </a:scene3d>
              <a:sp3d>
                <a:bevelT/>
              </a:sp3d>
            </p:spPr>
            <p:style>
              <a:lnRef idx="2">
                <a:schemeClr val="accent5"/>
              </a:lnRef>
              <a:fillRef idx="0">
                <a:schemeClr val="accent5"/>
              </a:fillRef>
              <a:effectRef idx="1">
                <a:schemeClr val="accent5"/>
              </a:effectRef>
              <a:fontRef idx="minor">
                <a:schemeClr val="tx1"/>
              </a:fontRef>
            </p:style>
          </p:cxnSp>
          <p:cxnSp>
            <p:nvCxnSpPr>
              <p:cNvPr id="11" name="Straight Arrow Connector 10">
                <a:extLst>
                  <a:ext uri="{FF2B5EF4-FFF2-40B4-BE49-F238E27FC236}">
                    <a16:creationId xmlns:a16="http://schemas.microsoft.com/office/drawing/2014/main" id="{AE8CBADD-DBC9-4632-AB6E-EB2E382E800F}"/>
                  </a:ext>
                </a:extLst>
              </p:cNvPr>
              <p:cNvCxnSpPr/>
              <p:nvPr/>
            </p:nvCxnSpPr>
            <p:spPr>
              <a:xfrm flipH="1">
                <a:off x="4401404" y="1422134"/>
                <a:ext cx="1" cy="3191957"/>
              </a:xfrm>
              <a:prstGeom prst="straightConnector1">
                <a:avLst/>
              </a:prstGeom>
              <a:ln w="57150">
                <a:solidFill>
                  <a:schemeClr val="accent1"/>
                </a:solidFill>
                <a:headEnd type="triangle"/>
                <a:tailEnd type="triangle"/>
              </a:ln>
              <a:scene3d>
                <a:camera prst="orthographicFront"/>
                <a:lightRig rig="threePt" dir="t"/>
              </a:scene3d>
              <a:sp3d>
                <a:bevelT/>
              </a:sp3d>
            </p:spPr>
            <p:style>
              <a:lnRef idx="2">
                <a:schemeClr val="accent5"/>
              </a:lnRef>
              <a:fillRef idx="0">
                <a:schemeClr val="accent5"/>
              </a:fillRef>
              <a:effectRef idx="1">
                <a:schemeClr val="accent5"/>
              </a:effectRef>
              <a:fontRef idx="minor">
                <a:schemeClr val="tx1"/>
              </a:fontRef>
            </p:style>
          </p:cxnSp>
        </p:grpSp>
        <p:pic>
          <p:nvPicPr>
            <p:cNvPr id="8" name="Picture 7">
              <a:extLst>
                <a:ext uri="{FF2B5EF4-FFF2-40B4-BE49-F238E27FC236}">
                  <a16:creationId xmlns:a16="http://schemas.microsoft.com/office/drawing/2014/main" id="{512D3117-682E-436D-9AC8-B650214A37A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453280" y="3204053"/>
              <a:ext cx="2085975" cy="1714500"/>
            </a:xfrm>
            <a:prstGeom prst="rect">
              <a:avLst/>
            </a:prstGeom>
          </p:spPr>
        </p:pic>
      </p:grpSp>
      <p:pic>
        <p:nvPicPr>
          <p:cNvPr id="12" name="Picture 11">
            <a:extLst>
              <a:ext uri="{FF2B5EF4-FFF2-40B4-BE49-F238E27FC236}">
                <a16:creationId xmlns:a16="http://schemas.microsoft.com/office/drawing/2014/main" id="{B5524AA7-472C-45BA-B127-4DB541D616B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999888" y="696885"/>
            <a:ext cx="2164270" cy="2409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70314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CFB3CC99-CA12-4EBE-B14F-FEE2962F3379}"/>
              </a:ext>
            </a:extLst>
          </p:cNvPr>
          <p:cNvSpPr txBox="1"/>
          <p:nvPr/>
        </p:nvSpPr>
        <p:spPr>
          <a:xfrm>
            <a:off x="2786303" y="554399"/>
            <a:ext cx="2362474" cy="830997"/>
          </a:xfrm>
          <a:prstGeom prst="rect">
            <a:avLst/>
          </a:prstGeom>
          <a:solidFill>
            <a:schemeClr val="bg1"/>
          </a:solidFill>
          <a:ln>
            <a:solidFill>
              <a:schemeClr val="tx1">
                <a:lumMod val="65000"/>
                <a:lumOff val="35000"/>
              </a:schemeClr>
            </a:solidFill>
          </a:ln>
          <a:effectLst/>
          <a:scene3d>
            <a:camera prst="orthographicFront">
              <a:rot lat="0" lon="0" rev="0"/>
            </a:camera>
            <a:lightRig rig="glow" dir="t">
              <a:rot lat="0" lon="0" rev="14100000"/>
            </a:lightRig>
          </a:scene3d>
          <a:sp3d prstMaterial="softEdge">
            <a:bevelT w="127000" prst="artDeco"/>
          </a:sp3d>
        </p:spPr>
        <p:txBody>
          <a:bodyPr wrap="square" rtlCol="0">
            <a:spAutoFit/>
            <a:scene3d>
              <a:camera prst="orthographicFront"/>
              <a:lightRig rig="soft" dir="t">
                <a:rot lat="0" lon="0" rev="15600000"/>
              </a:lightRig>
            </a:scene3d>
            <a:sp3d extrusionH="57150" prstMaterial="softEdge">
              <a:bevelT w="25400" h="38100" prst="relaxedInset"/>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800" b="1" dirty="0" err="1">
                <a:ln/>
                <a:solidFill>
                  <a:schemeClr val="tx1">
                    <a:lumMod val="95000"/>
                    <a:lumOff val="5000"/>
                  </a:schemeClr>
                </a:solidFill>
                <a:latin typeface="NikoshBAN" panose="02000000000000000000" pitchFamily="2" charset="0"/>
                <a:cs typeface="NikoshBAN" panose="02000000000000000000" pitchFamily="2" charset="0"/>
              </a:rPr>
              <a:t>দলীয়</a:t>
            </a:r>
            <a:r>
              <a:rPr lang="en-US" sz="4800" b="1" dirty="0">
                <a:ln/>
                <a:solidFill>
                  <a:schemeClr val="tx1">
                    <a:lumMod val="95000"/>
                    <a:lumOff val="5000"/>
                  </a:schemeClr>
                </a:solidFill>
                <a:latin typeface="NikoshBAN" panose="02000000000000000000" pitchFamily="2" charset="0"/>
                <a:cs typeface="NikoshBAN" panose="02000000000000000000" pitchFamily="2" charset="0"/>
              </a:rPr>
              <a:t> </a:t>
            </a:r>
            <a:r>
              <a:rPr lang="as-IN" sz="4800" b="1" dirty="0">
                <a:ln/>
                <a:solidFill>
                  <a:schemeClr val="tx1">
                    <a:lumMod val="95000"/>
                    <a:lumOff val="5000"/>
                  </a:schemeClr>
                </a:solidFill>
                <a:latin typeface="NikoshBAN" panose="02000000000000000000" pitchFamily="2" charset="0"/>
                <a:cs typeface="NikoshBAN" panose="02000000000000000000" pitchFamily="2" charset="0"/>
              </a:rPr>
              <a:t>ক</a:t>
            </a:r>
            <a:r>
              <a:rPr lang="en-US" sz="4800" b="1" dirty="0">
                <a:ln/>
                <a:solidFill>
                  <a:schemeClr val="tx1">
                    <a:lumMod val="95000"/>
                    <a:lumOff val="5000"/>
                  </a:schemeClr>
                </a:solidFill>
                <a:latin typeface="NikoshBAN" panose="02000000000000000000" pitchFamily="2" charset="0"/>
                <a:cs typeface="NikoshBAN" panose="02000000000000000000" pitchFamily="2" charset="0"/>
              </a:rPr>
              <a:t>া</a:t>
            </a:r>
            <a:r>
              <a:rPr lang="as-IN" sz="4800" b="1" dirty="0">
                <a:ln/>
                <a:solidFill>
                  <a:schemeClr val="tx1">
                    <a:lumMod val="95000"/>
                    <a:lumOff val="5000"/>
                  </a:schemeClr>
                </a:solidFill>
                <a:latin typeface="NikoshBAN" panose="02000000000000000000" pitchFamily="2" charset="0"/>
                <a:cs typeface="NikoshBAN" panose="02000000000000000000" pitchFamily="2" charset="0"/>
              </a:rPr>
              <a:t>জ</a:t>
            </a:r>
            <a:endParaRPr lang="en-US" sz="4800" b="1" dirty="0">
              <a:ln/>
              <a:solidFill>
                <a:schemeClr val="tx1">
                  <a:lumMod val="95000"/>
                  <a:lumOff val="5000"/>
                </a:schemeClr>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ADC4C1E0-73D9-49D4-937F-78A1081A4E32}"/>
              </a:ext>
            </a:extLst>
          </p:cNvPr>
          <p:cNvSpPr/>
          <p:nvPr/>
        </p:nvSpPr>
        <p:spPr>
          <a:xfrm>
            <a:off x="5684305" y="554399"/>
            <a:ext cx="4527881" cy="830997"/>
          </a:xfrm>
          <a:prstGeom prst="rect">
            <a:avLst/>
          </a:prstGeom>
          <a:ln>
            <a:solidFill>
              <a:srgbClr val="800080"/>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4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8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সংক্ষেপে</a:t>
            </a:r>
            <a:r>
              <a:rPr lang="en-US" sz="4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8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উত্তর</a:t>
            </a:r>
            <a:r>
              <a:rPr lang="en-US" sz="4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8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দাওঃ</a:t>
            </a:r>
            <a:endParaRPr lang="en-US" sz="4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38C87167-7B8A-4546-BBCF-8C65D9B83095}"/>
              </a:ext>
            </a:extLst>
          </p:cNvPr>
          <p:cNvSpPr txBox="1"/>
          <p:nvPr/>
        </p:nvSpPr>
        <p:spPr>
          <a:xfrm>
            <a:off x="2040940" y="4685052"/>
            <a:ext cx="5739685" cy="646331"/>
          </a:xfrm>
          <a:prstGeom prst="rect">
            <a:avLst/>
          </a:prstGeom>
          <a:noFill/>
          <a:ln>
            <a:solidFill>
              <a:schemeClr val="tx1">
                <a:lumMod val="65000"/>
                <a:lumOff val="35000"/>
              </a:schemeClr>
            </a:solidFill>
          </a:ln>
        </p:spPr>
        <p:txBody>
          <a:bodyPr wrap="square" rtlCol="0">
            <a:spAutoFit/>
          </a:bodyPr>
          <a:lstStyle/>
          <a:p>
            <a:pPr marL="571500" indent="-571500" algn="l">
              <a:buFont typeface="Wingdings" panose="05000000000000000000" pitchFamily="2" charset="2"/>
              <a:buChar char="v"/>
            </a:pPr>
            <a:r>
              <a:rPr lang="bn-IN" sz="3600" dirty="0">
                <a:latin typeface="NikoshBAN" panose="02000000000000000000" pitchFamily="2" charset="0"/>
                <a:cs typeface="NikoshBAN" panose="02000000000000000000" pitchFamily="2" charset="0"/>
              </a:rPr>
              <a:t>   মায়ের আশিসে কী হয়?</a:t>
            </a:r>
            <a:endParaRPr lang="en-US" sz="36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574FFE08-14CA-46D6-807F-36A0B75EF664}"/>
              </a:ext>
            </a:extLst>
          </p:cNvPr>
          <p:cNvSpPr txBox="1"/>
          <p:nvPr/>
        </p:nvSpPr>
        <p:spPr>
          <a:xfrm>
            <a:off x="1936123" y="3778529"/>
            <a:ext cx="8641725" cy="646331"/>
          </a:xfrm>
          <a:prstGeom prst="rect">
            <a:avLst/>
          </a:prstGeom>
          <a:noFill/>
          <a:ln>
            <a:solidFill>
              <a:schemeClr val="tx1">
                <a:lumMod val="50000"/>
                <a:lumOff val="50000"/>
              </a:schemeClr>
            </a:solidFill>
          </a:ln>
        </p:spPr>
        <p:txBody>
          <a:bodyPr wrap="square" rtlCol="0">
            <a:spAutoFit/>
          </a:bodyPr>
          <a:lstStyle/>
          <a:p>
            <a:pPr marL="571500" indent="-571500" algn="l">
              <a:buFont typeface="Wingdings" panose="05000000000000000000" pitchFamily="2" charset="2"/>
              <a:buChar char="v"/>
            </a:pPr>
            <a:r>
              <a:rPr lang="bn-IN" sz="3600" dirty="0">
                <a:latin typeface="NikoshBAN" panose="02000000000000000000" pitchFamily="2" charset="0"/>
                <a:cs typeface="NikoshBAN" panose="02000000000000000000" pitchFamily="2" charset="0"/>
              </a:rPr>
              <a:t>  মা কত নামে ডাকেন?এবং কেন?</a:t>
            </a:r>
            <a:endParaRPr lang="en-US" sz="3600" dirty="0">
              <a:latin typeface="NikoshBAN" panose="02000000000000000000" pitchFamily="2" charset="0"/>
              <a:cs typeface="NikoshBAN" panose="02000000000000000000" pitchFamily="2" charset="0"/>
            </a:endParaRPr>
          </a:p>
        </p:txBody>
      </p:sp>
      <p:pic>
        <p:nvPicPr>
          <p:cNvPr id="7" name="Picture 6" descr="F:\ATAUR PICTUR\PICTURE\FUNNY PICTURE\redrose92.gif">
            <a:extLst>
              <a:ext uri="{FF2B5EF4-FFF2-40B4-BE49-F238E27FC236}">
                <a16:creationId xmlns:a16="http://schemas.microsoft.com/office/drawing/2014/main" id="{2C083204-4A49-4EDF-B2E8-0EE6905A63E3}"/>
              </a:ext>
            </a:extLst>
          </p:cNvPr>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2727" y="4685052"/>
            <a:ext cx="1561813" cy="1643909"/>
          </a:xfrm>
          <a:prstGeom prst="rect">
            <a:avLst/>
          </a:prstGeom>
          <a:noFill/>
        </p:spPr>
      </p:pic>
      <p:pic>
        <p:nvPicPr>
          <p:cNvPr id="8" name="Picture 7" descr="F:\ATAUR PICTUR\PICTURE\FUNNY PICTURE\redrose92.gif">
            <a:extLst>
              <a:ext uri="{FF2B5EF4-FFF2-40B4-BE49-F238E27FC236}">
                <a16:creationId xmlns:a16="http://schemas.microsoft.com/office/drawing/2014/main" id="{BBD0596F-20A3-4363-84EA-34CFB5F0008C}"/>
              </a:ext>
            </a:extLst>
          </p:cNvPr>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49100" y="147944"/>
            <a:ext cx="1561813" cy="1643909"/>
          </a:xfrm>
          <a:prstGeom prst="rect">
            <a:avLst/>
          </a:prstGeom>
          <a:noFill/>
        </p:spPr>
      </p:pic>
      <p:pic>
        <p:nvPicPr>
          <p:cNvPr id="9" name="Picture 8" descr="F:\ATAUR PICTUR\PICTURE\FUNNY PICTURE\redrose92.gif">
            <a:extLst>
              <a:ext uri="{FF2B5EF4-FFF2-40B4-BE49-F238E27FC236}">
                <a16:creationId xmlns:a16="http://schemas.microsoft.com/office/drawing/2014/main" id="{66585C55-7357-4866-8A6E-23A40EF7489C}"/>
              </a:ext>
            </a:extLst>
          </p:cNvPr>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30187" y="4945185"/>
            <a:ext cx="1561813" cy="1643909"/>
          </a:xfrm>
          <a:prstGeom prst="rect">
            <a:avLst/>
          </a:prstGeom>
          <a:noFill/>
        </p:spPr>
      </p:pic>
      <p:pic>
        <p:nvPicPr>
          <p:cNvPr id="10" name="Picture 9" descr="F:\ATAUR PICTUR\PICTURE\FUNNY PICTURE\redrose92.gif">
            <a:extLst>
              <a:ext uri="{FF2B5EF4-FFF2-40B4-BE49-F238E27FC236}">
                <a16:creationId xmlns:a16="http://schemas.microsoft.com/office/drawing/2014/main" id="{5470A527-5C31-42C4-84E5-CA2FEE0B7F78}"/>
              </a:ext>
            </a:extLst>
          </p:cNvPr>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6182" y="231538"/>
            <a:ext cx="1434905" cy="1561592"/>
          </a:xfrm>
          <a:prstGeom prst="rect">
            <a:avLst/>
          </a:prstGeom>
          <a:noFill/>
        </p:spPr>
      </p:pic>
      <p:sp>
        <p:nvSpPr>
          <p:cNvPr id="11" name="TextBox 10">
            <a:extLst>
              <a:ext uri="{FF2B5EF4-FFF2-40B4-BE49-F238E27FC236}">
                <a16:creationId xmlns:a16="http://schemas.microsoft.com/office/drawing/2014/main" id="{6BCD0BC3-32D8-4574-92F4-2590429FCB9D}"/>
              </a:ext>
            </a:extLst>
          </p:cNvPr>
          <p:cNvSpPr txBox="1"/>
          <p:nvPr/>
        </p:nvSpPr>
        <p:spPr>
          <a:xfrm>
            <a:off x="1936122" y="2782669"/>
            <a:ext cx="8641725" cy="646331"/>
          </a:xfrm>
          <a:prstGeom prst="rect">
            <a:avLst/>
          </a:prstGeom>
          <a:noFill/>
          <a:ln>
            <a:solidFill>
              <a:schemeClr val="tx1">
                <a:lumMod val="50000"/>
                <a:lumOff val="50000"/>
              </a:schemeClr>
            </a:solidFill>
          </a:ln>
        </p:spPr>
        <p:txBody>
          <a:bodyPr wrap="square" rtlCol="0">
            <a:spAutoFit/>
          </a:bodyPr>
          <a:lstStyle/>
          <a:p>
            <a:pPr marL="571500" indent="-571500" algn="l">
              <a:buFont typeface="Wingdings" panose="05000000000000000000" pitchFamily="2" charset="2"/>
              <a:buChar char="v"/>
            </a:pPr>
            <a:r>
              <a:rPr lang="bn-IN" sz="3600" dirty="0">
                <a:latin typeface="NikoshBAN" panose="02000000000000000000" pitchFamily="2" charset="0"/>
                <a:cs typeface="NikoshBAN" panose="02000000000000000000" pitchFamily="2" charset="0"/>
              </a:rPr>
              <a:t>পাঠশালা থেকে ফিরে এলে মা কী করেন?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811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6C5C4E-DE98-46A3-B3CE-FDE3FAFF27FE}"/>
              </a:ext>
            </a:extLst>
          </p:cNvPr>
          <p:cNvSpPr txBox="1"/>
          <p:nvPr/>
        </p:nvSpPr>
        <p:spPr>
          <a:xfrm>
            <a:off x="663879" y="556591"/>
            <a:ext cx="10359025" cy="1015663"/>
          </a:xfrm>
          <a:prstGeom prst="rect">
            <a:avLst/>
          </a:prstGeom>
          <a:solidFill>
            <a:schemeClr val="bg1"/>
          </a:solidFill>
          <a:ln>
            <a:solidFill>
              <a:schemeClr val="tx1">
                <a:lumMod val="75000"/>
                <a:lumOff val="25000"/>
              </a:schemeClr>
            </a:solidFill>
          </a:ln>
        </p:spPr>
        <p:txBody>
          <a:bodyPr wrap="square" rtlCol="0">
            <a:spAutoFit/>
          </a:bodyPr>
          <a:lstStyle/>
          <a:p>
            <a:r>
              <a:rPr lang="bn-IN" sz="6000" dirty="0">
                <a:latin typeface="NikoshBAN" panose="02000000000000000000" pitchFamily="2" charset="0"/>
                <a:cs typeface="NikoshBAN" panose="02000000000000000000" pitchFamily="2" charset="0"/>
              </a:rPr>
              <a:t>যুক্তবর্ণ ভেঙ্গে নতুন শব্দ ওবাক্য তৈরি করি</a:t>
            </a:r>
            <a:endParaRPr lang="en-GB" sz="6000" dirty="0">
              <a:latin typeface="NikoshBAN" panose="02000000000000000000" pitchFamily="2" charset="0"/>
              <a:cs typeface="NikoshBAN" panose="02000000000000000000" pitchFamily="2" charset="0"/>
            </a:endParaRPr>
          </a:p>
        </p:txBody>
      </p:sp>
      <p:sp>
        <p:nvSpPr>
          <p:cNvPr id="3" name="TextBox 16">
            <a:extLst>
              <a:ext uri="{FF2B5EF4-FFF2-40B4-BE49-F238E27FC236}">
                <a16:creationId xmlns:a16="http://schemas.microsoft.com/office/drawing/2014/main" id="{A4ABD263-D74F-45B7-9160-38939562EA52}"/>
              </a:ext>
            </a:extLst>
          </p:cNvPr>
          <p:cNvSpPr txBox="1"/>
          <p:nvPr/>
        </p:nvSpPr>
        <p:spPr>
          <a:xfrm>
            <a:off x="419641" y="2168341"/>
            <a:ext cx="1681843" cy="1015663"/>
          </a:xfrm>
          <a:prstGeom prst="rect">
            <a:avLst/>
          </a:prstGeom>
          <a:solidFill>
            <a:schemeClr val="bg1"/>
          </a:solidFill>
          <a:ln>
            <a:solidFill>
              <a:schemeClr val="tx1">
                <a:lumMod val="75000"/>
                <a:lumOff val="2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6000" dirty="0">
                <a:ln w="0"/>
                <a:effectLst>
                  <a:outerShdw blurRad="38100" dist="19050" dir="2700000" algn="tl" rotWithShape="0">
                    <a:schemeClr val="dk1">
                      <a:alpha val="40000"/>
                    </a:schemeClr>
                  </a:outerShdw>
                </a:effectLst>
                <a:latin typeface="NikoshBAN" pitchFamily="2" charset="0"/>
                <a:cs typeface="NikoshBAN" pitchFamily="2" charset="0"/>
              </a:rPr>
              <a:t>ক্লেশ</a:t>
            </a:r>
            <a:r>
              <a:rPr lang="bn-BD" sz="6000" dirty="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60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4" name="Arrow: Right 3">
            <a:extLst>
              <a:ext uri="{FF2B5EF4-FFF2-40B4-BE49-F238E27FC236}">
                <a16:creationId xmlns:a16="http://schemas.microsoft.com/office/drawing/2014/main" id="{73EB4096-4B5D-4B48-BAE7-F5077454D417}"/>
              </a:ext>
            </a:extLst>
          </p:cNvPr>
          <p:cNvSpPr/>
          <p:nvPr/>
        </p:nvSpPr>
        <p:spPr>
          <a:xfrm>
            <a:off x="2392472" y="2617940"/>
            <a:ext cx="739036" cy="338202"/>
          </a:xfrm>
          <a:prstGeom prst="rightArrow">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16">
            <a:extLst>
              <a:ext uri="{FF2B5EF4-FFF2-40B4-BE49-F238E27FC236}">
                <a16:creationId xmlns:a16="http://schemas.microsoft.com/office/drawing/2014/main" id="{89A65A5E-D6C9-4285-AAEE-69E86CD4B96C}"/>
              </a:ext>
            </a:extLst>
          </p:cNvPr>
          <p:cNvSpPr txBox="1"/>
          <p:nvPr/>
        </p:nvSpPr>
        <p:spPr>
          <a:xfrm>
            <a:off x="3197414" y="2184438"/>
            <a:ext cx="1230007" cy="1015663"/>
          </a:xfrm>
          <a:prstGeom prst="rect">
            <a:avLst/>
          </a:prstGeom>
          <a:solidFill>
            <a:schemeClr val="bg1"/>
          </a:solidFill>
          <a:ln>
            <a:solidFill>
              <a:schemeClr val="tx1">
                <a:lumMod val="75000"/>
                <a:lumOff val="2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6000" dirty="0">
                <a:ln w="0"/>
                <a:effectLst>
                  <a:outerShdw blurRad="38100" dist="19050" dir="2700000" algn="tl" rotWithShape="0">
                    <a:schemeClr val="dk1">
                      <a:alpha val="40000"/>
                    </a:schemeClr>
                  </a:outerShdw>
                </a:effectLst>
                <a:latin typeface="NikoshBAN" pitchFamily="2" charset="0"/>
                <a:cs typeface="NikoshBAN" pitchFamily="2" charset="0"/>
              </a:rPr>
              <a:t>ক্ল</a:t>
            </a:r>
            <a:r>
              <a:rPr lang="bn-BD" sz="6000" dirty="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60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6" name="Arrow: Right 5">
            <a:extLst>
              <a:ext uri="{FF2B5EF4-FFF2-40B4-BE49-F238E27FC236}">
                <a16:creationId xmlns:a16="http://schemas.microsoft.com/office/drawing/2014/main" id="{F459426B-8094-406C-92F4-A18419FB33AC}"/>
              </a:ext>
            </a:extLst>
          </p:cNvPr>
          <p:cNvSpPr/>
          <p:nvPr/>
        </p:nvSpPr>
        <p:spPr>
          <a:xfrm>
            <a:off x="4579822" y="2578336"/>
            <a:ext cx="729525" cy="338202"/>
          </a:xfrm>
          <a:prstGeom prst="right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16">
            <a:extLst>
              <a:ext uri="{FF2B5EF4-FFF2-40B4-BE49-F238E27FC236}">
                <a16:creationId xmlns:a16="http://schemas.microsoft.com/office/drawing/2014/main" id="{3B0CBC16-7167-4573-A6E4-9EA8C27AB21B}"/>
              </a:ext>
            </a:extLst>
          </p:cNvPr>
          <p:cNvSpPr txBox="1"/>
          <p:nvPr/>
        </p:nvSpPr>
        <p:spPr>
          <a:xfrm>
            <a:off x="5461748" y="2184438"/>
            <a:ext cx="1077239" cy="1015663"/>
          </a:xfrm>
          <a:prstGeom prst="rect">
            <a:avLst/>
          </a:prstGeom>
          <a:solidFill>
            <a:schemeClr val="bg1"/>
          </a:solidFill>
          <a:ln>
            <a:solidFill>
              <a:schemeClr val="tx1">
                <a:lumMod val="65000"/>
                <a:lumOff val="3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6000" dirty="0">
                <a:ln w="0"/>
                <a:effectLst>
                  <a:outerShdw blurRad="38100" dist="19050" dir="2700000" algn="tl" rotWithShape="0">
                    <a:schemeClr val="dk1">
                      <a:alpha val="40000"/>
                    </a:schemeClr>
                  </a:outerShdw>
                </a:effectLst>
                <a:latin typeface="NikoshBAN" pitchFamily="2" charset="0"/>
                <a:cs typeface="NikoshBAN" pitchFamily="2" charset="0"/>
              </a:rPr>
              <a:t>ক</a:t>
            </a:r>
            <a:endParaRPr lang="en-US" sz="6000" b="1" dirty="0">
              <a:ln>
                <a:solidFill>
                  <a:srgbClr val="FF0000"/>
                </a:solidFill>
              </a:ln>
              <a:solidFill>
                <a:schemeClr val="bg2">
                  <a:lumMod val="25000"/>
                </a:schemeClr>
              </a:solidFill>
              <a:latin typeface="NikoshBAN" pitchFamily="2" charset="0"/>
              <a:cs typeface="NikoshBAN" pitchFamily="2" charset="0"/>
            </a:endParaRPr>
          </a:p>
        </p:txBody>
      </p:sp>
      <p:sp>
        <p:nvSpPr>
          <p:cNvPr id="9" name="TextBox 16">
            <a:extLst>
              <a:ext uri="{FF2B5EF4-FFF2-40B4-BE49-F238E27FC236}">
                <a16:creationId xmlns:a16="http://schemas.microsoft.com/office/drawing/2014/main" id="{21B3DBF1-5A02-41C4-AC36-9C923AE8F2E4}"/>
              </a:ext>
            </a:extLst>
          </p:cNvPr>
          <p:cNvSpPr txBox="1"/>
          <p:nvPr/>
        </p:nvSpPr>
        <p:spPr>
          <a:xfrm>
            <a:off x="6691388" y="2158920"/>
            <a:ext cx="1077239" cy="1015663"/>
          </a:xfrm>
          <a:prstGeom prst="rect">
            <a:avLst/>
          </a:prstGeom>
          <a:solidFill>
            <a:schemeClr val="bg1"/>
          </a:solidFill>
          <a:ln>
            <a:solidFill>
              <a:schemeClr val="tx1">
                <a:lumMod val="65000"/>
                <a:lumOff val="3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6000" dirty="0">
                <a:ln w="0"/>
                <a:effectLst>
                  <a:outerShdw blurRad="38100" dist="19050" dir="2700000" algn="tl" rotWithShape="0">
                    <a:schemeClr val="dk1">
                      <a:alpha val="40000"/>
                    </a:schemeClr>
                  </a:outerShdw>
                </a:effectLst>
                <a:latin typeface="NikoshBAN" pitchFamily="2" charset="0"/>
                <a:cs typeface="NikoshBAN" pitchFamily="2" charset="0"/>
              </a:rPr>
              <a:t>ল</a:t>
            </a:r>
            <a:endParaRPr lang="en-US" sz="6000" b="1" dirty="0">
              <a:ln>
                <a:solidFill>
                  <a:srgbClr val="FF0000"/>
                </a:solidFill>
              </a:ln>
              <a:solidFill>
                <a:schemeClr val="bg2">
                  <a:lumMod val="25000"/>
                </a:schemeClr>
              </a:solidFill>
              <a:latin typeface="NikoshBAN" pitchFamily="2" charset="0"/>
              <a:cs typeface="NikoshBAN" pitchFamily="2" charset="0"/>
            </a:endParaRPr>
          </a:p>
        </p:txBody>
      </p:sp>
      <p:sp>
        <p:nvSpPr>
          <p:cNvPr id="10" name="Arrow: Right 9">
            <a:extLst>
              <a:ext uri="{FF2B5EF4-FFF2-40B4-BE49-F238E27FC236}">
                <a16:creationId xmlns:a16="http://schemas.microsoft.com/office/drawing/2014/main" id="{E4439A35-F56B-4E32-9398-B612367F584D}"/>
              </a:ext>
            </a:extLst>
          </p:cNvPr>
          <p:cNvSpPr/>
          <p:nvPr/>
        </p:nvSpPr>
        <p:spPr>
          <a:xfrm>
            <a:off x="7921028" y="2497650"/>
            <a:ext cx="596671" cy="338202"/>
          </a:xfrm>
          <a:prstGeom prst="right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6">
            <a:extLst>
              <a:ext uri="{FF2B5EF4-FFF2-40B4-BE49-F238E27FC236}">
                <a16:creationId xmlns:a16="http://schemas.microsoft.com/office/drawing/2014/main" id="{2D0EC0AB-1F83-4CF0-9611-83A7F18FC33F}"/>
              </a:ext>
            </a:extLst>
          </p:cNvPr>
          <p:cNvSpPr txBox="1"/>
          <p:nvPr/>
        </p:nvSpPr>
        <p:spPr>
          <a:xfrm>
            <a:off x="8808687" y="2173131"/>
            <a:ext cx="1230007" cy="1015663"/>
          </a:xfrm>
          <a:prstGeom prst="rect">
            <a:avLst/>
          </a:prstGeom>
          <a:solidFill>
            <a:schemeClr val="bg1"/>
          </a:solidFill>
          <a:ln>
            <a:solidFill>
              <a:schemeClr val="tx1">
                <a:lumMod val="75000"/>
                <a:lumOff val="2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6000" dirty="0">
                <a:ln w="0"/>
                <a:effectLst>
                  <a:outerShdw blurRad="38100" dist="19050" dir="2700000" algn="tl" rotWithShape="0">
                    <a:schemeClr val="dk1">
                      <a:alpha val="40000"/>
                    </a:schemeClr>
                  </a:outerShdw>
                </a:effectLst>
                <a:latin typeface="NikoshBAN" pitchFamily="2" charset="0"/>
                <a:cs typeface="NikoshBAN" pitchFamily="2" charset="0"/>
              </a:rPr>
              <a:t>ক্লান্ত</a:t>
            </a:r>
            <a:r>
              <a:rPr lang="bn-BD" sz="6000" dirty="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60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3" name="Arrow: Down 12">
            <a:extLst>
              <a:ext uri="{FF2B5EF4-FFF2-40B4-BE49-F238E27FC236}">
                <a16:creationId xmlns:a16="http://schemas.microsoft.com/office/drawing/2014/main" id="{3C6AEA69-F59C-452D-8429-AA05CDAF47F0}"/>
              </a:ext>
            </a:extLst>
          </p:cNvPr>
          <p:cNvSpPr/>
          <p:nvPr/>
        </p:nvSpPr>
        <p:spPr>
          <a:xfrm>
            <a:off x="9423690" y="3429000"/>
            <a:ext cx="371663" cy="529225"/>
          </a:xfrm>
          <a:prstGeom prst="down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2101ECA-702D-402B-9C7F-414001775302}"/>
              </a:ext>
            </a:extLst>
          </p:cNvPr>
          <p:cNvSpPr txBox="1"/>
          <p:nvPr/>
        </p:nvSpPr>
        <p:spPr>
          <a:xfrm>
            <a:off x="1465945" y="4194876"/>
            <a:ext cx="10146083" cy="1015663"/>
          </a:xfrm>
          <a:prstGeom prst="rect">
            <a:avLst/>
          </a:prstGeom>
          <a:noFill/>
          <a:ln>
            <a:solidFill>
              <a:schemeClr val="tx1">
                <a:lumMod val="95000"/>
                <a:lumOff val="5000"/>
              </a:schemeClr>
            </a:solidFill>
          </a:ln>
        </p:spPr>
        <p:txBody>
          <a:bodyPr wrap="square" rtlCol="0">
            <a:spAutoFit/>
          </a:bodyPr>
          <a:lstStyle/>
          <a:p>
            <a:pPr marL="571500" indent="-571500" algn="l">
              <a:buFont typeface="Wingdings" panose="05000000000000000000" pitchFamily="2" charset="2"/>
              <a:buChar char="v"/>
            </a:pPr>
            <a:r>
              <a:rPr lang="bn-IN" sz="6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সন্তানের কাজে মায়ের কোন ক্লান্তি নেই।</a:t>
            </a:r>
            <a:endParaRPr lang="en-US" sz="6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15" name="Group 14">
            <a:extLst>
              <a:ext uri="{FF2B5EF4-FFF2-40B4-BE49-F238E27FC236}">
                <a16:creationId xmlns:a16="http://schemas.microsoft.com/office/drawing/2014/main" id="{1517C2A9-A2BE-4956-875C-61DD3BF3A766}"/>
              </a:ext>
            </a:extLst>
          </p:cNvPr>
          <p:cNvGrpSpPr/>
          <p:nvPr/>
        </p:nvGrpSpPr>
        <p:grpSpPr>
          <a:xfrm>
            <a:off x="365760" y="5866562"/>
            <a:ext cx="11551920" cy="705081"/>
            <a:chOff x="753970" y="5444129"/>
            <a:chExt cx="9418788" cy="769442"/>
          </a:xfrm>
        </p:grpSpPr>
        <p:pic>
          <p:nvPicPr>
            <p:cNvPr id="16" name="Picture 15">
              <a:extLst>
                <a:ext uri="{FF2B5EF4-FFF2-40B4-BE49-F238E27FC236}">
                  <a16:creationId xmlns:a16="http://schemas.microsoft.com/office/drawing/2014/main" id="{203E68EA-6881-4E1C-B660-49A01821B12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3970" y="5444130"/>
              <a:ext cx="4762500" cy="769441"/>
            </a:xfrm>
            <a:prstGeom prst="rect">
              <a:avLst/>
            </a:prstGeom>
          </p:spPr>
        </p:pic>
        <p:pic>
          <p:nvPicPr>
            <p:cNvPr id="17" name="Picture 16">
              <a:extLst>
                <a:ext uri="{FF2B5EF4-FFF2-40B4-BE49-F238E27FC236}">
                  <a16:creationId xmlns:a16="http://schemas.microsoft.com/office/drawing/2014/main" id="{3293D436-BEC5-45B3-8E00-FC371E22002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10258" y="5444129"/>
              <a:ext cx="4762500" cy="769441"/>
            </a:xfrm>
            <a:prstGeom prst="rect">
              <a:avLst/>
            </a:prstGeom>
          </p:spPr>
        </p:pic>
      </p:grpSp>
    </p:spTree>
    <p:extLst>
      <p:ext uri="{BB962C8B-B14F-4D97-AF65-F5344CB8AC3E}">
        <p14:creationId xmlns:p14="http://schemas.microsoft.com/office/powerpoint/2010/main" val="336480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P spid="9" grpId="0" animBg="1"/>
      <p:bldP spid="11"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471F6A-CEEB-45AC-A8CA-8EC48763B0EB}"/>
              </a:ext>
            </a:extLst>
          </p:cNvPr>
          <p:cNvSpPr txBox="1"/>
          <p:nvPr/>
        </p:nvSpPr>
        <p:spPr>
          <a:xfrm>
            <a:off x="618187" y="1880315"/>
            <a:ext cx="10861050" cy="2308324"/>
          </a:xfrm>
          <a:prstGeom prst="rect">
            <a:avLst/>
          </a:prstGeom>
          <a:noFill/>
          <a:ln w="57150">
            <a:solidFill>
              <a:schemeClr val="bg2">
                <a:lumMod val="50000"/>
              </a:schemeClr>
            </a:solidFill>
          </a:ln>
        </p:spPr>
        <p:txBody>
          <a:bodyPr wrap="square" rtlCol="0">
            <a:spAutoFit/>
          </a:bodyPr>
          <a:lstStyle/>
          <a:p>
            <a:pPr algn="l"/>
            <a:r>
              <a:rPr lang="bn-IN" sz="3600" dirty="0">
                <a:latin typeface="NikoshBAN" panose="02000000000000000000" pitchFamily="2" charset="0"/>
                <a:cs typeface="NikoshBAN" panose="02000000000000000000" pitchFamily="2" charset="0"/>
              </a:rPr>
              <a:t>আমাদের সবার জীবনে “মা”কথাটি একটি মধুমাখা নাম।মায়ের মমতা আমাদের চলার পথের পাথেয়।শৈশবে মা আমাদের গভীর মমতায় লালন করেন।ভালোভাবে লেখাপড়া করলে ,জীবনে সফল হলে মা খুশি হন।অন্যদিকে মায়ের আশিস পেলে সন্তানের দুঃখ ঘুচে যায়।</a:t>
            </a:r>
            <a:endParaRPr lang="en-US" sz="3600" dirty="0">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8075CCE5-4EF8-470C-BFFA-E5AF4E6AC948}"/>
              </a:ext>
            </a:extLst>
          </p:cNvPr>
          <p:cNvSpPr/>
          <p:nvPr/>
        </p:nvSpPr>
        <p:spPr>
          <a:xfrm>
            <a:off x="2335208" y="609655"/>
            <a:ext cx="6559959"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কবিতাংশের</a:t>
            </a:r>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মূলভাব</a:t>
            </a: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টুকু জেনে নিই</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grpSp>
        <p:nvGrpSpPr>
          <p:cNvPr id="4" name="Group 3">
            <a:extLst>
              <a:ext uri="{FF2B5EF4-FFF2-40B4-BE49-F238E27FC236}">
                <a16:creationId xmlns:a16="http://schemas.microsoft.com/office/drawing/2014/main" id="{D3CF65FD-7D17-4270-A408-51457E92E33C}"/>
              </a:ext>
            </a:extLst>
          </p:cNvPr>
          <p:cNvGrpSpPr/>
          <p:nvPr/>
        </p:nvGrpSpPr>
        <p:grpSpPr>
          <a:xfrm>
            <a:off x="365760" y="5866562"/>
            <a:ext cx="11551920" cy="705081"/>
            <a:chOff x="753970" y="5444129"/>
            <a:chExt cx="9418788" cy="769442"/>
          </a:xfrm>
        </p:grpSpPr>
        <p:pic>
          <p:nvPicPr>
            <p:cNvPr id="5" name="Picture 4">
              <a:extLst>
                <a:ext uri="{FF2B5EF4-FFF2-40B4-BE49-F238E27FC236}">
                  <a16:creationId xmlns:a16="http://schemas.microsoft.com/office/drawing/2014/main" id="{5BA81E20-462F-48C5-9B0F-6D5A7A57311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3970" y="5444130"/>
              <a:ext cx="4762500" cy="769441"/>
            </a:xfrm>
            <a:prstGeom prst="rect">
              <a:avLst/>
            </a:prstGeom>
          </p:spPr>
        </p:pic>
        <p:pic>
          <p:nvPicPr>
            <p:cNvPr id="6" name="Picture 5">
              <a:extLst>
                <a:ext uri="{FF2B5EF4-FFF2-40B4-BE49-F238E27FC236}">
                  <a16:creationId xmlns:a16="http://schemas.microsoft.com/office/drawing/2014/main" id="{E91B8B85-0FE0-44CE-A4FC-4B1DE87121D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10258" y="5444129"/>
              <a:ext cx="4762500" cy="769441"/>
            </a:xfrm>
            <a:prstGeom prst="rect">
              <a:avLst/>
            </a:prstGeom>
          </p:spPr>
        </p:pic>
      </p:grpSp>
    </p:spTree>
    <p:extLst>
      <p:ext uri="{BB962C8B-B14F-4D97-AF65-F5344CB8AC3E}">
        <p14:creationId xmlns:p14="http://schemas.microsoft.com/office/powerpoint/2010/main" val="4486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375" autoRev="1" fill="hold">
                                          <p:stCondLst>
                                            <p:cond delay="0"/>
                                          </p:stCondLst>
                                        </p:cTn>
                                        <p:tgtEl>
                                          <p:spTgt spid="2"/>
                                        </p:tgtEl>
                                        <p:attrNameLst>
                                          <p:attrName>ppt_w</p:attrName>
                                        </p:attrNameLst>
                                      </p:cBhvr>
                                    </p:anim>
                                    <p:anim by="(#ppt_w*0.50)" calcmode="lin" valueType="num">
                                      <p:cBhvr>
                                        <p:cTn id="8" dur="375" decel="50000" autoRev="1" fill="hold">
                                          <p:stCondLst>
                                            <p:cond delay="0"/>
                                          </p:stCondLst>
                                        </p:cTn>
                                        <p:tgtEl>
                                          <p:spTgt spid="2"/>
                                        </p:tgtEl>
                                        <p:attrNameLst>
                                          <p:attrName>ppt_x</p:attrName>
                                        </p:attrNameLst>
                                      </p:cBhvr>
                                    </p:anim>
                                    <p:anim from="(-#ppt_h/2)" to="(#ppt_y)" calcmode="lin" valueType="num">
                                      <p:cBhvr>
                                        <p:cTn id="9" dur="750" fill="hold">
                                          <p:stCondLst>
                                            <p:cond delay="0"/>
                                          </p:stCondLst>
                                        </p:cTn>
                                        <p:tgtEl>
                                          <p:spTgt spid="2"/>
                                        </p:tgtEl>
                                        <p:attrNameLst>
                                          <p:attrName>ppt_y</p:attrName>
                                        </p:attrNameLst>
                                      </p:cBhvr>
                                    </p:anim>
                                    <p:animRot by="21600000">
                                      <p:cBhvr>
                                        <p:cTn id="10" dur="75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137928-0576-489B-9545-594FCB8F7D66}"/>
              </a:ext>
            </a:extLst>
          </p:cNvPr>
          <p:cNvSpPr/>
          <p:nvPr/>
        </p:nvSpPr>
        <p:spPr>
          <a:xfrm>
            <a:off x="414361" y="337926"/>
            <a:ext cx="2236028" cy="830997"/>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মূল্যায়ন</a:t>
            </a:r>
            <a:endParaRPr lang="bn-BD" sz="4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9D59A50C-ABEC-4E0E-A819-196877D932B6}"/>
              </a:ext>
            </a:extLst>
          </p:cNvPr>
          <p:cNvSpPr txBox="1"/>
          <p:nvPr/>
        </p:nvSpPr>
        <p:spPr>
          <a:xfrm>
            <a:off x="414361" y="1779575"/>
            <a:ext cx="9530367" cy="646331"/>
          </a:xfrm>
          <a:prstGeom prst="rect">
            <a:avLst/>
          </a:prstGeom>
          <a:noFill/>
        </p:spPr>
        <p:txBody>
          <a:bodyPr wrap="square" rtlCol="0">
            <a:spAutoFit/>
          </a:bodyPr>
          <a:lstStyle/>
          <a:p>
            <a:pPr marL="571500" indent="-571500" algn="l">
              <a:buFont typeface="Wingdings" panose="05000000000000000000" pitchFamily="2" charset="2"/>
              <a:buChar char="v"/>
            </a:pPr>
            <a:r>
              <a:rPr lang="bn-IN" sz="3600" dirty="0">
                <a:latin typeface="NikoshBAN" panose="02000000000000000000" pitchFamily="2" charset="0"/>
                <a:cs typeface="NikoshBAN" panose="02000000000000000000" pitchFamily="2" charset="0"/>
              </a:rPr>
              <a:t>কবিতাটিতে কবি কী বলেছেন তা সংক্ষেপে লিখ।</a:t>
            </a:r>
            <a:r>
              <a:rPr lang="en-US" sz="3600" dirty="0">
                <a:latin typeface="NikoshBAN" panose="02000000000000000000" pitchFamily="2" charset="0"/>
                <a:cs typeface="NikoshBAN" panose="02000000000000000000" pitchFamily="2" charset="0"/>
              </a:rPr>
              <a:t> </a:t>
            </a:r>
          </a:p>
        </p:txBody>
      </p:sp>
      <p:sp>
        <p:nvSpPr>
          <p:cNvPr id="4" name="TextBox 3">
            <a:extLst>
              <a:ext uri="{FF2B5EF4-FFF2-40B4-BE49-F238E27FC236}">
                <a16:creationId xmlns:a16="http://schemas.microsoft.com/office/drawing/2014/main" id="{DB64C4D6-58CB-4DED-AAD9-1B4EE3B113E2}"/>
              </a:ext>
            </a:extLst>
          </p:cNvPr>
          <p:cNvSpPr txBox="1"/>
          <p:nvPr/>
        </p:nvSpPr>
        <p:spPr>
          <a:xfrm>
            <a:off x="579275" y="2796492"/>
            <a:ext cx="9530367" cy="646331"/>
          </a:xfrm>
          <a:prstGeom prst="rect">
            <a:avLst/>
          </a:prstGeom>
          <a:noFill/>
        </p:spPr>
        <p:txBody>
          <a:bodyPr wrap="square" rtlCol="0">
            <a:spAutoFit/>
          </a:bodyPr>
          <a:lstStyle/>
          <a:p>
            <a:pPr marL="571500" indent="-571500" algn="l">
              <a:buFont typeface="Wingdings" panose="05000000000000000000" pitchFamily="2" charset="2"/>
              <a:buChar char="v"/>
            </a:pPr>
            <a:r>
              <a:rPr lang="bn-IN" sz="3600" dirty="0">
                <a:latin typeface="NikoshBAN" panose="02000000000000000000" pitchFamily="2" charset="0"/>
                <a:cs typeface="NikoshBAN" panose="02000000000000000000" pitchFamily="2" charset="0"/>
              </a:rPr>
              <a:t>কবিতার মূলভাব বল ও লিখ।</a:t>
            </a:r>
            <a:r>
              <a:rPr lang="en-US" sz="3600" dirty="0">
                <a:latin typeface="NikoshBAN" panose="02000000000000000000" pitchFamily="2" charset="0"/>
                <a:cs typeface="NikoshBAN" panose="02000000000000000000" pitchFamily="2" charset="0"/>
              </a:rPr>
              <a:t> </a:t>
            </a:r>
          </a:p>
        </p:txBody>
      </p:sp>
      <p:grpSp>
        <p:nvGrpSpPr>
          <p:cNvPr id="5" name="Group 4">
            <a:extLst>
              <a:ext uri="{FF2B5EF4-FFF2-40B4-BE49-F238E27FC236}">
                <a16:creationId xmlns:a16="http://schemas.microsoft.com/office/drawing/2014/main" id="{0EC41220-3D31-4CED-88AB-3CAA4612FBBF}"/>
              </a:ext>
            </a:extLst>
          </p:cNvPr>
          <p:cNvGrpSpPr/>
          <p:nvPr/>
        </p:nvGrpSpPr>
        <p:grpSpPr>
          <a:xfrm>
            <a:off x="365760" y="5866562"/>
            <a:ext cx="11551920" cy="705081"/>
            <a:chOff x="753970" y="5444129"/>
            <a:chExt cx="9418788" cy="769442"/>
          </a:xfrm>
        </p:grpSpPr>
        <p:pic>
          <p:nvPicPr>
            <p:cNvPr id="6" name="Picture 5">
              <a:extLst>
                <a:ext uri="{FF2B5EF4-FFF2-40B4-BE49-F238E27FC236}">
                  <a16:creationId xmlns:a16="http://schemas.microsoft.com/office/drawing/2014/main" id="{B3B85F2F-4041-4F7B-BEC0-5BAEEB046D6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3970" y="5444130"/>
              <a:ext cx="4762500" cy="769441"/>
            </a:xfrm>
            <a:prstGeom prst="rect">
              <a:avLst/>
            </a:prstGeom>
          </p:spPr>
        </p:pic>
        <p:pic>
          <p:nvPicPr>
            <p:cNvPr id="7" name="Picture 6">
              <a:extLst>
                <a:ext uri="{FF2B5EF4-FFF2-40B4-BE49-F238E27FC236}">
                  <a16:creationId xmlns:a16="http://schemas.microsoft.com/office/drawing/2014/main" id="{C631BAE9-2E0F-4307-A48F-057CC390A8F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10258" y="5444129"/>
              <a:ext cx="4762500" cy="769441"/>
            </a:xfrm>
            <a:prstGeom prst="rect">
              <a:avLst/>
            </a:prstGeom>
          </p:spPr>
        </p:pic>
      </p:grpSp>
      <p:pic>
        <p:nvPicPr>
          <p:cNvPr id="9" name="Picture 8">
            <a:extLst>
              <a:ext uri="{FF2B5EF4-FFF2-40B4-BE49-F238E27FC236}">
                <a16:creationId xmlns:a16="http://schemas.microsoft.com/office/drawing/2014/main" id="{B21E53A8-0806-4A4E-A64D-23625122CF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38527" y="726739"/>
            <a:ext cx="3739112" cy="445716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8276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3C6E56-006A-46AF-A78D-C22D06B216D4}"/>
              </a:ext>
            </a:extLst>
          </p:cNvPr>
          <p:cNvSpPr txBox="1"/>
          <p:nvPr/>
        </p:nvSpPr>
        <p:spPr>
          <a:xfrm>
            <a:off x="2630297" y="4164901"/>
            <a:ext cx="7900669" cy="1446550"/>
          </a:xfrm>
          <a:prstGeom prst="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IN" sz="4400" dirty="0">
                <a:solidFill>
                  <a:schemeClr val="bg1"/>
                </a:solidFill>
                <a:latin typeface="NikoshBAN" panose="02000000000000000000" pitchFamily="2" charset="0"/>
                <a:cs typeface="NikoshBAN" panose="02000000000000000000" pitchFamily="2" charset="0"/>
              </a:rPr>
              <a:t>মা আমাকে পড়ালেখার জন্য কত প্রশ্ন শুধাবেন?</a:t>
            </a:r>
            <a:endParaRPr lang="en-US" sz="4400" dirty="0">
              <a:solidFill>
                <a:schemeClr val="bg1"/>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80B8A308-E93A-4F7B-B2CA-2EA9CD42A032}"/>
              </a:ext>
            </a:extLst>
          </p:cNvPr>
          <p:cNvSpPr txBox="1"/>
          <p:nvPr/>
        </p:nvSpPr>
        <p:spPr>
          <a:xfrm>
            <a:off x="623443" y="2139991"/>
            <a:ext cx="1975755" cy="830997"/>
          </a:xfrm>
          <a:prstGeom prst="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IN" sz="4800" dirty="0">
                <a:solidFill>
                  <a:schemeClr val="bg1"/>
                </a:solidFill>
                <a:latin typeface="NikoshBAN" panose="02000000000000000000" pitchFamily="2" charset="0"/>
                <a:cs typeface="NikoshBAN" panose="02000000000000000000" pitchFamily="2" charset="0"/>
              </a:rPr>
              <a:t>শুধাবেন</a:t>
            </a:r>
            <a:endParaRPr lang="en-US" sz="4800" dirty="0">
              <a:solidFill>
                <a:schemeClr val="bg1"/>
              </a:solidFill>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AB76D0C9-266C-4322-B0E1-54CF528D2D17}"/>
              </a:ext>
            </a:extLst>
          </p:cNvPr>
          <p:cNvSpPr txBox="1"/>
          <p:nvPr/>
        </p:nvSpPr>
        <p:spPr>
          <a:xfrm>
            <a:off x="4985399" y="1696765"/>
            <a:ext cx="2697690" cy="1569660"/>
          </a:xfrm>
          <a:prstGeom prst="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IN" sz="4800" dirty="0">
                <a:solidFill>
                  <a:schemeClr val="bg1"/>
                </a:solidFill>
                <a:latin typeface="NikoshBAN" panose="02000000000000000000" pitchFamily="2" charset="0"/>
                <a:cs typeface="NikoshBAN" panose="02000000000000000000" pitchFamily="2" charset="0"/>
              </a:rPr>
              <a:t>জিজ্ঞাসা করবেন</a:t>
            </a:r>
            <a:endParaRPr lang="en-US" sz="4800" dirty="0">
              <a:solidFill>
                <a:schemeClr val="accent6">
                  <a:lumMod val="40000"/>
                  <a:lumOff val="60000"/>
                </a:schemeClr>
              </a:solidFill>
              <a:latin typeface="NikoshBAN" panose="02000000000000000000" pitchFamily="2" charset="0"/>
              <a:cs typeface="NikoshBAN" panose="02000000000000000000" pitchFamily="2" charset="0"/>
            </a:endParaRPr>
          </a:p>
        </p:txBody>
      </p:sp>
      <p:sp>
        <p:nvSpPr>
          <p:cNvPr id="5" name="Right Arrow 9">
            <a:extLst>
              <a:ext uri="{FF2B5EF4-FFF2-40B4-BE49-F238E27FC236}">
                <a16:creationId xmlns:a16="http://schemas.microsoft.com/office/drawing/2014/main" id="{771A5288-AE6B-48A3-9669-833111240FAD}"/>
              </a:ext>
            </a:extLst>
          </p:cNvPr>
          <p:cNvSpPr/>
          <p:nvPr/>
        </p:nvSpPr>
        <p:spPr>
          <a:xfrm>
            <a:off x="2831821" y="2265568"/>
            <a:ext cx="1607657" cy="646331"/>
          </a:xfrm>
          <a:prstGeom prst="rightArrow">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EF7133D3-F79E-4A78-A36F-BAD7E06091DB}"/>
              </a:ext>
            </a:extLst>
          </p:cNvPr>
          <p:cNvSpPr/>
          <p:nvPr/>
        </p:nvSpPr>
        <p:spPr>
          <a:xfrm>
            <a:off x="6096000" y="3456477"/>
            <a:ext cx="484632" cy="646331"/>
          </a:xfrm>
          <a:prstGeom prst="downArrow">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8A0B565-665C-4DB4-830E-9D562832090D}"/>
              </a:ext>
            </a:extLst>
          </p:cNvPr>
          <p:cNvSpPr txBox="1"/>
          <p:nvPr/>
        </p:nvSpPr>
        <p:spPr>
          <a:xfrm>
            <a:off x="2894507" y="499885"/>
            <a:ext cx="6102626" cy="76944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rtlCol="0">
            <a:spAutoFit/>
          </a:bodyPr>
          <a:lstStyle/>
          <a:p>
            <a:pPr algn="l"/>
            <a:r>
              <a:rPr lang="en-US" sz="4400" dirty="0">
                <a:solidFill>
                  <a:schemeClr val="accent6">
                    <a:lumMod val="20000"/>
                    <a:lumOff val="80000"/>
                  </a:schemeClr>
                </a:solidFill>
                <a:latin typeface="NikoshBAN" panose="02000000000000000000" pitchFamily="2" charset="0"/>
                <a:cs typeface="NikoshBAN" panose="02000000000000000000" pitchFamily="2" charset="0"/>
              </a:rPr>
              <a:t>আ</a:t>
            </a:r>
            <a:r>
              <a:rPr lang="as-IN" sz="4400" dirty="0">
                <a:solidFill>
                  <a:schemeClr val="accent6">
                    <a:lumMod val="20000"/>
                    <a:lumOff val="80000"/>
                  </a:schemeClr>
                </a:solidFill>
                <a:latin typeface="NikoshBAN" panose="02000000000000000000" pitchFamily="2" charset="0"/>
                <a:cs typeface="NikoshBAN" panose="02000000000000000000" pitchFamily="2" charset="0"/>
              </a:rPr>
              <a:t>জ</a:t>
            </a:r>
            <a:r>
              <a:rPr lang="en-US" sz="4400" dirty="0">
                <a:solidFill>
                  <a:schemeClr val="accent6">
                    <a:lumMod val="20000"/>
                    <a:lumOff val="80000"/>
                  </a:schemeClr>
                </a:solidFill>
                <a:latin typeface="NikoshBAN" panose="02000000000000000000" pitchFamily="2" charset="0"/>
                <a:cs typeface="NikoshBAN" panose="02000000000000000000" pitchFamily="2" charset="0"/>
              </a:rPr>
              <a:t>ক</a:t>
            </a:r>
            <a:r>
              <a:rPr lang="as-IN" sz="4400" dirty="0">
                <a:solidFill>
                  <a:schemeClr val="accent6">
                    <a:lumMod val="20000"/>
                    <a:lumOff val="80000"/>
                  </a:schemeClr>
                </a:solidFill>
                <a:latin typeface="NikoshBAN" panose="02000000000000000000" pitchFamily="2" charset="0"/>
                <a:cs typeface="NikoshBAN" panose="02000000000000000000" pitchFamily="2" charset="0"/>
              </a:rPr>
              <a:t>ে</a:t>
            </a:r>
            <a:r>
              <a:rPr lang="en-US" sz="4400" dirty="0">
                <a:solidFill>
                  <a:schemeClr val="accent6">
                    <a:lumMod val="20000"/>
                    <a:lumOff val="80000"/>
                  </a:schemeClr>
                </a:solidFill>
                <a:latin typeface="NikoshBAN" panose="02000000000000000000" pitchFamily="2" charset="0"/>
                <a:cs typeface="NikoshBAN" panose="02000000000000000000" pitchFamily="2" charset="0"/>
              </a:rPr>
              <a:t>র </a:t>
            </a:r>
            <a:r>
              <a:rPr lang="en-US" sz="4400" dirty="0">
                <a:solidFill>
                  <a:schemeClr val="accent6">
                    <a:lumMod val="20000"/>
                    <a:lumOff val="80000"/>
                  </a:schemeClr>
                </a:solidFill>
                <a:latin typeface="Times New Roman" panose="02020603050405020304" pitchFamily="18" charset="0"/>
                <a:cs typeface="Times New Roman" panose="02020603050405020304" pitchFamily="18" charset="0"/>
              </a:rPr>
              <a:t>one day one word</a:t>
            </a:r>
          </a:p>
        </p:txBody>
      </p:sp>
      <p:grpSp>
        <p:nvGrpSpPr>
          <p:cNvPr id="14" name="Group 13">
            <a:extLst>
              <a:ext uri="{FF2B5EF4-FFF2-40B4-BE49-F238E27FC236}">
                <a16:creationId xmlns:a16="http://schemas.microsoft.com/office/drawing/2014/main" id="{E3B99801-63AB-454B-92E5-82631F15FDB0}"/>
              </a:ext>
            </a:extLst>
          </p:cNvPr>
          <p:cNvGrpSpPr/>
          <p:nvPr/>
        </p:nvGrpSpPr>
        <p:grpSpPr>
          <a:xfrm>
            <a:off x="365760" y="5866562"/>
            <a:ext cx="11551920" cy="705081"/>
            <a:chOff x="753970" y="5444129"/>
            <a:chExt cx="9418788" cy="769442"/>
          </a:xfrm>
        </p:grpSpPr>
        <p:pic>
          <p:nvPicPr>
            <p:cNvPr id="15" name="Picture 14">
              <a:extLst>
                <a:ext uri="{FF2B5EF4-FFF2-40B4-BE49-F238E27FC236}">
                  <a16:creationId xmlns:a16="http://schemas.microsoft.com/office/drawing/2014/main" id="{A2A02DB1-1C4A-4ED3-A95F-C74E4143FB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3970" y="5444130"/>
              <a:ext cx="4762500" cy="769441"/>
            </a:xfrm>
            <a:prstGeom prst="rect">
              <a:avLst/>
            </a:prstGeom>
          </p:spPr>
        </p:pic>
        <p:pic>
          <p:nvPicPr>
            <p:cNvPr id="16" name="Picture 15">
              <a:extLst>
                <a:ext uri="{FF2B5EF4-FFF2-40B4-BE49-F238E27FC236}">
                  <a16:creationId xmlns:a16="http://schemas.microsoft.com/office/drawing/2014/main" id="{D269BE60-F3EC-4788-9C8D-93BDA006715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10258" y="5444129"/>
              <a:ext cx="4762500" cy="769441"/>
            </a:xfrm>
            <a:prstGeom prst="rect">
              <a:avLst/>
            </a:prstGeom>
          </p:spPr>
        </p:pic>
      </p:grpSp>
    </p:spTree>
    <p:extLst>
      <p:ext uri="{BB962C8B-B14F-4D97-AF65-F5344CB8AC3E}">
        <p14:creationId xmlns:p14="http://schemas.microsoft.com/office/powerpoint/2010/main" val="407127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16DBA4-8B61-447B-9835-A8E9D0596462}"/>
              </a:ext>
            </a:extLst>
          </p:cNvPr>
          <p:cNvSpPr txBox="1"/>
          <p:nvPr/>
        </p:nvSpPr>
        <p:spPr>
          <a:xfrm>
            <a:off x="5147296" y="623753"/>
            <a:ext cx="4624501" cy="1015663"/>
          </a:xfrm>
          <a:prstGeom prst="rect">
            <a:avLst/>
          </a:prstGeom>
          <a:solidFill>
            <a:schemeClr val="bg1"/>
          </a:solidFill>
          <a:ln>
            <a:solidFill>
              <a:schemeClr val="tx1">
                <a:lumMod val="50000"/>
                <a:lumOff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6000" dirty="0" err="1">
                <a:latin typeface="NikoshBAN" panose="02000000000000000000" pitchFamily="2" charset="0"/>
                <a:cs typeface="NikoshBAN" panose="02000000000000000000" pitchFamily="2" charset="0"/>
              </a:rPr>
              <a:t>পরিকল্পিত</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কাজ</a:t>
            </a:r>
            <a:endParaRPr lang="en-US" sz="60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6593D2E7-ADA8-435E-BA13-FF0216B157BE}"/>
              </a:ext>
            </a:extLst>
          </p:cNvPr>
          <p:cNvSpPr txBox="1"/>
          <p:nvPr/>
        </p:nvSpPr>
        <p:spPr>
          <a:xfrm>
            <a:off x="5827947" y="3116210"/>
            <a:ext cx="5711687" cy="2308324"/>
          </a:xfrm>
          <a:prstGeom prst="rect">
            <a:avLst/>
          </a:prstGeom>
          <a:noFill/>
          <a:ln>
            <a:solidFill>
              <a:schemeClr val="tx1"/>
            </a:solidFill>
          </a:ln>
        </p:spPr>
        <p:txBody>
          <a:bodyPr wrap="square" rtlCol="0">
            <a:spAutoFit/>
          </a:bodyPr>
          <a:lstStyle/>
          <a:p>
            <a:pPr marL="571500" indent="-571500" algn="l">
              <a:buFont typeface="Wingdings" panose="05000000000000000000" pitchFamily="2" charset="2"/>
              <a:buChar char="q"/>
            </a:pPr>
            <a:r>
              <a:rPr lang="en-US" sz="4800" b="1" dirty="0">
                <a:latin typeface="NikoshBAN" panose="02000000000000000000" pitchFamily="2" charset="0"/>
                <a:cs typeface="NikoshBAN" panose="02000000000000000000" pitchFamily="2" charset="0"/>
              </a:rPr>
              <a:t>আ</a:t>
            </a:r>
            <a:r>
              <a:rPr lang="as-IN" sz="4800" b="1" dirty="0">
                <a:latin typeface="NikoshBAN" panose="02000000000000000000" pitchFamily="2" charset="0"/>
                <a:cs typeface="NikoshBAN" panose="02000000000000000000" pitchFamily="2" charset="0"/>
              </a:rPr>
              <a:t>গ</a:t>
            </a:r>
            <a:r>
              <a:rPr lang="en-US" sz="4800" b="1" dirty="0">
                <a:latin typeface="NikoshBAN" panose="02000000000000000000" pitchFamily="2" charset="0"/>
                <a:cs typeface="NikoshBAN" panose="02000000000000000000" pitchFamily="2" charset="0"/>
              </a:rPr>
              <a:t>া</a:t>
            </a:r>
            <a:r>
              <a:rPr lang="as-IN" sz="4800" b="1" dirty="0">
                <a:latin typeface="NikoshBAN" panose="02000000000000000000" pitchFamily="2" charset="0"/>
                <a:cs typeface="NikoshBAN" panose="02000000000000000000" pitchFamily="2" charset="0"/>
              </a:rPr>
              <a:t>ম</a:t>
            </a:r>
            <a:r>
              <a:rPr lang="en-US" sz="4800" b="1" dirty="0">
                <a:latin typeface="NikoshBAN" panose="02000000000000000000" pitchFamily="2" charset="0"/>
                <a:cs typeface="NikoshBAN" panose="02000000000000000000" pitchFamily="2" charset="0"/>
              </a:rPr>
              <a:t>ী </a:t>
            </a:r>
            <a:r>
              <a:rPr lang="as-IN" sz="4800" b="1" dirty="0">
                <a:latin typeface="NikoshBAN" panose="02000000000000000000" pitchFamily="2" charset="0"/>
                <a:cs typeface="NikoshBAN" panose="02000000000000000000" pitchFamily="2" charset="0"/>
              </a:rPr>
              <a:t>ক</a:t>
            </a:r>
            <a:r>
              <a:rPr lang="en-US" sz="4800" b="1" dirty="0">
                <a:latin typeface="NikoshBAN" panose="02000000000000000000" pitchFamily="2" charset="0"/>
                <a:cs typeface="NikoshBAN" panose="02000000000000000000" pitchFamily="2" charset="0"/>
              </a:rPr>
              <a:t>্</a:t>
            </a:r>
            <a:r>
              <a:rPr lang="as-IN" sz="4800" b="1" dirty="0">
                <a:latin typeface="NikoshBAN" panose="02000000000000000000" pitchFamily="2" charset="0"/>
                <a:cs typeface="NikoshBAN" panose="02000000000000000000" pitchFamily="2" charset="0"/>
              </a:rPr>
              <a:t>ল</a:t>
            </a:r>
            <a:r>
              <a:rPr lang="en-US" sz="4800" b="1" dirty="0">
                <a:latin typeface="NikoshBAN" panose="02000000000000000000" pitchFamily="2" charset="0"/>
                <a:cs typeface="NikoshBAN" panose="02000000000000000000" pitchFamily="2" charset="0"/>
              </a:rPr>
              <a:t>া</a:t>
            </a:r>
            <a:r>
              <a:rPr lang="as-IN" sz="4800" b="1" dirty="0">
                <a:latin typeface="NikoshBAN" panose="02000000000000000000" pitchFamily="2" charset="0"/>
                <a:cs typeface="NikoshBAN" panose="02000000000000000000" pitchFamily="2" charset="0"/>
              </a:rPr>
              <a:t>স</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তোমার</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মা</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সম্পর্কে</a:t>
            </a:r>
            <a:r>
              <a:rPr lang="en-US" sz="4800" b="1" dirty="0">
                <a:latin typeface="NikoshBAN" panose="02000000000000000000" pitchFamily="2" charset="0"/>
                <a:cs typeface="NikoshBAN" panose="02000000000000000000" pitchFamily="2" charset="0"/>
              </a:rPr>
              <a:t> </a:t>
            </a:r>
            <a:r>
              <a:rPr lang="bn-IN" sz="4800" b="1" dirty="0">
                <a:latin typeface="NikoshBAN" panose="02000000000000000000" pitchFamily="2" charset="0"/>
                <a:cs typeface="NikoshBAN" panose="02000000000000000000" pitchFamily="2" charset="0"/>
              </a:rPr>
              <a:t>একটি অনুচ্ছেদ</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বাড়ি</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থেকে</a:t>
            </a:r>
            <a:r>
              <a:rPr lang="bn-IN" sz="4800" b="1" dirty="0">
                <a:latin typeface="NikoshBAN" panose="02000000000000000000" pitchFamily="2" charset="0"/>
                <a:cs typeface="NikoshBAN" panose="02000000000000000000" pitchFamily="2" charset="0"/>
              </a:rPr>
              <a:t> লিখে</a:t>
            </a:r>
            <a:r>
              <a:rPr lang="en-US" sz="4800" b="1" dirty="0">
                <a:latin typeface="NikoshBAN" panose="02000000000000000000" pitchFamily="2" charset="0"/>
                <a:cs typeface="NikoshBAN" panose="02000000000000000000" pitchFamily="2" charset="0"/>
              </a:rPr>
              <a:t> </a:t>
            </a:r>
            <a:r>
              <a:rPr lang="as-IN" sz="4800" b="1" dirty="0">
                <a:latin typeface="NikoshBAN" panose="02000000000000000000" pitchFamily="2" charset="0"/>
                <a:cs typeface="NikoshBAN" panose="02000000000000000000" pitchFamily="2" charset="0"/>
              </a:rPr>
              <a:t>আ</a:t>
            </a:r>
            <a:r>
              <a:rPr lang="bn-IN" sz="4800" b="1" dirty="0">
                <a:latin typeface="NikoshBAN" panose="02000000000000000000" pitchFamily="2" charset="0"/>
                <a:cs typeface="NikoshBAN" panose="02000000000000000000" pitchFamily="2" charset="0"/>
              </a:rPr>
              <a:t>ন</a:t>
            </a:r>
            <a:r>
              <a:rPr lang="as-IN" sz="4800" b="1" dirty="0">
                <a:latin typeface="NikoshBAN" panose="02000000000000000000" pitchFamily="2" charset="0"/>
                <a:cs typeface="NikoshBAN" panose="02000000000000000000" pitchFamily="2" charset="0"/>
              </a:rPr>
              <a:t>ব</a:t>
            </a:r>
            <a:r>
              <a:rPr lang="en-US" sz="4800" b="1" dirty="0">
                <a:latin typeface="NikoshBAN" panose="02000000000000000000" pitchFamily="2" charset="0"/>
                <a:cs typeface="NikoshBAN" panose="02000000000000000000" pitchFamily="2" charset="0"/>
              </a:rPr>
              <a:t>ে।</a:t>
            </a:r>
          </a:p>
        </p:txBody>
      </p:sp>
      <p:pic>
        <p:nvPicPr>
          <p:cNvPr id="6" name="Picture 5">
            <a:extLst>
              <a:ext uri="{FF2B5EF4-FFF2-40B4-BE49-F238E27FC236}">
                <a16:creationId xmlns:a16="http://schemas.microsoft.com/office/drawing/2014/main" id="{721ED78F-D79C-4DE4-8954-787C1BA26FF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2796" y="814192"/>
            <a:ext cx="4399934" cy="5611659"/>
          </a:xfrm>
          <a:prstGeom prst="rect">
            <a:avLst/>
          </a:prstGeom>
        </p:spPr>
      </p:pic>
    </p:spTree>
    <p:extLst>
      <p:ext uri="{BB962C8B-B14F-4D97-AF65-F5344CB8AC3E}">
        <p14:creationId xmlns:p14="http://schemas.microsoft.com/office/powerpoint/2010/main" val="324793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E08C00-8567-4656-A41C-8B8B8099722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3879" y="1615857"/>
            <a:ext cx="11135639" cy="4928909"/>
          </a:xfrm>
          <a:prstGeom prst="rect">
            <a:avLst/>
          </a:prstGeom>
        </p:spPr>
      </p:pic>
      <p:sp>
        <p:nvSpPr>
          <p:cNvPr id="10" name="TextBox 9">
            <a:extLst>
              <a:ext uri="{FF2B5EF4-FFF2-40B4-BE49-F238E27FC236}">
                <a16:creationId xmlns:a16="http://schemas.microsoft.com/office/drawing/2014/main" id="{D98159BA-9B12-47AE-A3B0-B18FA0D67D0C}"/>
              </a:ext>
            </a:extLst>
          </p:cNvPr>
          <p:cNvSpPr txBox="1"/>
          <p:nvPr/>
        </p:nvSpPr>
        <p:spPr>
          <a:xfrm>
            <a:off x="2474936" y="313233"/>
            <a:ext cx="5767190" cy="1107996"/>
          </a:xfrm>
          <a:prstGeom prst="rect">
            <a:avLst/>
          </a:prstGeom>
          <a:noFill/>
        </p:spPr>
        <p:txBody>
          <a:bodyPr wrap="square" rtlCol="0">
            <a:spAutoFit/>
            <a:scene3d>
              <a:camera prst="orthographicFront"/>
              <a:lightRig rig="threePt" dir="t"/>
            </a:scene3d>
            <a:sp3d extrusionH="57150">
              <a:bevelT w="38100" h="38100" prst="slope"/>
            </a:sp3d>
          </a:bodyPr>
          <a:lstStyle/>
          <a:p>
            <a:pPr algn="ctr"/>
            <a:r>
              <a:rPr lang="bn-BD" sz="6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সবাইকে ধন্যবাদ </a:t>
            </a:r>
            <a:endParaRPr lang="en-US" sz="6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678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750"/>
                                        <p:tgtEl>
                                          <p:spTgt spid="10"/>
                                        </p:tgtEl>
                                        <p:attrNameLst>
                                          <p:attrName>ppt_y</p:attrName>
                                        </p:attrNameLst>
                                      </p:cBhvr>
                                      <p:tavLst>
                                        <p:tav tm="0">
                                          <p:val>
                                            <p:strVal val="#ppt_y-#ppt_h*1.125000"/>
                                          </p:val>
                                        </p:tav>
                                        <p:tav tm="100000">
                                          <p:val>
                                            <p:strVal val="#ppt_y"/>
                                          </p:val>
                                        </p:tav>
                                      </p:tavLst>
                                    </p:anim>
                                    <p:animEffect transition="in" filter="wipe(down)">
                                      <p:cBhvr>
                                        <p:cTn id="15"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93C25C-E53B-4E0B-9897-4108346DCB81}"/>
              </a:ext>
            </a:extLst>
          </p:cNvPr>
          <p:cNvGrpSpPr/>
          <p:nvPr/>
        </p:nvGrpSpPr>
        <p:grpSpPr>
          <a:xfrm>
            <a:off x="-152401" y="792480"/>
            <a:ext cx="11661963" cy="4404360"/>
            <a:chOff x="-167641" y="1112520"/>
            <a:chExt cx="11661963" cy="4404360"/>
          </a:xfrm>
        </p:grpSpPr>
        <p:sp>
          <p:nvSpPr>
            <p:cNvPr id="3" name="Rectangle 2">
              <a:extLst>
                <a:ext uri="{FF2B5EF4-FFF2-40B4-BE49-F238E27FC236}">
                  <a16:creationId xmlns:a16="http://schemas.microsoft.com/office/drawing/2014/main" id="{C8818DC6-835F-47B5-8F16-B3859FF97959}"/>
                </a:ext>
              </a:extLst>
            </p:cNvPr>
            <p:cNvSpPr/>
            <p:nvPr/>
          </p:nvSpPr>
          <p:spPr>
            <a:xfrm>
              <a:off x="2795057" y="1641591"/>
              <a:ext cx="8686726" cy="498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200" b="1" dirty="0">
                  <a:solidFill>
                    <a:schemeClr val="tx1"/>
                  </a:solidFill>
                  <a:latin typeface="NikoshBAN" panose="02000000000000000000" pitchFamily="2" charset="0"/>
                  <a:cs typeface="NikoshBAN" panose="02000000000000000000" pitchFamily="2" charset="0"/>
                </a:rPr>
                <a:t> </a:t>
              </a:r>
              <a:r>
                <a:rPr lang="bn-IN" sz="3200" b="1" dirty="0">
                  <a:solidFill>
                    <a:schemeClr val="tx1"/>
                  </a:solidFill>
                  <a:latin typeface="NikoshBAN" panose="02000000000000000000" pitchFamily="2" charset="0"/>
                  <a:cs typeface="NikoshBAN" panose="02000000000000000000" pitchFamily="2" charset="0"/>
                </a:rPr>
                <a:t> শোনাঃ </a:t>
              </a:r>
              <a:r>
                <a:rPr lang="en-US" sz="3200" b="1" dirty="0">
                  <a:solidFill>
                    <a:schemeClr val="tx1"/>
                  </a:solidFill>
                  <a:latin typeface="NikoshBAN" panose="02000000000000000000" pitchFamily="2" charset="0"/>
                  <a:cs typeface="NikoshBAN" panose="02000000000000000000" pitchFamily="2" charset="0"/>
                </a:rPr>
                <a:t>1.১.১ </a:t>
              </a:r>
              <a:r>
                <a:rPr lang="en-US" sz="3200" b="1" dirty="0" err="1">
                  <a:solidFill>
                    <a:schemeClr val="tx1"/>
                  </a:solidFill>
                  <a:latin typeface="NikoshBAN" panose="02000000000000000000" pitchFamily="2" charset="0"/>
                  <a:cs typeface="NikoshBAN" panose="02000000000000000000" pitchFamily="2" charset="0"/>
                </a:rPr>
                <a:t>যুক্তব্যঞ্জন</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সহযোগে</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গঠিত</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শব্দ</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শুনে</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বুঝতে</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পারবে</a:t>
              </a:r>
              <a:r>
                <a:rPr lang="en-US" sz="3200" b="1" dirty="0">
                  <a:solidFill>
                    <a:schemeClr val="tx1"/>
                  </a:solidFill>
                  <a:latin typeface="NikoshBAN" panose="02000000000000000000" pitchFamily="2" charset="0"/>
                  <a:cs typeface="NikoshBAN" panose="02000000000000000000" pitchFamily="2" charset="0"/>
                </a:rPr>
                <a:t>। </a:t>
              </a:r>
            </a:p>
          </p:txBody>
        </p:sp>
        <p:sp>
          <p:nvSpPr>
            <p:cNvPr id="4" name="Rectangle 3">
              <a:extLst>
                <a:ext uri="{FF2B5EF4-FFF2-40B4-BE49-F238E27FC236}">
                  <a16:creationId xmlns:a16="http://schemas.microsoft.com/office/drawing/2014/main" id="{ABA3F456-BC00-41E8-AFDF-C194322F27F3}"/>
                </a:ext>
              </a:extLst>
            </p:cNvPr>
            <p:cNvSpPr/>
            <p:nvPr/>
          </p:nvSpPr>
          <p:spPr>
            <a:xfrm>
              <a:off x="2921053" y="3827709"/>
              <a:ext cx="8573269" cy="1030357"/>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200" b="1" dirty="0">
                  <a:solidFill>
                    <a:schemeClr val="tx1"/>
                  </a:solidFill>
                  <a:latin typeface="NikoshBAN" panose="02000000000000000000" pitchFamily="2" charset="0"/>
                  <a:cs typeface="NikoshBAN" panose="02000000000000000000" pitchFamily="2" charset="0"/>
                </a:rPr>
                <a:t> </a:t>
              </a:r>
              <a:r>
                <a:rPr lang="bn-IN" sz="3200" b="1" dirty="0">
                  <a:solidFill>
                    <a:schemeClr val="tx1"/>
                  </a:solidFill>
                  <a:latin typeface="NikoshBAN" panose="02000000000000000000" pitchFamily="2" charset="0"/>
                  <a:cs typeface="NikoshBAN" panose="02000000000000000000" pitchFamily="2" charset="0"/>
                </a:rPr>
                <a:t>  পড়াঃ</a:t>
              </a:r>
              <a:r>
                <a:rPr lang="en-US" sz="3200" b="1" dirty="0">
                  <a:solidFill>
                    <a:schemeClr val="tx1"/>
                  </a:solidFill>
                  <a:latin typeface="NikoshBAN" panose="02000000000000000000" pitchFamily="2" charset="0"/>
                  <a:cs typeface="NikoshBAN" panose="02000000000000000000" pitchFamily="2" charset="0"/>
                </a:rPr>
                <a:t> </a:t>
              </a:r>
              <a:r>
                <a:rPr lang="bn-IN" sz="3200" b="1" dirty="0">
                  <a:solidFill>
                    <a:schemeClr val="tx1"/>
                  </a:solidFill>
                  <a:latin typeface="NikoshBAN" panose="02000000000000000000" pitchFamily="2" charset="0"/>
                  <a:cs typeface="NikoshBAN" panose="02000000000000000000" pitchFamily="2" charset="0"/>
                </a:rPr>
                <a:t>১</a:t>
              </a:r>
              <a:r>
                <a:rPr lang="as-IN" sz="3200" b="1" dirty="0">
                  <a:solidFill>
                    <a:schemeClr val="tx1"/>
                  </a:solidFill>
                  <a:latin typeface="NikoshBAN" panose="02000000000000000000" pitchFamily="2" charset="0"/>
                  <a:cs typeface="NikoshBAN" panose="02000000000000000000" pitchFamily="2" charset="0"/>
                </a:rPr>
                <a:t>.</a:t>
              </a:r>
              <a:r>
                <a:rPr lang="bn-IN" sz="3200" b="1" dirty="0">
                  <a:solidFill>
                    <a:schemeClr val="tx1"/>
                  </a:solidFill>
                  <a:latin typeface="NikoshBAN" panose="02000000000000000000" pitchFamily="2" charset="0"/>
                  <a:cs typeface="NikoshBAN" panose="02000000000000000000" pitchFamily="2" charset="0"/>
                </a:rPr>
                <a:t>৪</a:t>
              </a:r>
              <a:r>
                <a:rPr lang="as-IN" sz="3200" b="1" dirty="0">
                  <a:solidFill>
                    <a:schemeClr val="tx1"/>
                  </a:solidFill>
                  <a:latin typeface="NikoshBAN" panose="02000000000000000000" pitchFamily="2" charset="0"/>
                  <a:cs typeface="NikoshBAN" panose="02000000000000000000" pitchFamily="2" charset="0"/>
                </a:rPr>
                <a:t>.</a:t>
              </a:r>
              <a:r>
                <a:rPr lang="bn-IN" sz="3200" b="1" dirty="0">
                  <a:solidFill>
                    <a:schemeClr val="tx1"/>
                  </a:solidFill>
                  <a:latin typeface="NikoshBAN" panose="02000000000000000000" pitchFamily="2" charset="0"/>
                  <a:cs typeface="NikoshBAN" panose="02000000000000000000" pitchFamily="2" charset="0"/>
                </a:rPr>
                <a:t>১</a:t>
              </a:r>
              <a:r>
                <a:rPr lang="as-IN" sz="3200" b="1" dirty="0">
                  <a:solidFill>
                    <a:schemeClr val="tx1"/>
                  </a:solidFill>
                  <a:latin typeface="NikoshBAN" panose="02000000000000000000" pitchFamily="2" charset="0"/>
                  <a:cs typeface="NikoshBAN" panose="02000000000000000000" pitchFamily="2" charset="0"/>
                </a:rPr>
                <a:t> </a:t>
              </a:r>
              <a:r>
                <a:rPr lang="bn-IN" sz="3200" b="1" dirty="0">
                  <a:solidFill>
                    <a:schemeClr val="tx1"/>
                  </a:solidFill>
                  <a:latin typeface="NikoshBAN" panose="02000000000000000000" pitchFamily="2" charset="0"/>
                  <a:cs typeface="NikoshBAN" panose="02000000000000000000" pitchFamily="2" charset="0"/>
                </a:rPr>
                <a:t>পাঠে ব্যবহৃত শব্দ শ্রবণযোগ্য স্পষ্ট স্বরে ও শুদ্ধ </a:t>
              </a:r>
            </a:p>
            <a:p>
              <a:r>
                <a:rPr lang="bn-IN" sz="3200" b="1" dirty="0">
                  <a:solidFill>
                    <a:schemeClr val="tx1"/>
                  </a:solidFill>
                  <a:latin typeface="NikoshBAN" panose="02000000000000000000" pitchFamily="2" charset="0"/>
                  <a:cs typeface="NikoshBAN" panose="02000000000000000000" pitchFamily="2" charset="0"/>
                </a:rPr>
                <a:t>                  উচ্চারণে পড়তে</a:t>
              </a:r>
              <a:r>
                <a:rPr lang="as-IN" sz="3200" b="1" dirty="0">
                  <a:solidFill>
                    <a:schemeClr val="tx1"/>
                  </a:solidFill>
                  <a:latin typeface="NikoshBAN" panose="02000000000000000000" pitchFamily="2" charset="0"/>
                  <a:cs typeface="NikoshBAN" panose="02000000000000000000" pitchFamily="2" charset="0"/>
                </a:rPr>
                <a:t> পারবে। </a:t>
              </a:r>
              <a:r>
                <a:rPr lang="en-US" sz="3200" b="1" dirty="0">
                  <a:solidFill>
                    <a:schemeClr val="tx1"/>
                  </a:solidFill>
                  <a:latin typeface="NikoshBAN" panose="02000000000000000000" pitchFamily="2" charset="0"/>
                  <a:cs typeface="NikoshBAN" panose="02000000000000000000" pitchFamily="2" charset="0"/>
                </a:rPr>
                <a:t>          </a:t>
              </a:r>
              <a:endParaRPr lang="as-IN" sz="3200" b="1" dirty="0">
                <a:solidFill>
                  <a:schemeClr val="tx1"/>
                </a:solidFill>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F2A95309-354C-405A-B12F-9D185836938E}"/>
                </a:ext>
              </a:extLst>
            </p:cNvPr>
            <p:cNvSpPr/>
            <p:nvPr/>
          </p:nvSpPr>
          <p:spPr>
            <a:xfrm>
              <a:off x="3108401" y="2490124"/>
              <a:ext cx="8373382" cy="10031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200" dirty="0">
                  <a:solidFill>
                    <a:schemeClr val="tx1"/>
                  </a:solidFill>
                  <a:latin typeface="NikoshBAN" panose="02000000000000000000" pitchFamily="2" charset="0"/>
                  <a:cs typeface="NikoshBAN" panose="02000000000000000000" pitchFamily="2" charset="0"/>
                </a:rPr>
                <a:t> </a:t>
              </a:r>
              <a:r>
                <a:rPr lang="bn-IN" sz="3200" b="1" dirty="0">
                  <a:solidFill>
                    <a:schemeClr val="tx1"/>
                  </a:solidFill>
                  <a:latin typeface="NikoshBAN" panose="02000000000000000000" pitchFamily="2" charset="0"/>
                  <a:cs typeface="NikoshBAN" panose="02000000000000000000" pitchFamily="2" charset="0"/>
                </a:rPr>
                <a:t>বলাঃ ১</a:t>
              </a:r>
              <a:r>
                <a:rPr lang="en-US" sz="3200" b="1" dirty="0">
                  <a:solidFill>
                    <a:schemeClr val="tx1"/>
                  </a:solidFill>
                  <a:latin typeface="NikoshBAN" panose="02000000000000000000" pitchFamily="2" charset="0"/>
                  <a:cs typeface="NikoshBAN" panose="02000000000000000000" pitchFamily="2" charset="0"/>
                </a:rPr>
                <a:t>.১.২ </a:t>
              </a:r>
              <a:r>
                <a:rPr lang="bn-IN" sz="3200" b="1" dirty="0">
                  <a:solidFill>
                    <a:schemeClr val="tx1"/>
                  </a:solidFill>
                  <a:latin typeface="NikoshBAN" panose="02000000000000000000" pitchFamily="2" charset="0"/>
                  <a:cs typeface="NikoshBAN" panose="02000000000000000000" pitchFamily="2" charset="0"/>
                </a:rPr>
                <a:t>যুক্তব্যঞ্জন সহযোগে তৈরি শব্দযুক্ত বাক্য স্পষ্ট ও শুদ্ধ </a:t>
              </a:r>
            </a:p>
            <a:p>
              <a:r>
                <a:rPr lang="bn-IN" sz="3200" b="1" dirty="0">
                  <a:solidFill>
                    <a:schemeClr val="tx1"/>
                  </a:solidFill>
                  <a:latin typeface="NikoshBAN" panose="02000000000000000000" pitchFamily="2" charset="0"/>
                  <a:cs typeface="NikoshBAN" panose="02000000000000000000" pitchFamily="2" charset="0"/>
                </a:rPr>
                <a:t>                 ভাবে বলতে পারবে।</a:t>
              </a:r>
              <a:endParaRPr lang="en-US" sz="3200" b="1" dirty="0">
                <a:solidFill>
                  <a:schemeClr val="tx1"/>
                </a:solidFill>
                <a:latin typeface="NikoshBAN" panose="02000000000000000000" pitchFamily="2" charset="0"/>
                <a:cs typeface="NikoshBAN" panose="02000000000000000000" pitchFamily="2" charset="0"/>
              </a:endParaRPr>
            </a:p>
          </p:txBody>
        </p:sp>
        <p:sp>
          <p:nvSpPr>
            <p:cNvPr id="6" name="Chord 5">
              <a:extLst>
                <a:ext uri="{FF2B5EF4-FFF2-40B4-BE49-F238E27FC236}">
                  <a16:creationId xmlns:a16="http://schemas.microsoft.com/office/drawing/2014/main" id="{31A4D0C8-C171-4FDC-B62A-40E9EC744B3A}"/>
                </a:ext>
              </a:extLst>
            </p:cNvPr>
            <p:cNvSpPr/>
            <p:nvPr/>
          </p:nvSpPr>
          <p:spPr>
            <a:xfrm flipH="1">
              <a:off x="-167641" y="1112520"/>
              <a:ext cx="3505200" cy="4404360"/>
            </a:xfrm>
            <a:prstGeom prst="chord">
              <a:avLst>
                <a:gd name="adj1" fmla="val 2700000"/>
                <a:gd name="adj2" fmla="val 1888813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1AE6853-B6C0-47FF-BDFA-D5009AEB381C}"/>
                </a:ext>
              </a:extLst>
            </p:cNvPr>
            <p:cNvSpPr/>
            <p:nvPr/>
          </p:nvSpPr>
          <p:spPr>
            <a:xfrm>
              <a:off x="548085" y="2907614"/>
              <a:ext cx="2560316" cy="1107996"/>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bn-IN" sz="6600" b="1" dirty="0">
                  <a:ln w="12700">
                    <a:solidFill>
                      <a:schemeClr val="accent1"/>
                    </a:solidFill>
                    <a:prstDash val="solid"/>
                  </a:ln>
                  <a:effectLst>
                    <a:outerShdw dist="38100" dir="2640000" algn="bl" rotWithShape="0">
                      <a:schemeClr val="accent1"/>
                    </a:outerShdw>
                  </a:effectLst>
                  <a:latin typeface="NikoshBAN" panose="02000000000000000000" pitchFamily="2" charset="0"/>
                  <a:cs typeface="NikoshBAN" panose="02000000000000000000" pitchFamily="2" charset="0"/>
                </a:rPr>
                <a:t>শিখনফল</a:t>
              </a:r>
              <a:endParaRPr lang="en-US" b="1" dirty="0">
                <a:ln w="12700">
                  <a:solidFill>
                    <a:schemeClr val="accent1"/>
                  </a:solidFill>
                  <a:prstDash val="solid"/>
                </a:ln>
                <a:effectLst>
                  <a:outerShdw dist="38100" dir="2640000" algn="bl" rotWithShape="0">
                    <a:schemeClr val="accent1"/>
                  </a:outerShdw>
                </a:effectLst>
              </a:endParaRPr>
            </a:p>
          </p:txBody>
        </p:sp>
      </p:grpSp>
      <p:grpSp>
        <p:nvGrpSpPr>
          <p:cNvPr id="8" name="Group 7">
            <a:extLst>
              <a:ext uri="{FF2B5EF4-FFF2-40B4-BE49-F238E27FC236}">
                <a16:creationId xmlns:a16="http://schemas.microsoft.com/office/drawing/2014/main" id="{0B65C168-DF9E-4C77-B89D-ADD58752A395}"/>
              </a:ext>
            </a:extLst>
          </p:cNvPr>
          <p:cNvGrpSpPr/>
          <p:nvPr/>
        </p:nvGrpSpPr>
        <p:grpSpPr>
          <a:xfrm>
            <a:off x="365760" y="5866562"/>
            <a:ext cx="11551920" cy="705081"/>
            <a:chOff x="753970" y="5444129"/>
            <a:chExt cx="9418788" cy="769442"/>
          </a:xfrm>
        </p:grpSpPr>
        <p:pic>
          <p:nvPicPr>
            <p:cNvPr id="9" name="Picture 8">
              <a:extLst>
                <a:ext uri="{FF2B5EF4-FFF2-40B4-BE49-F238E27FC236}">
                  <a16:creationId xmlns:a16="http://schemas.microsoft.com/office/drawing/2014/main" id="{88770FF7-FE60-4F20-BD1A-51A60B03373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3970" y="5444130"/>
              <a:ext cx="4762500" cy="769441"/>
            </a:xfrm>
            <a:prstGeom prst="rect">
              <a:avLst/>
            </a:prstGeom>
          </p:spPr>
        </p:pic>
        <p:pic>
          <p:nvPicPr>
            <p:cNvPr id="10" name="Picture 9">
              <a:extLst>
                <a:ext uri="{FF2B5EF4-FFF2-40B4-BE49-F238E27FC236}">
                  <a16:creationId xmlns:a16="http://schemas.microsoft.com/office/drawing/2014/main" id="{2477AF31-4276-4447-A875-CADCA9EE58D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10258" y="5444129"/>
              <a:ext cx="4762500" cy="769441"/>
            </a:xfrm>
            <a:prstGeom prst="rect">
              <a:avLst/>
            </a:prstGeom>
          </p:spPr>
        </p:pic>
      </p:grpSp>
    </p:spTree>
    <p:extLst>
      <p:ext uri="{BB962C8B-B14F-4D97-AF65-F5344CB8AC3E}">
        <p14:creationId xmlns:p14="http://schemas.microsoft.com/office/powerpoint/2010/main" val="2972748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CB3596-731F-47E0-9474-DB96EBE492EF}"/>
              </a:ext>
            </a:extLst>
          </p:cNvPr>
          <p:cNvSpPr/>
          <p:nvPr/>
        </p:nvSpPr>
        <p:spPr>
          <a:xfrm>
            <a:off x="3994902" y="305754"/>
            <a:ext cx="4406976" cy="769441"/>
          </a:xfrm>
          <a:prstGeom prst="rect">
            <a:avLst/>
          </a:prstGeom>
          <a:ln>
            <a:solidFill>
              <a:srgbClr val="800080"/>
            </a:solid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এসো একটি ভিডিও দেখি</a:t>
            </a:r>
            <a:endPar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39CEE559-D046-409A-AE61-A92B5E4C65EB}"/>
              </a:ext>
            </a:extLst>
          </p:cNvPr>
          <p:cNvSpPr txBox="1"/>
          <p:nvPr/>
        </p:nvSpPr>
        <p:spPr>
          <a:xfrm>
            <a:off x="516605" y="1075195"/>
            <a:ext cx="4611757" cy="646331"/>
          </a:xfrm>
          <a:prstGeom prst="rect">
            <a:avLst/>
          </a:prstGeom>
          <a:noFill/>
          <a:ln>
            <a:solidFill>
              <a:schemeClr val="tx1">
                <a:lumMod val="85000"/>
                <a:lumOff val="1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bn-IN" sz="3600" dirty="0">
                <a:latin typeface="NikoshBAN" panose="02000000000000000000" pitchFamily="2" charset="0"/>
                <a:cs typeface="NikoshBAN" panose="02000000000000000000" pitchFamily="2" charset="0"/>
              </a:rPr>
              <a:t> ভিডিওতে কি দেখতে পেলে?</a:t>
            </a:r>
            <a:endParaRPr lang="en-US" sz="36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D7467425-E4DD-49CC-B627-EF8785203499}"/>
              </a:ext>
            </a:extLst>
          </p:cNvPr>
          <p:cNvSpPr txBox="1"/>
          <p:nvPr/>
        </p:nvSpPr>
        <p:spPr>
          <a:xfrm>
            <a:off x="605972" y="1154932"/>
            <a:ext cx="5592418" cy="662609"/>
          </a:xfrm>
          <a:prstGeom prst="rect">
            <a:avLst/>
          </a:prstGeom>
          <a:noFill/>
          <a:ln>
            <a:solidFill>
              <a:schemeClr val="bg2">
                <a:lumMod val="50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bn-IN" sz="3600" dirty="0">
                <a:latin typeface="NikoshBAN" panose="02000000000000000000" pitchFamily="2" charset="0"/>
                <a:cs typeface="NikoshBAN" panose="02000000000000000000" pitchFamily="2" charset="0"/>
              </a:rPr>
              <a:t> কাকে নিয়ে গানটি গাওয়া হয়েছে?</a:t>
            </a:r>
            <a:endParaRPr lang="en-US" sz="36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DEAA8A7D-829E-4952-83C3-365B08A17C2E}"/>
              </a:ext>
            </a:extLst>
          </p:cNvPr>
          <p:cNvSpPr txBox="1"/>
          <p:nvPr/>
        </p:nvSpPr>
        <p:spPr>
          <a:xfrm>
            <a:off x="805272" y="1154932"/>
            <a:ext cx="5592418" cy="662609"/>
          </a:xfrm>
          <a:prstGeom prst="rect">
            <a:avLst/>
          </a:prstGeom>
          <a:noFill/>
          <a:ln>
            <a:solidFill>
              <a:schemeClr val="bg2">
                <a:lumMod val="2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bn-IN" sz="3600" dirty="0">
                <a:latin typeface="NikoshBAN" panose="02000000000000000000" pitchFamily="2" charset="0"/>
                <a:cs typeface="NikoshBAN" panose="02000000000000000000" pitchFamily="2" charset="0"/>
              </a:rPr>
              <a:t> মাকে নিয়ে গানটি গাওয়া হয়েছে?</a:t>
            </a:r>
            <a:endParaRPr lang="en-US" sz="3600" dirty="0">
              <a:latin typeface="NikoshBAN" panose="02000000000000000000" pitchFamily="2" charset="0"/>
              <a:cs typeface="NikoshBAN" panose="02000000000000000000" pitchFamily="2" charset="0"/>
            </a:endParaRPr>
          </a:p>
        </p:txBody>
      </p:sp>
      <p:pic>
        <p:nvPicPr>
          <p:cNvPr id="7" name="মায়ের নতুন গজল 2020 Ogo Maa Sadman Sakib Iqra Shilpigoshthi ওগো মা Tune Hut(2)(0)(0)">
            <a:hlinkClick r:id="" action="ppaction://media"/>
            <a:extLst>
              <a:ext uri="{FF2B5EF4-FFF2-40B4-BE49-F238E27FC236}">
                <a16:creationId xmlns:a16="http://schemas.microsoft.com/office/drawing/2014/main" id="{148CF615-241D-40B8-8DA0-0D47A6C20F3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05272" y="2004164"/>
            <a:ext cx="10969194" cy="4045908"/>
          </a:xfrm>
          <a:prstGeom prst="rect">
            <a:avLst/>
          </a:prstGeom>
        </p:spPr>
      </p:pic>
    </p:spTree>
    <p:extLst>
      <p:ext uri="{BB962C8B-B14F-4D97-AF65-F5344CB8AC3E}">
        <p14:creationId xmlns:p14="http://schemas.microsoft.com/office/powerpoint/2010/main" val="122432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xit" presetSubtype="0" fill="hold" grpId="1" nodeType="clickEffect">
                                  <p:stCondLst>
                                    <p:cond delay="0"/>
                                  </p:stCondLst>
                                  <p:childTnLst>
                                    <p:animEffect transition="out" filter="fade">
                                      <p:cBhvr>
                                        <p:cTn id="17" dur="1000"/>
                                        <p:tgtEl>
                                          <p:spTgt spid="3"/>
                                        </p:tgtEl>
                                      </p:cBhvr>
                                    </p:animEffect>
                                    <p:anim calcmode="lin" valueType="num">
                                      <p:cBhvr>
                                        <p:cTn id="18" dur="1000"/>
                                        <p:tgtEl>
                                          <p:spTgt spid="3"/>
                                        </p:tgtEl>
                                        <p:attrNameLst>
                                          <p:attrName>ppt_x</p:attrName>
                                        </p:attrNameLst>
                                      </p:cBhvr>
                                      <p:tavLst>
                                        <p:tav tm="0">
                                          <p:val>
                                            <p:strVal val="ppt_x"/>
                                          </p:val>
                                        </p:tav>
                                        <p:tav tm="100000">
                                          <p:val>
                                            <p:strVal val="ppt_x"/>
                                          </p:val>
                                        </p:tav>
                                      </p:tavLst>
                                    </p:anim>
                                    <p:anim calcmode="lin" valueType="num">
                                      <p:cBhvr>
                                        <p:cTn id="19" dur="1000"/>
                                        <p:tgtEl>
                                          <p:spTgt spid="3"/>
                                        </p:tgtEl>
                                        <p:attrNameLst>
                                          <p:attrName>ppt_y</p:attrName>
                                        </p:attrNameLst>
                                      </p:cBhvr>
                                      <p:tavLst>
                                        <p:tav tm="0">
                                          <p:val>
                                            <p:strVal val="ppt_y"/>
                                          </p:val>
                                        </p:tav>
                                        <p:tav tm="100000">
                                          <p:val>
                                            <p:strVal val="ppt_y+.1"/>
                                          </p:val>
                                        </p:tav>
                                      </p:tavLst>
                                    </p:anim>
                                    <p:set>
                                      <p:cBhvr>
                                        <p:cTn id="20" dur="1" fill="hold">
                                          <p:stCondLst>
                                            <p:cond delay="9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xit" presetSubtype="0" fill="hold" grpId="1" nodeType="clickEffect">
                                  <p:stCondLst>
                                    <p:cond delay="0"/>
                                  </p:stCondLst>
                                  <p:childTnLst>
                                    <p:anim calcmode="lin" valueType="num">
                                      <p:cBhvr>
                                        <p:cTn id="42" dur="1000"/>
                                        <p:tgtEl>
                                          <p:spTgt spid="4"/>
                                        </p:tgtEl>
                                        <p:attrNameLst>
                                          <p:attrName>ppt_w</p:attrName>
                                        </p:attrNameLst>
                                      </p:cBhvr>
                                      <p:tavLst>
                                        <p:tav tm="0">
                                          <p:val>
                                            <p:strVal val="ppt_w"/>
                                          </p:val>
                                        </p:tav>
                                        <p:tav tm="100000">
                                          <p:val>
                                            <p:fltVal val="0"/>
                                          </p:val>
                                        </p:tav>
                                      </p:tavLst>
                                    </p:anim>
                                    <p:anim calcmode="lin" valueType="num">
                                      <p:cBhvr>
                                        <p:cTn id="43" dur="1000"/>
                                        <p:tgtEl>
                                          <p:spTgt spid="4"/>
                                        </p:tgtEl>
                                        <p:attrNameLst>
                                          <p:attrName>ppt_h</p:attrName>
                                        </p:attrNameLst>
                                      </p:cBhvr>
                                      <p:tavLst>
                                        <p:tav tm="0">
                                          <p:val>
                                            <p:strVal val="ppt_h"/>
                                          </p:val>
                                        </p:tav>
                                        <p:tav tm="100000">
                                          <p:val>
                                            <p:fltVal val="0"/>
                                          </p:val>
                                        </p:tav>
                                      </p:tavLst>
                                    </p:anim>
                                    <p:anim calcmode="lin" valueType="num">
                                      <p:cBhvr>
                                        <p:cTn id="44" dur="1000"/>
                                        <p:tgtEl>
                                          <p:spTgt spid="4"/>
                                        </p:tgtEl>
                                        <p:attrNameLst>
                                          <p:attrName>style.rotation</p:attrName>
                                        </p:attrNameLst>
                                      </p:cBhvr>
                                      <p:tavLst>
                                        <p:tav tm="0">
                                          <p:val>
                                            <p:fltVal val="0"/>
                                          </p:val>
                                        </p:tav>
                                        <p:tav tm="100000">
                                          <p:val>
                                            <p:fltVal val="90"/>
                                          </p:val>
                                        </p:tav>
                                      </p:tavLst>
                                    </p:anim>
                                    <p:animEffect transition="out" filter="fade">
                                      <p:cBhvr>
                                        <p:cTn id="45" dur="1000"/>
                                        <p:tgtEl>
                                          <p:spTgt spid="4"/>
                                        </p:tgtEl>
                                      </p:cBhvr>
                                    </p:animEffect>
                                    <p:set>
                                      <p:cBhvr>
                                        <p:cTn id="46" dur="1" fill="hold">
                                          <p:stCondLst>
                                            <p:cond delay="999"/>
                                          </p:stCondLst>
                                        </p:cTn>
                                        <p:tgtEl>
                                          <p:spTgt spid="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down)">
                                      <p:cBhvr>
                                        <p:cTn id="51" dur="580">
                                          <p:stCondLst>
                                            <p:cond delay="0"/>
                                          </p:stCondLst>
                                        </p:cTn>
                                        <p:tgtEl>
                                          <p:spTgt spid="5"/>
                                        </p:tgtEl>
                                      </p:cBhvr>
                                    </p:animEffect>
                                    <p:anim calcmode="lin" valueType="num">
                                      <p:cBhvr>
                                        <p:cTn id="5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7" dur="26">
                                          <p:stCondLst>
                                            <p:cond delay="650"/>
                                          </p:stCondLst>
                                        </p:cTn>
                                        <p:tgtEl>
                                          <p:spTgt spid="5"/>
                                        </p:tgtEl>
                                      </p:cBhvr>
                                      <p:to x="100000" y="60000"/>
                                    </p:animScale>
                                    <p:animScale>
                                      <p:cBhvr>
                                        <p:cTn id="58" dur="166" decel="50000">
                                          <p:stCondLst>
                                            <p:cond delay="676"/>
                                          </p:stCondLst>
                                        </p:cTn>
                                        <p:tgtEl>
                                          <p:spTgt spid="5"/>
                                        </p:tgtEl>
                                      </p:cBhvr>
                                      <p:to x="100000" y="100000"/>
                                    </p:animScale>
                                    <p:animScale>
                                      <p:cBhvr>
                                        <p:cTn id="59" dur="26">
                                          <p:stCondLst>
                                            <p:cond delay="1312"/>
                                          </p:stCondLst>
                                        </p:cTn>
                                        <p:tgtEl>
                                          <p:spTgt spid="5"/>
                                        </p:tgtEl>
                                      </p:cBhvr>
                                      <p:to x="100000" y="80000"/>
                                    </p:animScale>
                                    <p:animScale>
                                      <p:cBhvr>
                                        <p:cTn id="60" dur="166" decel="50000">
                                          <p:stCondLst>
                                            <p:cond delay="1338"/>
                                          </p:stCondLst>
                                        </p:cTn>
                                        <p:tgtEl>
                                          <p:spTgt spid="5"/>
                                        </p:tgtEl>
                                      </p:cBhvr>
                                      <p:to x="100000" y="100000"/>
                                    </p:animScale>
                                    <p:animScale>
                                      <p:cBhvr>
                                        <p:cTn id="61" dur="26">
                                          <p:stCondLst>
                                            <p:cond delay="1642"/>
                                          </p:stCondLst>
                                        </p:cTn>
                                        <p:tgtEl>
                                          <p:spTgt spid="5"/>
                                        </p:tgtEl>
                                      </p:cBhvr>
                                      <p:to x="100000" y="90000"/>
                                    </p:animScale>
                                    <p:animScale>
                                      <p:cBhvr>
                                        <p:cTn id="62" dur="166" decel="50000">
                                          <p:stCondLst>
                                            <p:cond delay="1668"/>
                                          </p:stCondLst>
                                        </p:cTn>
                                        <p:tgtEl>
                                          <p:spTgt spid="5"/>
                                        </p:tgtEl>
                                      </p:cBhvr>
                                      <p:to x="100000" y="100000"/>
                                    </p:animScale>
                                    <p:animScale>
                                      <p:cBhvr>
                                        <p:cTn id="63" dur="26">
                                          <p:stCondLst>
                                            <p:cond delay="1808"/>
                                          </p:stCondLst>
                                        </p:cTn>
                                        <p:tgtEl>
                                          <p:spTgt spid="5"/>
                                        </p:tgtEl>
                                      </p:cBhvr>
                                      <p:to x="100000" y="95000"/>
                                    </p:animScale>
                                    <p:animScale>
                                      <p:cBhvr>
                                        <p:cTn id="64" dur="166" decel="50000">
                                          <p:stCondLst>
                                            <p:cond delay="1834"/>
                                          </p:stCondLst>
                                        </p:cTn>
                                        <p:tgtEl>
                                          <p:spTgt spid="5"/>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31" presetClass="exit" presetSubtype="0" fill="hold" grpId="1" nodeType="clickEffect">
                                  <p:stCondLst>
                                    <p:cond delay="0"/>
                                  </p:stCondLst>
                                  <p:childTnLst>
                                    <p:anim calcmode="lin" valueType="num">
                                      <p:cBhvr>
                                        <p:cTn id="68" dur="1000"/>
                                        <p:tgtEl>
                                          <p:spTgt spid="5"/>
                                        </p:tgtEl>
                                        <p:attrNameLst>
                                          <p:attrName>ppt_w</p:attrName>
                                        </p:attrNameLst>
                                      </p:cBhvr>
                                      <p:tavLst>
                                        <p:tav tm="0">
                                          <p:val>
                                            <p:strVal val="ppt_w"/>
                                          </p:val>
                                        </p:tav>
                                        <p:tav tm="100000">
                                          <p:val>
                                            <p:fltVal val="0"/>
                                          </p:val>
                                        </p:tav>
                                      </p:tavLst>
                                    </p:anim>
                                    <p:anim calcmode="lin" valueType="num">
                                      <p:cBhvr>
                                        <p:cTn id="69" dur="1000"/>
                                        <p:tgtEl>
                                          <p:spTgt spid="5"/>
                                        </p:tgtEl>
                                        <p:attrNameLst>
                                          <p:attrName>ppt_h</p:attrName>
                                        </p:attrNameLst>
                                      </p:cBhvr>
                                      <p:tavLst>
                                        <p:tav tm="0">
                                          <p:val>
                                            <p:strVal val="ppt_h"/>
                                          </p:val>
                                        </p:tav>
                                        <p:tav tm="100000">
                                          <p:val>
                                            <p:fltVal val="0"/>
                                          </p:val>
                                        </p:tav>
                                      </p:tavLst>
                                    </p:anim>
                                    <p:anim calcmode="lin" valueType="num">
                                      <p:cBhvr>
                                        <p:cTn id="70" dur="1000"/>
                                        <p:tgtEl>
                                          <p:spTgt spid="5"/>
                                        </p:tgtEl>
                                        <p:attrNameLst>
                                          <p:attrName>style.rotation</p:attrName>
                                        </p:attrNameLst>
                                      </p:cBhvr>
                                      <p:tavLst>
                                        <p:tav tm="0">
                                          <p:val>
                                            <p:fltVal val="0"/>
                                          </p:val>
                                        </p:tav>
                                        <p:tav tm="100000">
                                          <p:val>
                                            <p:fltVal val="90"/>
                                          </p:val>
                                        </p:tav>
                                      </p:tavLst>
                                    </p:anim>
                                    <p:animEffect transition="out" filter="fade">
                                      <p:cBhvr>
                                        <p:cTn id="71" dur="1000"/>
                                        <p:tgtEl>
                                          <p:spTgt spid="5"/>
                                        </p:tgtEl>
                                      </p:cBhvr>
                                    </p:animEffect>
                                    <p:set>
                                      <p:cBhvr>
                                        <p:cTn id="72" dur="1" fill="hold">
                                          <p:stCondLst>
                                            <p:cond delay="999"/>
                                          </p:stCondLst>
                                        </p:cTn>
                                        <p:tgtEl>
                                          <p:spTgt spid="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mediacall" presetSubtype="0" fill="hold" nodeType="clickEffect">
                                  <p:stCondLst>
                                    <p:cond delay="0"/>
                                  </p:stCondLst>
                                  <p:childTnLst>
                                    <p:cmd type="call" cmd="playFrom(0.0)">
                                      <p:cBhvr>
                                        <p:cTn id="76" dur="168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7" fill="hold" display="0">
                  <p:stCondLst>
                    <p:cond delay="indefinite"/>
                  </p:stCondLst>
                </p:cTn>
                <p:tgtEl>
                  <p:spTgt spid="7"/>
                </p:tgtEl>
              </p:cMediaNode>
            </p:video>
            <p:seq concurrent="1" nextAc="seek">
              <p:cTn id="78" restart="whenNotActive" fill="hold" evtFilter="cancelBubble" nodeType="interactiveSeq">
                <p:stCondLst>
                  <p:cond evt="onClick" delay="0">
                    <p:tgtEl>
                      <p:spTgt spid="7"/>
                    </p:tgtEl>
                  </p:cond>
                </p:stCondLst>
                <p:endSync evt="end" delay="0">
                  <p:rtn val="all"/>
                </p:endSync>
                <p:childTnLst>
                  <p:par>
                    <p:cTn id="79" fill="hold">
                      <p:stCondLst>
                        <p:cond delay="0"/>
                      </p:stCondLst>
                      <p:childTnLst>
                        <p:par>
                          <p:cTn id="80" fill="hold">
                            <p:stCondLst>
                              <p:cond delay="0"/>
                            </p:stCondLst>
                            <p:childTnLst>
                              <p:par>
                                <p:cTn id="81" presetID="2" presetClass="mediacall" presetSubtype="0" fill="hold" nodeType="clickEffect">
                                  <p:stCondLst>
                                    <p:cond delay="0"/>
                                  </p:stCondLst>
                                  <p:childTnLst>
                                    <p:cmd type="call" cmd="togglePause">
                                      <p:cBhvr>
                                        <p:cTn id="82" dur="1" fill="hold"/>
                                        <p:tgtEl>
                                          <p:spTgt spid="7"/>
                                        </p:tgtEl>
                                      </p:cBhvr>
                                    </p:cmd>
                                  </p:childTnLst>
                                </p:cTn>
                              </p:par>
                            </p:childTnLst>
                          </p:cTn>
                        </p:par>
                      </p:childTnLst>
                    </p:cTn>
                  </p:par>
                </p:childTnLst>
              </p:cTn>
              <p:nextCondLst>
                <p:cond evt="onClick" delay="0">
                  <p:tgtEl>
                    <p:spTgt spid="7"/>
                  </p:tgtEl>
                </p:cond>
              </p:nextCondLst>
            </p:seq>
          </p:childTnLst>
        </p:cTn>
      </p:par>
    </p:tnLst>
    <p:bldLst>
      <p:bldP spid="2" grpId="0" animBg="1"/>
      <p:bldP spid="3" grpId="0" animBg="1"/>
      <p:bldP spid="3" grpId="1" animBg="1"/>
      <p:bldP spid="4" grpId="0" animBg="1"/>
      <p:bldP spid="4" grpId="1" animBg="1"/>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CC32AF-DC7B-4630-BDF0-2B7E836FC2F0}"/>
              </a:ext>
            </a:extLst>
          </p:cNvPr>
          <p:cNvSpPr txBox="1"/>
          <p:nvPr/>
        </p:nvSpPr>
        <p:spPr>
          <a:xfrm>
            <a:off x="2564064" y="387252"/>
            <a:ext cx="5560794" cy="1015663"/>
          </a:xfrm>
          <a:prstGeom prst="rect">
            <a:avLst/>
          </a:prstGeom>
          <a:noFill/>
        </p:spPr>
        <p:txBody>
          <a:bodyPr wrap="square" rtlCol="0">
            <a:spAutoFit/>
          </a:bodyPr>
          <a:lstStyle/>
          <a:p>
            <a:r>
              <a:rPr lang="bn-IN" sz="6000" dirty="0"/>
              <a:t>  </a:t>
            </a:r>
            <a:r>
              <a:rPr lang="bn-IN" sz="6000" b="1" dirty="0">
                <a:latin typeface="NikoshBAN" panose="02000000000000000000" pitchFamily="2" charset="0"/>
                <a:cs typeface="NikoshBAN" panose="02000000000000000000" pitchFamily="2" charset="0"/>
              </a:rPr>
              <a:t>আজ আমরা পড়ব</a:t>
            </a:r>
            <a:endParaRPr lang="en-US" sz="6000" b="1"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430087E2-BA18-48CC-9C10-B26BA94B75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5884" y="1628383"/>
            <a:ext cx="5311037" cy="4546948"/>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a:extLst>
              <a:ext uri="{FF2B5EF4-FFF2-40B4-BE49-F238E27FC236}">
                <a16:creationId xmlns:a16="http://schemas.microsoft.com/office/drawing/2014/main" id="{198CC2CD-CD2E-4AE8-BB75-C59858FC8C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70740" y="1628383"/>
            <a:ext cx="5841305" cy="46596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a:extLst>
              <a:ext uri="{FF2B5EF4-FFF2-40B4-BE49-F238E27FC236}">
                <a16:creationId xmlns:a16="http://schemas.microsoft.com/office/drawing/2014/main" id="{8706E60C-3CE3-4F44-B76A-7C4D073F22F6}"/>
              </a:ext>
            </a:extLst>
          </p:cNvPr>
          <p:cNvSpPr/>
          <p:nvPr/>
        </p:nvSpPr>
        <p:spPr>
          <a:xfrm>
            <a:off x="7381961" y="3754439"/>
            <a:ext cx="3773789" cy="1600438"/>
          </a:xfrm>
          <a:prstGeom prst="rect">
            <a:avLst/>
          </a:prstGeom>
          <a:ln>
            <a:no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bn-IN" sz="5400" b="1" dirty="0">
                <a:ln w="11430"/>
                <a:solidFill>
                  <a:srgbClr val="0070C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মা</a:t>
            </a:r>
            <a:endParaRPr lang="bn-IN" sz="5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a:p>
            <a:pPr algn="ctr" fontAlgn="auto">
              <a:spcBef>
                <a:spcPts val="0"/>
              </a:spcBef>
              <a:spcAft>
                <a:spcPts val="0"/>
              </a:spcAft>
            </a:pP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কাজী নজরুল ইসলাম</a:t>
            </a:r>
            <a:endPar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1292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8" presetClass="entr" presetSubtype="0" accel="50000" fill="hold" grpId="0" nodeType="clickEffect">
                                  <p:stCondLst>
                                    <p:cond delay="0"/>
                                  </p:stCondLst>
                                  <p:iterate type="lt">
                                    <p:tmPct val="50000"/>
                                  </p:iterate>
                                  <p:childTnLst>
                                    <p:set>
                                      <p:cBhvr>
                                        <p:cTn id="25" dur="1" fill="hold">
                                          <p:stCondLst>
                                            <p:cond delay="0"/>
                                          </p:stCondLst>
                                        </p:cTn>
                                        <p:tgtEl>
                                          <p:spTgt spid="9"/>
                                        </p:tgtEl>
                                        <p:attrNameLst>
                                          <p:attrName>style.visibility</p:attrName>
                                        </p:attrNameLst>
                                      </p:cBhvr>
                                      <p:to>
                                        <p:strVal val="visible"/>
                                      </p:to>
                                    </p:set>
                                    <p:set>
                                      <p:cBhvr>
                                        <p:cTn id="26" dur="455" fill="hold">
                                          <p:stCondLst>
                                            <p:cond delay="0"/>
                                          </p:stCondLst>
                                        </p:cTn>
                                        <p:tgtEl>
                                          <p:spTgt spid="9"/>
                                        </p:tgtEl>
                                        <p:attrNameLst>
                                          <p:attrName>style.rotation</p:attrName>
                                        </p:attrNameLst>
                                      </p:cBhvr>
                                      <p:to>
                                        <p:strVal val="-45.0"/>
                                      </p:to>
                                    </p:set>
                                    <p:anim calcmode="lin" valueType="num">
                                      <p:cBhvr>
                                        <p:cTn id="27"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28"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29"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30"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12A18E-BCE9-498C-83BC-C502FA4DFC80}"/>
              </a:ext>
            </a:extLst>
          </p:cNvPr>
          <p:cNvSpPr/>
          <p:nvPr/>
        </p:nvSpPr>
        <p:spPr>
          <a:xfrm>
            <a:off x="7255369" y="463557"/>
            <a:ext cx="4527881" cy="830997"/>
          </a:xfrm>
          <a:prstGeom prst="rect">
            <a:avLst/>
          </a:prstGeom>
          <a:ln>
            <a:solidFill>
              <a:srgbClr val="800080"/>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4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8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সংক্ষেপে</a:t>
            </a:r>
            <a:r>
              <a:rPr lang="en-US" sz="4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8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উত্তর</a:t>
            </a:r>
            <a:r>
              <a:rPr lang="en-US" sz="4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8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দাওঃ</a:t>
            </a:r>
            <a:endParaRPr lang="en-US" sz="4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7F19038D-15B4-49A7-B791-C6C5C83C8155}"/>
              </a:ext>
            </a:extLst>
          </p:cNvPr>
          <p:cNvSpPr/>
          <p:nvPr/>
        </p:nvSpPr>
        <p:spPr>
          <a:xfrm>
            <a:off x="545799" y="424847"/>
            <a:ext cx="4001149" cy="830997"/>
          </a:xfrm>
          <a:prstGeom prst="rect">
            <a:avLst/>
          </a:prstGeom>
          <a:solidFill>
            <a:schemeClr val="tx1"/>
          </a:solidFill>
          <a:ln>
            <a:solidFill>
              <a:srgbClr val="800080"/>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4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800" b="1" dirty="0" err="1">
                <a:ln w="11430"/>
                <a:solidFill>
                  <a:schemeClr val="bg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a:t>
            </a:r>
            <a:r>
              <a:rPr lang="bn-IN" sz="4800" b="1" dirty="0">
                <a:ln w="11430"/>
                <a:solidFill>
                  <a:schemeClr val="bg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a:t>
            </a:r>
            <a:r>
              <a:rPr lang="en-US" sz="4800" b="1" dirty="0" err="1">
                <a:ln w="11430"/>
                <a:solidFill>
                  <a:schemeClr val="bg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বজ্ঞান</a:t>
            </a:r>
            <a:r>
              <a:rPr lang="en-US" sz="4800" b="1" dirty="0">
                <a:ln w="11430"/>
                <a:solidFill>
                  <a:schemeClr val="bg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800" b="1" dirty="0" err="1">
                <a:ln w="11430"/>
                <a:solidFill>
                  <a:schemeClr val="bg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যাচাই</a:t>
            </a:r>
            <a:endParaRPr lang="en-US" sz="4800" b="1" dirty="0">
              <a:ln w="11430"/>
              <a:solidFill>
                <a:schemeClr val="bg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BA30793F-E334-4D61-853B-0C5223A07F17}"/>
              </a:ext>
            </a:extLst>
          </p:cNvPr>
          <p:cNvSpPr txBox="1"/>
          <p:nvPr/>
        </p:nvSpPr>
        <p:spPr>
          <a:xfrm>
            <a:off x="699063" y="3872619"/>
            <a:ext cx="8031577" cy="1200329"/>
          </a:xfrm>
          <a:prstGeom prst="rect">
            <a:avLst/>
          </a:prstGeom>
          <a:noFill/>
        </p:spPr>
        <p:txBody>
          <a:bodyPr wrap="square" rtlCol="0">
            <a:spAutoFit/>
          </a:bodyPr>
          <a:lstStyle/>
          <a:p>
            <a:pPr marL="571500" indent="-571500" algn="l">
              <a:buFont typeface="Wingdings" panose="05000000000000000000" pitchFamily="2" charset="2"/>
              <a:buChar char="v"/>
            </a:pPr>
            <a:r>
              <a:rPr lang="bn-IN"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আমরা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সবসময়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ছোটবেলায়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পিছু</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পিছু</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থাকি</a:t>
            </a:r>
            <a:r>
              <a:rPr lang="en-US" sz="3600" dirty="0">
                <a:latin typeface="NikoshBAN" panose="02000000000000000000" pitchFamily="2" charset="0"/>
                <a:cs typeface="NikoshBAN" panose="02000000000000000000" pitchFamily="2" charset="0"/>
              </a:rPr>
              <a:t>?</a:t>
            </a:r>
          </a:p>
        </p:txBody>
      </p:sp>
      <p:sp>
        <p:nvSpPr>
          <p:cNvPr id="7" name="TextBox 6">
            <a:extLst>
              <a:ext uri="{FF2B5EF4-FFF2-40B4-BE49-F238E27FC236}">
                <a16:creationId xmlns:a16="http://schemas.microsoft.com/office/drawing/2014/main" id="{6EF9997F-B441-400F-BAF0-DFAE7CDCAD1C}"/>
              </a:ext>
            </a:extLst>
          </p:cNvPr>
          <p:cNvSpPr txBox="1"/>
          <p:nvPr/>
        </p:nvSpPr>
        <p:spPr>
          <a:xfrm>
            <a:off x="699064" y="1785966"/>
            <a:ext cx="7607809" cy="646331"/>
          </a:xfrm>
          <a:prstGeom prst="rect">
            <a:avLst/>
          </a:prstGeom>
          <a:noFill/>
        </p:spPr>
        <p:txBody>
          <a:bodyPr wrap="square" rtlCol="0">
            <a:spAutoFit/>
          </a:bodyPr>
          <a:lstStyle/>
          <a:p>
            <a:pPr marL="571500" indent="-571500" algn="l">
              <a:buFont typeface="Wingdings" panose="05000000000000000000" pitchFamily="2" charset="2"/>
              <a:buChar char="v"/>
            </a:pPr>
            <a:r>
              <a:rPr lang="en-US" sz="3600" dirty="0" err="1">
                <a:latin typeface="NikoshBAN" panose="02000000000000000000" pitchFamily="2" charset="0"/>
                <a:cs typeface="NikoshBAN" panose="02000000000000000000" pitchFamily="2" charset="0"/>
              </a:rPr>
              <a:t>যখন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জন্মেছিলাম,তখন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অসহায়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ছিলাম</a:t>
            </a:r>
            <a:r>
              <a:rPr lang="en-US" sz="3600" dirty="0">
                <a:latin typeface="NikoshBAN" panose="02000000000000000000" pitchFamily="2" charset="0"/>
                <a:cs typeface="NikoshBAN" panose="02000000000000000000" pitchFamily="2" charset="0"/>
              </a:rPr>
              <a:t>?</a:t>
            </a:r>
          </a:p>
        </p:txBody>
      </p:sp>
      <p:sp>
        <p:nvSpPr>
          <p:cNvPr id="8" name="TextBox 7">
            <a:extLst>
              <a:ext uri="{FF2B5EF4-FFF2-40B4-BE49-F238E27FC236}">
                <a16:creationId xmlns:a16="http://schemas.microsoft.com/office/drawing/2014/main" id="{1E0F9FD9-79F5-4A25-9AA6-E1EBDC4F8CFD}"/>
              </a:ext>
            </a:extLst>
          </p:cNvPr>
          <p:cNvSpPr txBox="1"/>
          <p:nvPr/>
        </p:nvSpPr>
        <p:spPr>
          <a:xfrm>
            <a:off x="699064" y="2841894"/>
            <a:ext cx="8496451" cy="646331"/>
          </a:xfrm>
          <a:prstGeom prst="rect">
            <a:avLst/>
          </a:prstGeom>
          <a:noFill/>
        </p:spPr>
        <p:txBody>
          <a:bodyPr wrap="square" rtlCol="0">
            <a:spAutoFit/>
          </a:bodyPr>
          <a:lstStyle/>
          <a:p>
            <a:pPr marL="571500" indent="-571500" algn="l">
              <a:buFont typeface="Wingdings" panose="05000000000000000000" pitchFamily="2" charset="2"/>
              <a:buChar char="v"/>
            </a:pPr>
            <a:r>
              <a:rPr lang="bn-IN"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কাঁদা</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ছাড়া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কিছু</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জানতাম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তখন</a:t>
            </a:r>
            <a:r>
              <a:rPr lang="en-US" sz="3600" dirty="0">
                <a:latin typeface="NikoshBAN" panose="02000000000000000000" pitchFamily="2" charset="0"/>
                <a:cs typeface="NikoshBAN" panose="02000000000000000000" pitchFamily="2" charset="0"/>
              </a:rPr>
              <a:t>?</a:t>
            </a:r>
          </a:p>
        </p:txBody>
      </p:sp>
      <p:grpSp>
        <p:nvGrpSpPr>
          <p:cNvPr id="9" name="Group 8">
            <a:extLst>
              <a:ext uri="{FF2B5EF4-FFF2-40B4-BE49-F238E27FC236}">
                <a16:creationId xmlns:a16="http://schemas.microsoft.com/office/drawing/2014/main" id="{E88D870B-D051-4799-9139-D769E436925D}"/>
              </a:ext>
            </a:extLst>
          </p:cNvPr>
          <p:cNvGrpSpPr/>
          <p:nvPr/>
        </p:nvGrpSpPr>
        <p:grpSpPr>
          <a:xfrm>
            <a:off x="365760" y="5866562"/>
            <a:ext cx="11551920" cy="705081"/>
            <a:chOff x="753970" y="5444129"/>
            <a:chExt cx="9418788" cy="769442"/>
          </a:xfrm>
        </p:grpSpPr>
        <p:pic>
          <p:nvPicPr>
            <p:cNvPr id="10" name="Picture 9">
              <a:extLst>
                <a:ext uri="{FF2B5EF4-FFF2-40B4-BE49-F238E27FC236}">
                  <a16:creationId xmlns:a16="http://schemas.microsoft.com/office/drawing/2014/main" id="{DB4360B9-E20C-4E7B-819E-09B44C2D84D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3970" y="5444130"/>
              <a:ext cx="4762500" cy="769441"/>
            </a:xfrm>
            <a:prstGeom prst="rect">
              <a:avLst/>
            </a:prstGeom>
          </p:spPr>
        </p:pic>
        <p:pic>
          <p:nvPicPr>
            <p:cNvPr id="11" name="Picture 10">
              <a:extLst>
                <a:ext uri="{FF2B5EF4-FFF2-40B4-BE49-F238E27FC236}">
                  <a16:creationId xmlns:a16="http://schemas.microsoft.com/office/drawing/2014/main" id="{865B5717-7A35-4527-B8CB-75DBED5FF9D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10258" y="5444129"/>
              <a:ext cx="4762500" cy="769441"/>
            </a:xfrm>
            <a:prstGeom prst="rect">
              <a:avLst/>
            </a:prstGeom>
          </p:spPr>
        </p:pic>
      </p:grpSp>
      <p:pic>
        <p:nvPicPr>
          <p:cNvPr id="12" name="Picture 11">
            <a:extLst>
              <a:ext uri="{FF2B5EF4-FFF2-40B4-BE49-F238E27FC236}">
                <a16:creationId xmlns:a16="http://schemas.microsoft.com/office/drawing/2014/main" id="{F45541E3-2FCA-414E-AFDD-9F0FC96C5DA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9270" t="22214" r="26945"/>
          <a:stretch/>
        </p:blipFill>
        <p:spPr>
          <a:xfrm>
            <a:off x="8306873" y="1916482"/>
            <a:ext cx="3186063" cy="268338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34542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C62A6E-E6F3-4422-8876-76CC1FA72E32}"/>
              </a:ext>
            </a:extLst>
          </p:cNvPr>
          <p:cNvSpPr/>
          <p:nvPr/>
        </p:nvSpPr>
        <p:spPr>
          <a:xfrm>
            <a:off x="4052298" y="375479"/>
            <a:ext cx="4214616" cy="769441"/>
          </a:xfrm>
          <a:prstGeom prst="rect">
            <a:avLst/>
          </a:prstGeom>
          <a:ln>
            <a:solidFill>
              <a:srgbClr val="800080"/>
            </a:solid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ছবির</a:t>
            </a:r>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সাথে</a:t>
            </a:r>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কবিতা</a:t>
            </a:r>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পড়ি</a:t>
            </a:r>
            <a:endPar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9EFA4037-CA11-4A56-9AB2-75B862CD8170}"/>
              </a:ext>
            </a:extLst>
          </p:cNvPr>
          <p:cNvSpPr txBox="1"/>
          <p:nvPr/>
        </p:nvSpPr>
        <p:spPr>
          <a:xfrm>
            <a:off x="4112594" y="5867490"/>
            <a:ext cx="3234521" cy="646331"/>
          </a:xfrm>
          <a:prstGeom prst="rect">
            <a:avLst/>
          </a:prstGeom>
          <a:noFill/>
          <a:ln>
            <a:solidFill>
              <a:schemeClr val="tx1">
                <a:lumMod val="75000"/>
                <a:lumOff val="25000"/>
              </a:schemeClr>
            </a:solidFill>
          </a:ln>
        </p:spPr>
        <p:txBody>
          <a:bodyPr wrap="square" rtlCol="0">
            <a:spAutoFit/>
          </a:bodyPr>
          <a:lstStyle/>
          <a:p>
            <a:pPr algn="l"/>
            <a:r>
              <a:rPr lang="bn-IN" sz="3600" b="1" dirty="0">
                <a:latin typeface="NikoshBAN" panose="02000000000000000000" pitchFamily="2" charset="0"/>
                <a:cs typeface="NikoshBAN" panose="02000000000000000000" pitchFamily="2" charset="0"/>
              </a:rPr>
              <a:t>ঘরে ফিরি যাব সবে</a:t>
            </a:r>
            <a:r>
              <a:rPr lang="en-US"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a:t>
            </a:r>
            <a:endParaRPr lang="en-US" sz="3600" b="1"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CF438EE4-EFC6-422E-A192-189A5FAF22A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12594" y="1393322"/>
            <a:ext cx="3407079" cy="40022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6EDFC632-65B2-4BFB-AF7A-75135D689D53}"/>
              </a:ext>
            </a:extLst>
          </p:cNvPr>
          <p:cNvSpPr txBox="1"/>
          <p:nvPr/>
        </p:nvSpPr>
        <p:spPr>
          <a:xfrm>
            <a:off x="690565" y="5872829"/>
            <a:ext cx="3234521" cy="646331"/>
          </a:xfrm>
          <a:prstGeom prst="rect">
            <a:avLst/>
          </a:prstGeom>
          <a:noFill/>
          <a:ln>
            <a:solidFill>
              <a:schemeClr val="tx1">
                <a:lumMod val="85000"/>
                <a:lumOff val="15000"/>
              </a:schemeClr>
            </a:solidFill>
          </a:ln>
        </p:spPr>
        <p:txBody>
          <a:bodyPr wrap="square" rtlCol="0">
            <a:spAutoFit/>
          </a:bodyPr>
          <a:lstStyle/>
          <a:p>
            <a:pPr algn="l"/>
            <a:r>
              <a:rPr lang="bn-IN" sz="3600" b="1" dirty="0">
                <a:latin typeface="NikoshBAN" panose="02000000000000000000" pitchFamily="2" charset="0"/>
                <a:cs typeface="NikoshBAN" panose="02000000000000000000" pitchFamily="2" charset="0"/>
              </a:rPr>
              <a:t>পাঠশালা হতে যবে</a:t>
            </a:r>
            <a:endParaRPr lang="en-US" sz="3600" b="1"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F9F6311C-14D4-44C3-8A06-721D752A758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5114" y="1393322"/>
            <a:ext cx="3407079" cy="40555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a:extLst>
              <a:ext uri="{FF2B5EF4-FFF2-40B4-BE49-F238E27FC236}">
                <a16:creationId xmlns:a16="http://schemas.microsoft.com/office/drawing/2014/main" id="{821BB9A0-3D04-4B58-B7B6-00FB17031F8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770074" y="1340038"/>
            <a:ext cx="3858139" cy="40022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TextBox 9">
            <a:extLst>
              <a:ext uri="{FF2B5EF4-FFF2-40B4-BE49-F238E27FC236}">
                <a16:creationId xmlns:a16="http://schemas.microsoft.com/office/drawing/2014/main" id="{FE111E55-0516-4431-BC58-F7CCC9AE8B82}"/>
              </a:ext>
            </a:extLst>
          </p:cNvPr>
          <p:cNvSpPr txBox="1"/>
          <p:nvPr/>
        </p:nvSpPr>
        <p:spPr>
          <a:xfrm>
            <a:off x="7534623" y="5395540"/>
            <a:ext cx="4431936" cy="1200329"/>
          </a:xfrm>
          <a:prstGeom prst="rect">
            <a:avLst/>
          </a:prstGeom>
          <a:noFill/>
          <a:ln>
            <a:solidFill>
              <a:schemeClr val="tx1">
                <a:lumMod val="85000"/>
                <a:lumOff val="15000"/>
              </a:schemeClr>
            </a:solidFill>
          </a:ln>
        </p:spPr>
        <p:txBody>
          <a:bodyPr wrap="square" rtlCol="0">
            <a:spAutoFit/>
          </a:bodyPr>
          <a:lstStyle/>
          <a:p>
            <a:pPr algn="l"/>
            <a:r>
              <a:rPr lang="bn-IN" sz="3600" b="1" dirty="0">
                <a:latin typeface="NikoshBAN" panose="02000000000000000000" pitchFamily="2" charset="0"/>
                <a:cs typeface="NikoshBAN" panose="02000000000000000000" pitchFamily="2" charset="0"/>
              </a:rPr>
              <a:t>কতো না আদরে কোলে তুলি নেবে মা</a:t>
            </a:r>
            <a:r>
              <a:rPr lang="en-US" sz="3600" b="1" dirty="0" err="1">
                <a:latin typeface="NikoshBAN" panose="02000000000000000000" pitchFamily="2" charset="0"/>
                <a:cs typeface="NikoshBAN" panose="02000000000000000000" pitchFamily="2" charset="0"/>
              </a:rPr>
              <a:t>তা</a:t>
            </a:r>
            <a:r>
              <a:rPr lang="en-US" sz="36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407886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set>
                                      <p:cBhvr>
                                        <p:cTn id="12" dur="455" fill="hold">
                                          <p:stCondLst>
                                            <p:cond delay="0"/>
                                          </p:stCondLst>
                                        </p:cTn>
                                        <p:tgtEl>
                                          <p:spTgt spid="6"/>
                                        </p:tgtEl>
                                        <p:attrNameLst>
                                          <p:attrName>style.rotation</p:attrName>
                                        </p:attrNameLst>
                                      </p:cBhvr>
                                      <p:to>
                                        <p:strVal val="-45.0"/>
                                      </p:to>
                                    </p:set>
                                    <p:anim calcmode="lin" valueType="num">
                                      <p:cBhvr>
                                        <p:cTn id="13"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ircle(in)">
                                      <p:cBhvr>
                                        <p:cTn id="26" dur="2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heel(1)">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ircle(in)">
                                      <p:cBhvr>
                                        <p:cTn id="3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A9B2FC-340A-4477-B278-15253DE676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1306" y="1634645"/>
            <a:ext cx="3890173" cy="36388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a:extLst>
              <a:ext uri="{FF2B5EF4-FFF2-40B4-BE49-F238E27FC236}">
                <a16:creationId xmlns:a16="http://schemas.microsoft.com/office/drawing/2014/main" id="{136433A0-CB66-4CB0-91C5-B02F577FC760}"/>
              </a:ext>
            </a:extLst>
          </p:cNvPr>
          <p:cNvSpPr/>
          <p:nvPr/>
        </p:nvSpPr>
        <p:spPr>
          <a:xfrm>
            <a:off x="4052298" y="375479"/>
            <a:ext cx="4214616" cy="769441"/>
          </a:xfrm>
          <a:prstGeom prst="rect">
            <a:avLst/>
          </a:prstGeom>
          <a:ln>
            <a:solidFill>
              <a:srgbClr val="800080"/>
            </a:solid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ছবির</a:t>
            </a:r>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সাথে</a:t>
            </a:r>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কবিতা</a:t>
            </a:r>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পড়ি</a:t>
            </a:r>
            <a:endPar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33DF211C-9E35-4BCB-8A7E-9432251C68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15761" y="1559490"/>
            <a:ext cx="4214617" cy="37139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66CE86FF-0A2A-4E56-875D-FF55A6E5DCD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930075" y="1634645"/>
            <a:ext cx="2830619" cy="36388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C7942A75-8EDB-4C47-BEA9-DB7F475DFCCA}"/>
              </a:ext>
            </a:extLst>
          </p:cNvPr>
          <p:cNvSpPr txBox="1"/>
          <p:nvPr/>
        </p:nvSpPr>
        <p:spPr>
          <a:xfrm>
            <a:off x="703092" y="5676711"/>
            <a:ext cx="2678936" cy="646331"/>
          </a:xfrm>
          <a:prstGeom prst="rect">
            <a:avLst/>
          </a:prstGeom>
          <a:noFill/>
          <a:ln>
            <a:solidFill>
              <a:schemeClr val="tx1">
                <a:lumMod val="50000"/>
                <a:lumOff val="50000"/>
              </a:schemeClr>
            </a:solidFill>
          </a:ln>
        </p:spPr>
        <p:txBody>
          <a:bodyPr wrap="square" rtlCol="0">
            <a:spAutoFit/>
          </a:bodyPr>
          <a:lstStyle/>
          <a:p>
            <a:pPr algn="l"/>
            <a:r>
              <a:rPr lang="bn-IN" sz="3600" b="1" dirty="0">
                <a:latin typeface="NikoshBAN" panose="02000000000000000000" pitchFamily="2" charset="0"/>
                <a:cs typeface="NikoshBAN" panose="02000000000000000000" pitchFamily="2" charset="0"/>
              </a:rPr>
              <a:t>খাবার ধরিয়া মুখে</a:t>
            </a:r>
            <a:endParaRPr lang="en-US" sz="3600" b="1"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C221733D-0B07-470E-8885-7F01ADD3FC46}"/>
              </a:ext>
            </a:extLst>
          </p:cNvPr>
          <p:cNvSpPr txBox="1"/>
          <p:nvPr/>
        </p:nvSpPr>
        <p:spPr>
          <a:xfrm>
            <a:off x="4052298" y="5763183"/>
            <a:ext cx="3133072" cy="646331"/>
          </a:xfrm>
          <a:prstGeom prst="rect">
            <a:avLst/>
          </a:prstGeom>
          <a:noFill/>
          <a:ln>
            <a:solidFill>
              <a:schemeClr val="tx1">
                <a:lumMod val="65000"/>
                <a:lumOff val="35000"/>
              </a:schemeClr>
            </a:solidFill>
          </a:ln>
        </p:spPr>
        <p:txBody>
          <a:bodyPr wrap="square" rtlCol="0">
            <a:spAutoFit/>
          </a:bodyPr>
          <a:lstStyle/>
          <a:p>
            <a:pPr algn="l"/>
            <a:r>
              <a:rPr lang="bn-IN" sz="3600" b="1" dirty="0">
                <a:latin typeface="NikoshBAN" panose="02000000000000000000" pitchFamily="2" charset="0"/>
                <a:cs typeface="NikoshBAN" panose="02000000000000000000" pitchFamily="2" charset="0"/>
              </a:rPr>
              <a:t>শুধাবেন কতো সুখে</a:t>
            </a:r>
            <a:endParaRPr lang="en-US" sz="3600" b="1"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F8126C21-0F65-431A-8F36-74BADB98E06C}"/>
              </a:ext>
            </a:extLst>
          </p:cNvPr>
          <p:cNvSpPr txBox="1"/>
          <p:nvPr/>
        </p:nvSpPr>
        <p:spPr>
          <a:xfrm>
            <a:off x="7440462" y="5409365"/>
            <a:ext cx="4470545" cy="1200329"/>
          </a:xfrm>
          <a:prstGeom prst="rect">
            <a:avLst/>
          </a:prstGeom>
          <a:noFill/>
        </p:spPr>
        <p:txBody>
          <a:bodyPr wrap="square" rtlCol="0">
            <a:spAutoFit/>
          </a:bodyPr>
          <a:lstStyle/>
          <a:p>
            <a:pPr algn="l"/>
            <a:r>
              <a:rPr lang="bn-IN" sz="3600" b="1" dirty="0">
                <a:latin typeface="NikoshBAN" panose="02000000000000000000" pitchFamily="2" charset="0"/>
                <a:cs typeface="NikoshBAN" panose="02000000000000000000" pitchFamily="2" charset="0"/>
              </a:rPr>
              <a:t>কতো আজ লেখা হলো,পড়া কতো পাতা?</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3736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D4091E-CFA6-4C32-8363-D8EC1612A691}"/>
              </a:ext>
            </a:extLst>
          </p:cNvPr>
          <p:cNvSpPr/>
          <p:nvPr/>
        </p:nvSpPr>
        <p:spPr>
          <a:xfrm>
            <a:off x="4052298" y="375479"/>
            <a:ext cx="4214616" cy="769441"/>
          </a:xfrm>
          <a:prstGeom prst="rect">
            <a:avLst/>
          </a:prstGeom>
          <a:ln>
            <a:solidFill>
              <a:srgbClr val="800080"/>
            </a:solid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ছবির</a:t>
            </a:r>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সাথে</a:t>
            </a:r>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কবিতা</a:t>
            </a:r>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পড়ি</a:t>
            </a:r>
            <a:endPar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F4B21F5C-1661-4A61-8C76-0A7060C0D0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74343" y="1352507"/>
            <a:ext cx="3314700" cy="378124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7506274B-9FE3-4A27-AD59-B9A1C9C8D8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60103" y="1352508"/>
            <a:ext cx="3469709" cy="378124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1E19D424-C4FA-4918-85C1-B10E72671A5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00872" y="1352509"/>
            <a:ext cx="4214616" cy="378124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3F6E8A1A-AE72-42E4-B90B-4DBAEE395911}"/>
              </a:ext>
            </a:extLst>
          </p:cNvPr>
          <p:cNvSpPr txBox="1"/>
          <p:nvPr/>
        </p:nvSpPr>
        <p:spPr>
          <a:xfrm>
            <a:off x="374343" y="5676711"/>
            <a:ext cx="3170523" cy="646331"/>
          </a:xfrm>
          <a:prstGeom prst="rect">
            <a:avLst/>
          </a:prstGeom>
          <a:noFill/>
          <a:ln>
            <a:solidFill>
              <a:srgbClr val="002060"/>
            </a:solidFill>
          </a:ln>
        </p:spPr>
        <p:txBody>
          <a:bodyPr wrap="square" rtlCol="0">
            <a:spAutoFit/>
          </a:bodyPr>
          <a:lstStyle/>
          <a:p>
            <a:pPr algn="l"/>
            <a:r>
              <a:rPr lang="en-US" sz="3600" b="1" dirty="0" err="1">
                <a:latin typeface="NikoshBAN" panose="02000000000000000000" pitchFamily="2" charset="0"/>
                <a:cs typeface="NikoshBAN" panose="02000000000000000000" pitchFamily="2" charset="0"/>
              </a:rPr>
              <a:t>পড়ালেখা</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ভালো</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হলে</a:t>
            </a:r>
            <a:endParaRPr lang="en-US" sz="3600" b="1"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6F26F986-0029-4CC4-B7A9-9C9E5DDA7694}"/>
              </a:ext>
            </a:extLst>
          </p:cNvPr>
          <p:cNvSpPr txBox="1"/>
          <p:nvPr/>
        </p:nvSpPr>
        <p:spPr>
          <a:xfrm>
            <a:off x="4052298" y="5680909"/>
            <a:ext cx="3485760" cy="646331"/>
          </a:xfrm>
          <a:prstGeom prst="rect">
            <a:avLst/>
          </a:prstGeom>
          <a:noFill/>
          <a:ln>
            <a:solidFill>
              <a:srgbClr val="002060"/>
            </a:solidFill>
          </a:ln>
        </p:spPr>
        <p:txBody>
          <a:bodyPr wrap="square" rtlCol="0">
            <a:spAutoFit/>
          </a:bodyPr>
          <a:lstStyle/>
          <a:p>
            <a:pPr algn="l"/>
            <a:r>
              <a:rPr lang="bn-IN" sz="3600" b="1" dirty="0">
                <a:latin typeface="NikoshBAN" panose="02000000000000000000" pitchFamily="2" charset="0"/>
                <a:cs typeface="NikoshBAN" panose="02000000000000000000" pitchFamily="2" charset="0"/>
              </a:rPr>
              <a:t>দেখেছো সে কতো ছ</a:t>
            </a:r>
            <a:r>
              <a:rPr lang="en-US" sz="3600" b="1" dirty="0" err="1">
                <a:latin typeface="NikoshBAN" panose="02000000000000000000" pitchFamily="2" charset="0"/>
                <a:cs typeface="NikoshBAN" panose="02000000000000000000" pitchFamily="2" charset="0"/>
              </a:rPr>
              <a:t>লে</a:t>
            </a:r>
            <a:endParaRPr lang="en-US" sz="3600" b="1"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899D1130-90E2-4AFA-B102-EF4A45A6C3B3}"/>
              </a:ext>
            </a:extLst>
          </p:cNvPr>
          <p:cNvSpPr txBox="1"/>
          <p:nvPr/>
        </p:nvSpPr>
        <p:spPr>
          <a:xfrm>
            <a:off x="8266914" y="5263704"/>
            <a:ext cx="3448574" cy="1200329"/>
          </a:xfrm>
          <a:prstGeom prst="rect">
            <a:avLst/>
          </a:prstGeom>
          <a:noFill/>
          <a:ln>
            <a:solidFill>
              <a:srgbClr val="002060"/>
            </a:solidFill>
          </a:ln>
        </p:spPr>
        <p:txBody>
          <a:bodyPr wrap="square" rtlCol="0">
            <a:spAutoFit/>
          </a:bodyPr>
          <a:lstStyle/>
          <a:p>
            <a:pPr algn="l"/>
            <a:r>
              <a:rPr lang="bn-IN" sz="3600" b="1" dirty="0">
                <a:latin typeface="NikoshBAN" panose="02000000000000000000" pitchFamily="2" charset="0"/>
                <a:cs typeface="NikoshBAN" panose="02000000000000000000" pitchFamily="2" charset="0"/>
              </a:rPr>
              <a:t>ঘরে ঘরে মা আমার কতো নাম করে।</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7928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Basis">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Basis</Template>
  <TotalTime>296</TotalTime>
  <Words>623</Words>
  <Application>Microsoft Office PowerPoint</Application>
  <PresentationFormat>Widescreen</PresentationFormat>
  <Paragraphs>126</Paragraphs>
  <Slides>26</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Corbel</vt:lpstr>
      <vt:lpstr>NikoshBAN</vt:lpstr>
      <vt:lpstr>Times New Roman</vt:lpstr>
      <vt:lpstr>Wingdings</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Ribon das</dc:creator>
  <cp:lastModifiedBy>Ribon das</cp:lastModifiedBy>
  <cp:revision>8</cp:revision>
  <dcterms:created xsi:type="dcterms:W3CDTF">2021-04-16T15:19:43Z</dcterms:created>
  <dcterms:modified xsi:type="dcterms:W3CDTF">2021-04-17T08:13:51Z</dcterms:modified>
</cp:coreProperties>
</file>