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8" r:id="rId2"/>
    <p:sldId id="277" r:id="rId3"/>
    <p:sldId id="259" r:id="rId4"/>
    <p:sldId id="278" r:id="rId5"/>
    <p:sldId id="275" r:id="rId6"/>
    <p:sldId id="261" r:id="rId7"/>
    <p:sldId id="264" r:id="rId8"/>
    <p:sldId id="279" r:id="rId9"/>
    <p:sldId id="292" r:id="rId10"/>
    <p:sldId id="263" r:id="rId11"/>
    <p:sldId id="280" r:id="rId12"/>
    <p:sldId id="282" r:id="rId13"/>
    <p:sldId id="281" r:id="rId14"/>
    <p:sldId id="283" r:id="rId15"/>
    <p:sldId id="284" r:id="rId16"/>
    <p:sldId id="293" r:id="rId17"/>
    <p:sldId id="29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73" r:id="rId26"/>
    <p:sldId id="276" r:id="rId27"/>
    <p:sldId id="27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7" d="100"/>
          <a:sy n="67" d="100"/>
        </p:scale>
        <p:origin x="14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DF100-DAA5-48A8-9D76-D39542368DA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8D6CCC-CA1E-4BF5-AE82-9A305C05AE72}">
      <dgm:prSet phldrT="[Text]" custT="1"/>
      <dgm:spPr/>
      <dgm:t>
        <a:bodyPr/>
        <a:lstStyle/>
        <a:p>
          <a:r>
            <a:rPr lang="bn-BD" sz="2800" dirty="0"/>
            <a:t>প্রোফেজ</a:t>
          </a:r>
          <a:endParaRPr lang="en-US" sz="2800" dirty="0"/>
        </a:p>
      </dgm:t>
    </dgm:pt>
    <dgm:pt modelId="{D144DAC5-7C07-4564-9DE5-5F3BB6AFFB61}" type="parTrans" cxnId="{49433CF9-FDCE-44B6-9EEF-8D9F732BC33E}">
      <dgm:prSet/>
      <dgm:spPr/>
      <dgm:t>
        <a:bodyPr/>
        <a:lstStyle/>
        <a:p>
          <a:endParaRPr lang="en-US" sz="2800"/>
        </a:p>
      </dgm:t>
    </dgm:pt>
    <dgm:pt modelId="{F0455FE6-7199-4A56-B978-EA6D937D832C}" type="sibTrans" cxnId="{49433CF9-FDCE-44B6-9EEF-8D9F732BC33E}">
      <dgm:prSet/>
      <dgm:spPr/>
      <dgm:t>
        <a:bodyPr/>
        <a:lstStyle/>
        <a:p>
          <a:endParaRPr lang="en-US" sz="2800"/>
        </a:p>
      </dgm:t>
    </dgm:pt>
    <dgm:pt modelId="{930FFFDC-188B-476A-A088-3D0506B381AB}">
      <dgm:prSet phldrT="[Text]" custT="1"/>
      <dgm:spPr/>
      <dgm:t>
        <a:bodyPr/>
        <a:lstStyle/>
        <a:p>
          <a:r>
            <a:rPr lang="bn-BD" sz="2800" dirty="0"/>
            <a:t>-</a:t>
          </a:r>
          <a:endParaRPr lang="en-US" sz="2800" dirty="0"/>
        </a:p>
      </dgm:t>
    </dgm:pt>
    <dgm:pt modelId="{3C9BCE95-B13E-42D4-9863-2ECC0047BC81}" type="parTrans" cxnId="{81D1F54E-9475-4CB8-8B17-9845B5FF2A8C}">
      <dgm:prSet/>
      <dgm:spPr/>
      <dgm:t>
        <a:bodyPr/>
        <a:lstStyle/>
        <a:p>
          <a:endParaRPr lang="en-US" sz="2800"/>
        </a:p>
      </dgm:t>
    </dgm:pt>
    <dgm:pt modelId="{E97E93FA-A2C0-4193-9DC1-37B1BAA4BF92}" type="sibTrans" cxnId="{81D1F54E-9475-4CB8-8B17-9845B5FF2A8C}">
      <dgm:prSet/>
      <dgm:spPr/>
      <dgm:t>
        <a:bodyPr/>
        <a:lstStyle/>
        <a:p>
          <a:endParaRPr lang="en-US" sz="2800"/>
        </a:p>
      </dgm:t>
    </dgm:pt>
    <dgm:pt modelId="{08E69ED9-FCE1-41D6-8AAA-272199E33BDF}">
      <dgm:prSet phldrT="[Text]" custT="1"/>
      <dgm:spPr/>
      <dgm:t>
        <a:bodyPr/>
        <a:lstStyle/>
        <a:p>
          <a:r>
            <a:rPr lang="bn-BD" sz="2800" dirty="0"/>
            <a:t>-</a:t>
          </a:r>
          <a:endParaRPr lang="en-US" sz="2800" dirty="0"/>
        </a:p>
      </dgm:t>
    </dgm:pt>
    <dgm:pt modelId="{B1038F8F-6086-4BDA-B3B1-F868CF21A3F3}" type="parTrans" cxnId="{7FDE37DD-4D4F-4046-82B4-2DB63CA744AE}">
      <dgm:prSet/>
      <dgm:spPr/>
      <dgm:t>
        <a:bodyPr/>
        <a:lstStyle/>
        <a:p>
          <a:endParaRPr lang="en-US" sz="2800"/>
        </a:p>
      </dgm:t>
    </dgm:pt>
    <dgm:pt modelId="{A325BFE7-5DA5-433D-A238-8A042FF88685}" type="sibTrans" cxnId="{7FDE37DD-4D4F-4046-82B4-2DB63CA744AE}">
      <dgm:prSet/>
      <dgm:spPr/>
      <dgm:t>
        <a:bodyPr/>
        <a:lstStyle/>
        <a:p>
          <a:endParaRPr lang="en-US" sz="2800"/>
        </a:p>
      </dgm:t>
    </dgm:pt>
    <dgm:pt modelId="{F691F0D2-C3DA-47F6-8C2D-DCC57F2661B5}">
      <dgm:prSet phldrT="[Text]" custT="1"/>
      <dgm:spPr/>
      <dgm:t>
        <a:bodyPr/>
        <a:lstStyle/>
        <a:p>
          <a:r>
            <a:rPr lang="bn-BD" sz="2800" dirty="0"/>
            <a:t>-</a:t>
          </a:r>
          <a:endParaRPr lang="en-US" sz="2800" dirty="0"/>
        </a:p>
      </dgm:t>
    </dgm:pt>
    <dgm:pt modelId="{9817F511-8D85-4320-9B5A-92D23B4747E2}" type="parTrans" cxnId="{67DF1285-A058-4B12-A4BD-CF34B6DDDA2E}">
      <dgm:prSet/>
      <dgm:spPr/>
      <dgm:t>
        <a:bodyPr/>
        <a:lstStyle/>
        <a:p>
          <a:endParaRPr lang="en-US" sz="2800"/>
        </a:p>
      </dgm:t>
    </dgm:pt>
    <dgm:pt modelId="{D5019506-C8C8-43BD-B302-914AC8BD73F9}" type="sibTrans" cxnId="{67DF1285-A058-4B12-A4BD-CF34B6DDDA2E}">
      <dgm:prSet/>
      <dgm:spPr/>
      <dgm:t>
        <a:bodyPr/>
        <a:lstStyle/>
        <a:p>
          <a:endParaRPr lang="en-US" sz="2800"/>
        </a:p>
      </dgm:t>
    </dgm:pt>
    <dgm:pt modelId="{63CFC52F-FDD5-4F85-8251-135B7B18CA04}">
      <dgm:prSet phldrT="[Text]" custT="1"/>
      <dgm:spPr/>
      <dgm:t>
        <a:bodyPr/>
        <a:lstStyle/>
        <a:p>
          <a:r>
            <a:rPr lang="bn-BD" sz="2800" dirty="0"/>
            <a:t>টেলোফেজ</a:t>
          </a:r>
          <a:endParaRPr lang="en-US" sz="2800" dirty="0"/>
        </a:p>
      </dgm:t>
    </dgm:pt>
    <dgm:pt modelId="{BA30A98A-F8BC-40B8-BBF0-2AF629AC0F38}" type="parTrans" cxnId="{E52A2BB1-01F5-4CCC-8126-AFCC3A491E1B}">
      <dgm:prSet/>
      <dgm:spPr/>
      <dgm:t>
        <a:bodyPr/>
        <a:lstStyle/>
        <a:p>
          <a:endParaRPr lang="en-US" sz="2800"/>
        </a:p>
      </dgm:t>
    </dgm:pt>
    <dgm:pt modelId="{9CC4C572-C33D-48C3-AE7C-87643AA20A56}" type="sibTrans" cxnId="{E52A2BB1-01F5-4CCC-8126-AFCC3A491E1B}">
      <dgm:prSet/>
      <dgm:spPr/>
      <dgm:t>
        <a:bodyPr/>
        <a:lstStyle/>
        <a:p>
          <a:endParaRPr lang="en-US" sz="2800"/>
        </a:p>
      </dgm:t>
    </dgm:pt>
    <dgm:pt modelId="{07FD3653-976E-48FC-8393-79670EF90A65}" type="pres">
      <dgm:prSet presAssocID="{836DF100-DAA5-48A8-9D76-D39542368DA7}" presName="cycle" presStyleCnt="0">
        <dgm:presLayoutVars>
          <dgm:dir/>
          <dgm:resizeHandles val="exact"/>
        </dgm:presLayoutVars>
      </dgm:prSet>
      <dgm:spPr/>
    </dgm:pt>
    <dgm:pt modelId="{D49353D9-C37A-4086-AB9D-93AEA1810076}" type="pres">
      <dgm:prSet presAssocID="{788D6CCC-CA1E-4BF5-AE82-9A305C05AE72}" presName="node" presStyleLbl="node1" presStyleIdx="0" presStyleCnt="5" custScaleX="194746">
        <dgm:presLayoutVars>
          <dgm:bulletEnabled val="1"/>
        </dgm:presLayoutVars>
      </dgm:prSet>
      <dgm:spPr/>
    </dgm:pt>
    <dgm:pt modelId="{C1CF52AB-A675-4EFF-9526-A02E252A95AD}" type="pres">
      <dgm:prSet presAssocID="{788D6CCC-CA1E-4BF5-AE82-9A305C05AE72}" presName="spNode" presStyleCnt="0"/>
      <dgm:spPr/>
    </dgm:pt>
    <dgm:pt modelId="{F4CDE937-CCA4-4623-A474-DBF9C06EEEEF}" type="pres">
      <dgm:prSet presAssocID="{F0455FE6-7199-4A56-B978-EA6D937D832C}" presName="sibTrans" presStyleLbl="sibTrans1D1" presStyleIdx="0" presStyleCnt="5"/>
      <dgm:spPr/>
    </dgm:pt>
    <dgm:pt modelId="{1251E153-41EF-4DB6-956E-8705B398B8D9}" type="pres">
      <dgm:prSet presAssocID="{930FFFDC-188B-476A-A088-3D0506B381AB}" presName="node" presStyleLbl="node1" presStyleIdx="1" presStyleCnt="5" custRadScaleRad="93066" custRadScaleInc="46714">
        <dgm:presLayoutVars>
          <dgm:bulletEnabled val="1"/>
        </dgm:presLayoutVars>
      </dgm:prSet>
      <dgm:spPr/>
    </dgm:pt>
    <dgm:pt modelId="{C07659BC-8055-44F7-85D6-8299BB45FC9C}" type="pres">
      <dgm:prSet presAssocID="{930FFFDC-188B-476A-A088-3D0506B381AB}" presName="spNode" presStyleCnt="0"/>
      <dgm:spPr/>
    </dgm:pt>
    <dgm:pt modelId="{69F95A25-E89C-4B9F-9012-7991C318CD57}" type="pres">
      <dgm:prSet presAssocID="{E97E93FA-A2C0-4193-9DC1-37B1BAA4BF92}" presName="sibTrans" presStyleLbl="sibTrans1D1" presStyleIdx="1" presStyleCnt="5"/>
      <dgm:spPr/>
    </dgm:pt>
    <dgm:pt modelId="{95F8C5DD-B906-49BB-88D0-6E2CFF9DE8F2}" type="pres">
      <dgm:prSet presAssocID="{08E69ED9-FCE1-41D6-8AAA-272199E33BDF}" presName="node" presStyleLbl="node1" presStyleIdx="2" presStyleCnt="5">
        <dgm:presLayoutVars>
          <dgm:bulletEnabled val="1"/>
        </dgm:presLayoutVars>
      </dgm:prSet>
      <dgm:spPr/>
    </dgm:pt>
    <dgm:pt modelId="{CEA264A6-AA27-4637-91D2-102EB7B1A626}" type="pres">
      <dgm:prSet presAssocID="{08E69ED9-FCE1-41D6-8AAA-272199E33BDF}" presName="spNode" presStyleCnt="0"/>
      <dgm:spPr/>
    </dgm:pt>
    <dgm:pt modelId="{E8FBBE3C-2349-48D1-8E2A-2C1582718777}" type="pres">
      <dgm:prSet presAssocID="{A325BFE7-5DA5-433D-A238-8A042FF88685}" presName="sibTrans" presStyleLbl="sibTrans1D1" presStyleIdx="2" presStyleCnt="5"/>
      <dgm:spPr/>
    </dgm:pt>
    <dgm:pt modelId="{141B2232-BCC5-4CC3-94C4-A269491000B5}" type="pres">
      <dgm:prSet presAssocID="{F691F0D2-C3DA-47F6-8C2D-DCC57F2661B5}" presName="node" presStyleLbl="node1" presStyleIdx="3" presStyleCnt="5">
        <dgm:presLayoutVars>
          <dgm:bulletEnabled val="1"/>
        </dgm:presLayoutVars>
      </dgm:prSet>
      <dgm:spPr/>
    </dgm:pt>
    <dgm:pt modelId="{030E8BBE-EA0F-40A3-9DAF-465484E01427}" type="pres">
      <dgm:prSet presAssocID="{F691F0D2-C3DA-47F6-8C2D-DCC57F2661B5}" presName="spNode" presStyleCnt="0"/>
      <dgm:spPr/>
    </dgm:pt>
    <dgm:pt modelId="{A72D7F04-3A4C-4DAA-A213-33C79DE77771}" type="pres">
      <dgm:prSet presAssocID="{D5019506-C8C8-43BD-B302-914AC8BD73F9}" presName="sibTrans" presStyleLbl="sibTrans1D1" presStyleIdx="3" presStyleCnt="5"/>
      <dgm:spPr/>
    </dgm:pt>
    <dgm:pt modelId="{B4591F5D-EFDF-45E3-8F1E-3EFAB94587C8}" type="pres">
      <dgm:prSet presAssocID="{63CFC52F-FDD5-4F85-8251-135B7B18CA04}" presName="node" presStyleLbl="node1" presStyleIdx="4" presStyleCnt="5" custScaleX="161114" custRadScaleRad="78275" custRadScaleInc="-15463">
        <dgm:presLayoutVars>
          <dgm:bulletEnabled val="1"/>
        </dgm:presLayoutVars>
      </dgm:prSet>
      <dgm:spPr/>
    </dgm:pt>
    <dgm:pt modelId="{A82B183B-F5E8-492F-AA22-6679A1EC1C68}" type="pres">
      <dgm:prSet presAssocID="{63CFC52F-FDD5-4F85-8251-135B7B18CA04}" presName="spNode" presStyleCnt="0"/>
      <dgm:spPr/>
    </dgm:pt>
    <dgm:pt modelId="{BE57FFCB-5FDB-4CC7-A1E8-D44DF3DE88E5}" type="pres">
      <dgm:prSet presAssocID="{9CC4C572-C33D-48C3-AE7C-87643AA20A56}" presName="sibTrans" presStyleLbl="sibTrans1D1" presStyleIdx="4" presStyleCnt="5"/>
      <dgm:spPr/>
    </dgm:pt>
  </dgm:ptLst>
  <dgm:cxnLst>
    <dgm:cxn modelId="{DE415B16-752D-40DA-86EE-7F68D2C4A53B}" type="presOf" srcId="{9CC4C572-C33D-48C3-AE7C-87643AA20A56}" destId="{BE57FFCB-5FDB-4CC7-A1E8-D44DF3DE88E5}" srcOrd="0" destOrd="0" presId="urn:microsoft.com/office/officeart/2005/8/layout/cycle5"/>
    <dgm:cxn modelId="{B9323C33-AE89-4762-9BCC-E0FFF21AC31D}" type="presOf" srcId="{F691F0D2-C3DA-47F6-8C2D-DCC57F2661B5}" destId="{141B2232-BCC5-4CC3-94C4-A269491000B5}" srcOrd="0" destOrd="0" presId="urn:microsoft.com/office/officeart/2005/8/layout/cycle5"/>
    <dgm:cxn modelId="{882B324A-B47D-4690-B149-9BED998AB294}" type="presOf" srcId="{F0455FE6-7199-4A56-B978-EA6D937D832C}" destId="{F4CDE937-CCA4-4623-A474-DBF9C06EEEEF}" srcOrd="0" destOrd="0" presId="urn:microsoft.com/office/officeart/2005/8/layout/cycle5"/>
    <dgm:cxn modelId="{62B7D96B-AE8D-4FDC-A96F-E9D6EA55FEDC}" type="presOf" srcId="{D5019506-C8C8-43BD-B302-914AC8BD73F9}" destId="{A72D7F04-3A4C-4DAA-A213-33C79DE77771}" srcOrd="0" destOrd="0" presId="urn:microsoft.com/office/officeart/2005/8/layout/cycle5"/>
    <dgm:cxn modelId="{81D1F54E-9475-4CB8-8B17-9845B5FF2A8C}" srcId="{836DF100-DAA5-48A8-9D76-D39542368DA7}" destId="{930FFFDC-188B-476A-A088-3D0506B381AB}" srcOrd="1" destOrd="0" parTransId="{3C9BCE95-B13E-42D4-9863-2ECC0047BC81}" sibTransId="{E97E93FA-A2C0-4193-9DC1-37B1BAA4BF92}"/>
    <dgm:cxn modelId="{83689971-3E47-4F3E-ADCA-73352202C67C}" type="presOf" srcId="{788D6CCC-CA1E-4BF5-AE82-9A305C05AE72}" destId="{D49353D9-C37A-4086-AB9D-93AEA1810076}" srcOrd="0" destOrd="0" presId="urn:microsoft.com/office/officeart/2005/8/layout/cycle5"/>
    <dgm:cxn modelId="{67DF1285-A058-4B12-A4BD-CF34B6DDDA2E}" srcId="{836DF100-DAA5-48A8-9D76-D39542368DA7}" destId="{F691F0D2-C3DA-47F6-8C2D-DCC57F2661B5}" srcOrd="3" destOrd="0" parTransId="{9817F511-8D85-4320-9B5A-92D23B4747E2}" sibTransId="{D5019506-C8C8-43BD-B302-914AC8BD73F9}"/>
    <dgm:cxn modelId="{0D565EA2-1F29-48ED-A097-60A30019370E}" type="presOf" srcId="{63CFC52F-FDD5-4F85-8251-135B7B18CA04}" destId="{B4591F5D-EFDF-45E3-8F1E-3EFAB94587C8}" srcOrd="0" destOrd="0" presId="urn:microsoft.com/office/officeart/2005/8/layout/cycle5"/>
    <dgm:cxn modelId="{E52A2BB1-01F5-4CCC-8126-AFCC3A491E1B}" srcId="{836DF100-DAA5-48A8-9D76-D39542368DA7}" destId="{63CFC52F-FDD5-4F85-8251-135B7B18CA04}" srcOrd="4" destOrd="0" parTransId="{BA30A98A-F8BC-40B8-BBF0-2AF629AC0F38}" sibTransId="{9CC4C572-C33D-48C3-AE7C-87643AA20A56}"/>
    <dgm:cxn modelId="{2ED116B2-936C-47EC-8F93-1054892A0345}" type="presOf" srcId="{08E69ED9-FCE1-41D6-8AAA-272199E33BDF}" destId="{95F8C5DD-B906-49BB-88D0-6E2CFF9DE8F2}" srcOrd="0" destOrd="0" presId="urn:microsoft.com/office/officeart/2005/8/layout/cycle5"/>
    <dgm:cxn modelId="{CC1F04C2-66E9-40EF-8DB7-8D5D82B64E0D}" type="presOf" srcId="{A325BFE7-5DA5-433D-A238-8A042FF88685}" destId="{E8FBBE3C-2349-48D1-8E2A-2C1582718777}" srcOrd="0" destOrd="0" presId="urn:microsoft.com/office/officeart/2005/8/layout/cycle5"/>
    <dgm:cxn modelId="{7FDE37DD-4D4F-4046-82B4-2DB63CA744AE}" srcId="{836DF100-DAA5-48A8-9D76-D39542368DA7}" destId="{08E69ED9-FCE1-41D6-8AAA-272199E33BDF}" srcOrd="2" destOrd="0" parTransId="{B1038F8F-6086-4BDA-B3B1-F868CF21A3F3}" sibTransId="{A325BFE7-5DA5-433D-A238-8A042FF88685}"/>
    <dgm:cxn modelId="{AAE541EB-1C6C-4245-81CF-F1D05FA8A63A}" type="presOf" srcId="{930FFFDC-188B-476A-A088-3D0506B381AB}" destId="{1251E153-41EF-4DB6-956E-8705B398B8D9}" srcOrd="0" destOrd="0" presId="urn:microsoft.com/office/officeart/2005/8/layout/cycle5"/>
    <dgm:cxn modelId="{7AD1EDEC-9CA7-4193-933B-1B25787B573F}" type="presOf" srcId="{836DF100-DAA5-48A8-9D76-D39542368DA7}" destId="{07FD3653-976E-48FC-8393-79670EF90A65}" srcOrd="0" destOrd="0" presId="urn:microsoft.com/office/officeart/2005/8/layout/cycle5"/>
    <dgm:cxn modelId="{28D962F7-D9CC-4E5E-9C55-4BC1987BF01E}" type="presOf" srcId="{E97E93FA-A2C0-4193-9DC1-37B1BAA4BF92}" destId="{69F95A25-E89C-4B9F-9012-7991C318CD57}" srcOrd="0" destOrd="0" presId="urn:microsoft.com/office/officeart/2005/8/layout/cycle5"/>
    <dgm:cxn modelId="{49433CF9-FDCE-44B6-9EEF-8D9F732BC33E}" srcId="{836DF100-DAA5-48A8-9D76-D39542368DA7}" destId="{788D6CCC-CA1E-4BF5-AE82-9A305C05AE72}" srcOrd="0" destOrd="0" parTransId="{D144DAC5-7C07-4564-9DE5-5F3BB6AFFB61}" sibTransId="{F0455FE6-7199-4A56-B978-EA6D937D832C}"/>
    <dgm:cxn modelId="{45D67CFA-BD47-45C8-80B1-1118AA829A0E}" type="presParOf" srcId="{07FD3653-976E-48FC-8393-79670EF90A65}" destId="{D49353D9-C37A-4086-AB9D-93AEA1810076}" srcOrd="0" destOrd="0" presId="urn:microsoft.com/office/officeart/2005/8/layout/cycle5"/>
    <dgm:cxn modelId="{2A2E0C77-D9B3-4DB5-98B6-9EAADAE6A7B8}" type="presParOf" srcId="{07FD3653-976E-48FC-8393-79670EF90A65}" destId="{C1CF52AB-A675-4EFF-9526-A02E252A95AD}" srcOrd="1" destOrd="0" presId="urn:microsoft.com/office/officeart/2005/8/layout/cycle5"/>
    <dgm:cxn modelId="{2D7B4427-5944-4B00-84FF-1A239B556762}" type="presParOf" srcId="{07FD3653-976E-48FC-8393-79670EF90A65}" destId="{F4CDE937-CCA4-4623-A474-DBF9C06EEEEF}" srcOrd="2" destOrd="0" presId="urn:microsoft.com/office/officeart/2005/8/layout/cycle5"/>
    <dgm:cxn modelId="{85F8B6AA-CB4C-4216-8EEC-E83D23CBE203}" type="presParOf" srcId="{07FD3653-976E-48FC-8393-79670EF90A65}" destId="{1251E153-41EF-4DB6-956E-8705B398B8D9}" srcOrd="3" destOrd="0" presId="urn:microsoft.com/office/officeart/2005/8/layout/cycle5"/>
    <dgm:cxn modelId="{33020C6B-BF8C-4395-8509-B74ED70842CD}" type="presParOf" srcId="{07FD3653-976E-48FC-8393-79670EF90A65}" destId="{C07659BC-8055-44F7-85D6-8299BB45FC9C}" srcOrd="4" destOrd="0" presId="urn:microsoft.com/office/officeart/2005/8/layout/cycle5"/>
    <dgm:cxn modelId="{5B5AFE29-4465-4938-A0CF-B2489FAD2BA4}" type="presParOf" srcId="{07FD3653-976E-48FC-8393-79670EF90A65}" destId="{69F95A25-E89C-4B9F-9012-7991C318CD57}" srcOrd="5" destOrd="0" presId="urn:microsoft.com/office/officeart/2005/8/layout/cycle5"/>
    <dgm:cxn modelId="{DFA4FA9E-5CE9-4355-A7C5-505344974B78}" type="presParOf" srcId="{07FD3653-976E-48FC-8393-79670EF90A65}" destId="{95F8C5DD-B906-49BB-88D0-6E2CFF9DE8F2}" srcOrd="6" destOrd="0" presId="urn:microsoft.com/office/officeart/2005/8/layout/cycle5"/>
    <dgm:cxn modelId="{ADDEFF96-3C4B-4A5B-AFDC-1126D91018E4}" type="presParOf" srcId="{07FD3653-976E-48FC-8393-79670EF90A65}" destId="{CEA264A6-AA27-4637-91D2-102EB7B1A626}" srcOrd="7" destOrd="0" presId="urn:microsoft.com/office/officeart/2005/8/layout/cycle5"/>
    <dgm:cxn modelId="{3AC6CB46-BEF3-46F5-8197-E41AF87E66AD}" type="presParOf" srcId="{07FD3653-976E-48FC-8393-79670EF90A65}" destId="{E8FBBE3C-2349-48D1-8E2A-2C1582718777}" srcOrd="8" destOrd="0" presId="urn:microsoft.com/office/officeart/2005/8/layout/cycle5"/>
    <dgm:cxn modelId="{687DCA08-4556-4DB6-A079-134435B45344}" type="presParOf" srcId="{07FD3653-976E-48FC-8393-79670EF90A65}" destId="{141B2232-BCC5-4CC3-94C4-A269491000B5}" srcOrd="9" destOrd="0" presId="urn:microsoft.com/office/officeart/2005/8/layout/cycle5"/>
    <dgm:cxn modelId="{5D59BDF8-30D4-4DCA-ACAF-B6B8CB02B0FE}" type="presParOf" srcId="{07FD3653-976E-48FC-8393-79670EF90A65}" destId="{030E8BBE-EA0F-40A3-9DAF-465484E01427}" srcOrd="10" destOrd="0" presId="urn:microsoft.com/office/officeart/2005/8/layout/cycle5"/>
    <dgm:cxn modelId="{20A8CD0A-1E5B-4098-B91E-EE39258044D3}" type="presParOf" srcId="{07FD3653-976E-48FC-8393-79670EF90A65}" destId="{A72D7F04-3A4C-4DAA-A213-33C79DE77771}" srcOrd="11" destOrd="0" presId="urn:microsoft.com/office/officeart/2005/8/layout/cycle5"/>
    <dgm:cxn modelId="{ABFE36EF-4580-4872-A6DA-F1152C012355}" type="presParOf" srcId="{07FD3653-976E-48FC-8393-79670EF90A65}" destId="{B4591F5D-EFDF-45E3-8F1E-3EFAB94587C8}" srcOrd="12" destOrd="0" presId="urn:microsoft.com/office/officeart/2005/8/layout/cycle5"/>
    <dgm:cxn modelId="{390D5252-69B2-4FD0-9677-A1D109F300E7}" type="presParOf" srcId="{07FD3653-976E-48FC-8393-79670EF90A65}" destId="{A82B183B-F5E8-492F-AA22-6679A1EC1C68}" srcOrd="13" destOrd="0" presId="urn:microsoft.com/office/officeart/2005/8/layout/cycle5"/>
    <dgm:cxn modelId="{6AB6A11E-FF44-4EBC-8887-544244000520}" type="presParOf" srcId="{07FD3653-976E-48FC-8393-79670EF90A65}" destId="{BE57FFCB-5FDB-4CC7-A1E8-D44DF3DE88E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9353D9-C37A-4086-AB9D-93AEA1810076}">
      <dsp:nvSpPr>
        <dsp:cNvPr id="0" name=""/>
        <dsp:cNvSpPr/>
      </dsp:nvSpPr>
      <dsp:spPr>
        <a:xfrm>
          <a:off x="1029859" y="322167"/>
          <a:ext cx="2192766" cy="731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প্রোফেজ</a:t>
          </a:r>
          <a:endParaRPr lang="en-US" sz="2800" kern="1200" dirty="0"/>
        </a:p>
      </dsp:txBody>
      <dsp:txXfrm>
        <a:off x="1065586" y="357894"/>
        <a:ext cx="2121312" cy="660421"/>
      </dsp:txXfrm>
    </dsp:sp>
    <dsp:sp modelId="{F4CDE937-CCA4-4623-A474-DBF9C06EEEEF}">
      <dsp:nvSpPr>
        <dsp:cNvPr id="0" name=""/>
        <dsp:cNvSpPr/>
      </dsp:nvSpPr>
      <dsp:spPr>
        <a:xfrm>
          <a:off x="365855" y="887449"/>
          <a:ext cx="2924961" cy="2924961"/>
        </a:xfrm>
        <a:custGeom>
          <a:avLst/>
          <a:gdLst/>
          <a:ahLst/>
          <a:cxnLst/>
          <a:rect l="0" t="0" r="0" b="0"/>
          <a:pathLst>
            <a:path>
              <a:moveTo>
                <a:pt x="2281337" y="250736"/>
              </a:moveTo>
              <a:arcTo wR="1462480" hR="1462480" stAng="18242972" swAng="118465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1E153-41EF-4DB6-956E-8705B398B8D9}">
      <dsp:nvSpPr>
        <dsp:cNvPr id="0" name=""/>
        <dsp:cNvSpPr/>
      </dsp:nvSpPr>
      <dsp:spPr>
        <a:xfrm>
          <a:off x="2914791" y="1623760"/>
          <a:ext cx="1125962" cy="731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-</a:t>
          </a:r>
          <a:endParaRPr lang="en-US" sz="2800" kern="1200" dirty="0"/>
        </a:p>
      </dsp:txBody>
      <dsp:txXfrm>
        <a:off x="2950518" y="1659487"/>
        <a:ext cx="1054508" cy="660421"/>
      </dsp:txXfrm>
    </dsp:sp>
    <dsp:sp modelId="{69F95A25-E89C-4B9F-9012-7991C318CD57}">
      <dsp:nvSpPr>
        <dsp:cNvPr id="0" name=""/>
        <dsp:cNvSpPr/>
      </dsp:nvSpPr>
      <dsp:spPr>
        <a:xfrm>
          <a:off x="546823" y="896618"/>
          <a:ext cx="2924961" cy="2924961"/>
        </a:xfrm>
        <a:custGeom>
          <a:avLst/>
          <a:gdLst/>
          <a:ahLst/>
          <a:cxnLst/>
          <a:rect l="0" t="0" r="0" b="0"/>
          <a:pathLst>
            <a:path>
              <a:moveTo>
                <a:pt x="2919890" y="1584156"/>
              </a:moveTo>
              <a:arcTo wR="1462480" hR="1462480" stAng="21886346" swAng="8949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C5DD-B906-49BB-88D0-6E2CFF9DE8F2}">
      <dsp:nvSpPr>
        <dsp:cNvPr id="0" name=""/>
        <dsp:cNvSpPr/>
      </dsp:nvSpPr>
      <dsp:spPr>
        <a:xfrm>
          <a:off x="2422886" y="2967820"/>
          <a:ext cx="1125962" cy="731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-</a:t>
          </a:r>
          <a:endParaRPr lang="en-US" sz="2800" kern="1200" dirty="0"/>
        </a:p>
      </dsp:txBody>
      <dsp:txXfrm>
        <a:off x="2458613" y="3003547"/>
        <a:ext cx="1054508" cy="660421"/>
      </dsp:txXfrm>
    </dsp:sp>
    <dsp:sp modelId="{E8FBBE3C-2349-48D1-8E2A-2C1582718777}">
      <dsp:nvSpPr>
        <dsp:cNvPr id="0" name=""/>
        <dsp:cNvSpPr/>
      </dsp:nvSpPr>
      <dsp:spPr>
        <a:xfrm>
          <a:off x="663762" y="688105"/>
          <a:ext cx="2924961" cy="2924961"/>
        </a:xfrm>
        <a:custGeom>
          <a:avLst/>
          <a:gdLst/>
          <a:ahLst/>
          <a:cxnLst/>
          <a:rect l="0" t="0" r="0" b="0"/>
          <a:pathLst>
            <a:path>
              <a:moveTo>
                <a:pt x="1642084" y="2913890"/>
              </a:moveTo>
              <a:arcTo wR="1462480" hR="1462480" stAng="4976749" swAng="8465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B2232-BCC5-4CC3-94C4-A269491000B5}">
      <dsp:nvSpPr>
        <dsp:cNvPr id="0" name=""/>
        <dsp:cNvSpPr/>
      </dsp:nvSpPr>
      <dsp:spPr>
        <a:xfrm>
          <a:off x="703636" y="2967820"/>
          <a:ext cx="1125962" cy="731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-</a:t>
          </a:r>
          <a:endParaRPr lang="en-US" sz="2800" kern="1200" dirty="0"/>
        </a:p>
      </dsp:txBody>
      <dsp:txXfrm>
        <a:off x="739363" y="3003547"/>
        <a:ext cx="1054508" cy="660421"/>
      </dsp:txXfrm>
    </dsp:sp>
    <dsp:sp modelId="{A72D7F04-3A4C-4DAA-A213-33C79DE77771}">
      <dsp:nvSpPr>
        <dsp:cNvPr id="0" name=""/>
        <dsp:cNvSpPr/>
      </dsp:nvSpPr>
      <dsp:spPr>
        <a:xfrm>
          <a:off x="895142" y="1274951"/>
          <a:ext cx="2924961" cy="2924961"/>
        </a:xfrm>
        <a:custGeom>
          <a:avLst/>
          <a:gdLst/>
          <a:ahLst/>
          <a:cxnLst/>
          <a:rect l="0" t="0" r="0" b="0"/>
          <a:pathLst>
            <a:path>
              <a:moveTo>
                <a:pt x="2405" y="1546331"/>
              </a:moveTo>
              <a:arcTo wR="1462480" hR="1462480" stAng="10602788" swAng="10587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591F5D-EFDF-45E3-8F1E-3EFAB94587C8}">
      <dsp:nvSpPr>
        <dsp:cNvPr id="0" name=""/>
        <dsp:cNvSpPr/>
      </dsp:nvSpPr>
      <dsp:spPr>
        <a:xfrm>
          <a:off x="109859" y="1502109"/>
          <a:ext cx="1814082" cy="731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/>
            <a:t>টেলোফেজ</a:t>
          </a:r>
          <a:endParaRPr lang="en-US" sz="2800" kern="1200" dirty="0"/>
        </a:p>
      </dsp:txBody>
      <dsp:txXfrm>
        <a:off x="145586" y="1537836"/>
        <a:ext cx="1742628" cy="660421"/>
      </dsp:txXfrm>
    </dsp:sp>
    <dsp:sp modelId="{BE57FFCB-5FDB-4CC7-A1E8-D44DF3DE88E5}">
      <dsp:nvSpPr>
        <dsp:cNvPr id="0" name=""/>
        <dsp:cNvSpPr/>
      </dsp:nvSpPr>
      <dsp:spPr>
        <a:xfrm>
          <a:off x="1150787" y="794964"/>
          <a:ext cx="2924961" cy="2924961"/>
        </a:xfrm>
        <a:custGeom>
          <a:avLst/>
          <a:gdLst/>
          <a:ahLst/>
          <a:cxnLst/>
          <a:rect l="0" t="0" r="0" b="0"/>
          <a:pathLst>
            <a:path>
              <a:moveTo>
                <a:pt x="278033" y="604614"/>
              </a:moveTo>
              <a:arcTo wR="1462480" hR="1462480" stAng="12954892" swAng="8782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B661-8845-4843-9B0C-9BF3E49588A9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4D7AD-B857-4B8B-982A-6DE87C896B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8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4D7AD-B857-4B8B-982A-6DE87C896B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4D7AD-B857-4B8B-982A-6DE87C896B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4D7AD-B857-4B8B-982A-6DE87C896B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4D7AD-B857-4B8B-982A-6DE87C896B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4D7AD-B857-4B8B-982A-6DE87C896B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4D7AD-B857-4B8B-982A-6DE87C896B5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4D7AD-B857-4B8B-982A-6DE87C896B5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24D7AD-B857-4B8B-982A-6DE87C896B5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5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090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40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13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44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7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3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3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9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8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4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8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4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D911E-02B0-4E4E-BD85-208E4A7ED3BC}" type="datetimeFigureOut">
              <a:rPr lang="en-US" smtClean="0"/>
              <a:pPr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E4A15-14DD-4225-90C1-C6B393A315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95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4D5262-5D2D-4D82-8ECD-AD8081A5B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09" y="685800"/>
            <a:ext cx="7675382" cy="5749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416003"/>
            <a:ext cx="8610600" cy="110799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B3BA85-7959-4211-8C0B-4B636BA62F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1828800"/>
            <a:ext cx="8567738" cy="4800600"/>
          </a:xfrm>
          <a:prstGeom prst="rect">
            <a:avLst/>
          </a:prstGeom>
        </p:spPr>
      </p:pic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B3E2EC-E012-415B-9BA6-D5DF72E54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9075"/>
            <a:ext cx="4724400" cy="266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9D22CA-13D1-4E3B-80A5-BED38386D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52813"/>
            <a:ext cx="4876800" cy="31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5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Oval 3075"/>
          <p:cNvSpPr/>
          <p:nvPr/>
        </p:nvSpPr>
        <p:spPr>
          <a:xfrm>
            <a:off x="2971799" y="2514601"/>
            <a:ext cx="2766197" cy="2189940"/>
          </a:xfrm>
          <a:prstGeom prst="ellipse">
            <a:avLst/>
          </a:prstGeom>
          <a:solidFill>
            <a:schemeClr val="accent3">
              <a:lumMod val="7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মাইটোসিস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811687">
            <a:off x="5589217" y="3966588"/>
            <a:ext cx="850595" cy="32845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18949" y="4191000"/>
            <a:ext cx="1905000" cy="1828800"/>
          </a:xfrm>
          <a:prstGeom prst="ellipse">
            <a:avLst/>
          </a:prstGeom>
          <a:solidFill>
            <a:srgbClr val="00B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টেলোফেজ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267200" y="5029200"/>
            <a:ext cx="1905000" cy="1828800"/>
          </a:xfrm>
          <a:prstGeom prst="ellipse">
            <a:avLst/>
          </a:prstGeom>
          <a:solidFill>
            <a:srgbClr val="00B0F0"/>
          </a:solidFill>
          <a:ln>
            <a:solidFill>
              <a:schemeClr val="accent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অ্যানাফেজ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219200" y="1143000"/>
            <a:ext cx="1905000" cy="1828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প্রোফেজ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62600" y="990600"/>
            <a:ext cx="1905000" cy="1828800"/>
          </a:xfrm>
          <a:prstGeom prst="ellipse">
            <a:avLst/>
          </a:prstGeom>
          <a:solidFill>
            <a:srgbClr val="00B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প্রো- মেটাফেজ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400800" y="3336166"/>
            <a:ext cx="1905000" cy="1828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মেটাফেজ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ight Arrow 38"/>
          <p:cNvSpPr/>
          <p:nvPr/>
        </p:nvSpPr>
        <p:spPr>
          <a:xfrm rot="4420198">
            <a:off x="4730413" y="4685300"/>
            <a:ext cx="555198" cy="36563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 rot="19088245">
            <a:off x="5298008" y="2576179"/>
            <a:ext cx="607988" cy="3161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rot="13078724">
            <a:off x="2823899" y="2598645"/>
            <a:ext cx="526032" cy="31254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 rot="8938110">
            <a:off x="2703731" y="4435086"/>
            <a:ext cx="690028" cy="27483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66800" y="76200"/>
            <a:ext cx="6934200" cy="8382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মাইটোসিসের পর্যায়সমূহঃ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606CBA-A517-4E0D-9C27-56C30D663825}"/>
              </a:ext>
            </a:extLst>
          </p:cNvPr>
          <p:cNvSpPr/>
          <p:nvPr/>
        </p:nvSpPr>
        <p:spPr>
          <a:xfrm>
            <a:off x="1219200" y="1157456"/>
            <a:ext cx="1905000" cy="1828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প্রোফেজ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BE80E6B-BF0E-4773-9A11-9D9D29C01062}"/>
              </a:ext>
            </a:extLst>
          </p:cNvPr>
          <p:cNvSpPr/>
          <p:nvPr/>
        </p:nvSpPr>
        <p:spPr>
          <a:xfrm>
            <a:off x="5562600" y="1005056"/>
            <a:ext cx="1905000" cy="1828800"/>
          </a:xfrm>
          <a:prstGeom prst="ellipse">
            <a:avLst/>
          </a:prstGeom>
          <a:solidFill>
            <a:srgbClr val="00B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প্রো- মেটাফেজ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E388478-4766-4218-9908-CD4BB1F31EED}"/>
              </a:ext>
            </a:extLst>
          </p:cNvPr>
          <p:cNvSpPr/>
          <p:nvPr/>
        </p:nvSpPr>
        <p:spPr>
          <a:xfrm>
            <a:off x="1219200" y="1117649"/>
            <a:ext cx="1905000" cy="1828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প্রোফেজ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89AFBB-157B-4D74-83B4-503F57AB93FB}"/>
              </a:ext>
            </a:extLst>
          </p:cNvPr>
          <p:cNvSpPr/>
          <p:nvPr/>
        </p:nvSpPr>
        <p:spPr>
          <a:xfrm>
            <a:off x="5562600" y="965249"/>
            <a:ext cx="1905000" cy="1828800"/>
          </a:xfrm>
          <a:prstGeom prst="ellipse">
            <a:avLst/>
          </a:prstGeom>
          <a:solidFill>
            <a:srgbClr val="00B050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প্রো- মেটাফেজ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8" grpId="0" animBg="1"/>
      <p:bldP spid="13" grpId="0" animBg="1"/>
      <p:bldP spid="31" grpId="0" animBg="1"/>
      <p:bldP spid="33" grpId="0" animBg="1"/>
      <p:bldP spid="34" grpId="0" animBg="1"/>
      <p:bldP spid="38" grpId="0" animBg="1"/>
      <p:bldP spid="39" grpId="0" animBg="1"/>
      <p:bldP spid="44" grpId="0" animBg="1"/>
      <p:bldP spid="45" grpId="0" animBg="1"/>
      <p:bldP spid="50" grpId="0" animBg="1"/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70FB2370-6CEE-498C-BFFA-92B8CC2DAF00}"/>
              </a:ext>
            </a:extLst>
          </p:cNvPr>
          <p:cNvSpPr/>
          <p:nvPr/>
        </p:nvSpPr>
        <p:spPr>
          <a:xfrm>
            <a:off x="5410200" y="3657600"/>
            <a:ext cx="26670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প্রাণীকোষ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3FF47450-5E1B-424B-9307-97FDF519F543}"/>
              </a:ext>
            </a:extLst>
          </p:cNvPr>
          <p:cNvSpPr/>
          <p:nvPr/>
        </p:nvSpPr>
        <p:spPr>
          <a:xfrm>
            <a:off x="1295400" y="3657600"/>
            <a:ext cx="2514600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উদ্ভিদকোষ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40AB38F6-49E8-4CC1-ABD4-9AC7308E99CD}"/>
              </a:ext>
            </a:extLst>
          </p:cNvPr>
          <p:cNvSpPr/>
          <p:nvPr/>
        </p:nvSpPr>
        <p:spPr>
          <a:xfrm>
            <a:off x="2432578" y="5181600"/>
            <a:ext cx="4730222" cy="1371600"/>
          </a:xfrm>
          <a:prstGeom prst="roundRect">
            <a:avLst/>
          </a:prstGeom>
          <a:solidFill>
            <a:srgbClr val="00B05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প্রোফেজ 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C:\Users\DOEL\Desktop\06\p2.jpg">
            <a:extLst>
              <a:ext uri="{FF2B5EF4-FFF2-40B4-BE49-F238E27FC236}">
                <a16:creationId xmlns:a16="http://schemas.microsoft.com/office/drawing/2014/main" id="{E6858865-7086-4203-A796-46A2AB6D6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13" y="172869"/>
            <a:ext cx="3117587" cy="310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DOEL\Desktop\06\p3.jpg">
            <a:extLst>
              <a:ext uri="{FF2B5EF4-FFF2-40B4-BE49-F238E27FC236}">
                <a16:creationId xmlns:a16="http://schemas.microsoft.com/office/drawing/2014/main" id="{64366C7A-C925-4B6E-ADDC-CA33F280F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1049" y="560544"/>
            <a:ext cx="3432765" cy="242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7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18639A8E-214C-4C09-BF29-D7C49859A406}"/>
              </a:ext>
            </a:extLst>
          </p:cNvPr>
          <p:cNvSpPr/>
          <p:nvPr/>
        </p:nvSpPr>
        <p:spPr>
          <a:xfrm>
            <a:off x="228600" y="3276600"/>
            <a:ext cx="8610600" cy="1981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* এ পর্যায়ে ক্রোমোজোম সেন্ট্রোমিয়ার ব্যতীত লম্বালম্বি দুভাগে বিভক্ত হয়ে ক্রোমোটিড উৎপ্নন করে।  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AC146902-F99F-4FB0-BB6E-B6F8EE964061}"/>
              </a:ext>
            </a:extLst>
          </p:cNvPr>
          <p:cNvSpPr/>
          <p:nvPr/>
        </p:nvSpPr>
        <p:spPr>
          <a:xfrm>
            <a:off x="228600" y="5410200"/>
            <a:ext cx="8610600" cy="13716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* ক্রোমোজোমগুলো কুন্ডলিত অবস্থায় থাকাতে সংখ্যা গণনা করা যায় না।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83EEC33-734B-4C99-8FAC-83593BB7CDB3}"/>
              </a:ext>
            </a:extLst>
          </p:cNvPr>
          <p:cNvSpPr/>
          <p:nvPr/>
        </p:nvSpPr>
        <p:spPr>
          <a:xfrm>
            <a:off x="228600" y="152400"/>
            <a:ext cx="8610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কোষের নিউক্লিয়াস আকারে বড় হয় এবং ক্রোমোজোম থেকে পানি হ্রাস পেতে থাকে।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DFEF103-35F0-477F-B540-C027686838FA}"/>
              </a:ext>
            </a:extLst>
          </p:cNvPr>
          <p:cNvSpPr/>
          <p:nvPr/>
        </p:nvSpPr>
        <p:spPr>
          <a:xfrm>
            <a:off x="228600" y="1828800"/>
            <a:ext cx="8610600" cy="1295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ক্রোমোজোমগুলো ক্রমান্বয়ে সংকুচিত হয়ে মোটা ও খাটো হয়। </a:t>
            </a:r>
            <a:endParaRPr lang="en-US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5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6EC509F2-799A-4389-97B7-97B1A5EE9A3B}"/>
              </a:ext>
            </a:extLst>
          </p:cNvPr>
          <p:cNvSpPr/>
          <p:nvPr/>
        </p:nvSpPr>
        <p:spPr>
          <a:xfrm>
            <a:off x="970496" y="4321003"/>
            <a:ext cx="2743200" cy="914400"/>
          </a:xfrm>
          <a:prstGeom prst="roundRect">
            <a:avLst/>
          </a:prstGeom>
          <a:solidFill>
            <a:schemeClr val="accent4"/>
          </a:solidFill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উদ্ভিদকোষ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FFF368-9764-4BB2-93C0-0EBABDB71B43}"/>
              </a:ext>
            </a:extLst>
          </p:cNvPr>
          <p:cNvSpPr/>
          <p:nvPr/>
        </p:nvSpPr>
        <p:spPr>
          <a:xfrm>
            <a:off x="5638800" y="4305300"/>
            <a:ext cx="2743200" cy="914400"/>
          </a:xfrm>
          <a:prstGeom prst="roundRect">
            <a:avLst/>
          </a:prstGeom>
          <a:solidFill>
            <a:schemeClr val="accent4"/>
          </a:solidFill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প্রাণীকোষ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E3F3C7F5-8E19-4BDA-ACF6-5D5BD304F16D}"/>
              </a:ext>
            </a:extLst>
          </p:cNvPr>
          <p:cNvSpPr/>
          <p:nvPr/>
        </p:nvSpPr>
        <p:spPr>
          <a:xfrm>
            <a:off x="2342096" y="5556164"/>
            <a:ext cx="5029200" cy="990600"/>
          </a:xfrm>
          <a:prstGeom prst="roundRect">
            <a:avLst/>
          </a:prstGeom>
          <a:solidFill>
            <a:srgbClr val="00B0F0"/>
          </a:solidFill>
          <a:effectLst>
            <a:reflection blurRad="6350" stA="50000" endA="295" endPos="92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প্রো-মেটাফেজ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OEL\Desktop\06\p12.jpg">
            <a:extLst>
              <a:ext uri="{FF2B5EF4-FFF2-40B4-BE49-F238E27FC236}">
                <a16:creationId xmlns:a16="http://schemas.microsoft.com/office/drawing/2014/main" id="{D4EBB848-ED73-43DD-91C3-431A3E6FF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1158" y="437098"/>
            <a:ext cx="3701877" cy="339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OEL\Desktop\06\p15.png">
            <a:extLst>
              <a:ext uri="{FF2B5EF4-FFF2-40B4-BE49-F238E27FC236}">
                <a16:creationId xmlns:a16="http://schemas.microsoft.com/office/drawing/2014/main" id="{7D9BD01A-0373-4806-9647-8FD1DA2C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36150" y="347746"/>
            <a:ext cx="3621604" cy="330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9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D3448B2D-A5F8-454C-9AA4-C91E4A1E7C5F}"/>
              </a:ext>
            </a:extLst>
          </p:cNvPr>
          <p:cNvSpPr/>
          <p:nvPr/>
        </p:nvSpPr>
        <p:spPr>
          <a:xfrm>
            <a:off x="1066799" y="4343400"/>
            <a:ext cx="2999175" cy="1066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উদ্ভিদকোষ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8FD04917-BC5A-4E17-A0C2-A13F0B69E03B}"/>
              </a:ext>
            </a:extLst>
          </p:cNvPr>
          <p:cNvSpPr/>
          <p:nvPr/>
        </p:nvSpPr>
        <p:spPr>
          <a:xfrm>
            <a:off x="4876800" y="4343400"/>
            <a:ext cx="2971800" cy="10668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প্রাণিকোষ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00E40AF7-4CB1-49FD-91A5-D342AE592175}"/>
              </a:ext>
            </a:extLst>
          </p:cNvPr>
          <p:cNvSpPr/>
          <p:nvPr/>
        </p:nvSpPr>
        <p:spPr>
          <a:xfrm>
            <a:off x="1676400" y="5562600"/>
            <a:ext cx="5943600" cy="11430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মেটাফেজ</a:t>
            </a:r>
            <a:r>
              <a:rPr lang="bn-BD" sz="11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DOEL\Desktop\06\37.jpg">
            <a:extLst>
              <a:ext uri="{FF2B5EF4-FFF2-40B4-BE49-F238E27FC236}">
                <a16:creationId xmlns:a16="http://schemas.microsoft.com/office/drawing/2014/main" id="{90ECE2E0-9C73-4881-9F55-8F72BF14F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5992">
            <a:off x="641574" y="610955"/>
            <a:ext cx="3387718" cy="300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DOEL\Desktop\06\40.jpg">
            <a:extLst>
              <a:ext uri="{FF2B5EF4-FFF2-40B4-BE49-F238E27FC236}">
                <a16:creationId xmlns:a16="http://schemas.microsoft.com/office/drawing/2014/main" id="{3BDD447F-2BDF-4706-B9F5-BDB11BBA6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99097" y="787186"/>
            <a:ext cx="3157161" cy="28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58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C103CBE-34C9-44F1-8421-48F7A6C19520}"/>
              </a:ext>
            </a:extLst>
          </p:cNvPr>
          <p:cNvSpPr txBox="1">
            <a:spLocks/>
          </p:cNvSpPr>
          <p:nvPr/>
        </p:nvSpPr>
        <p:spPr>
          <a:xfrm>
            <a:off x="228600" y="2514600"/>
            <a:ext cx="8686800" cy="1828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n-BD" sz="3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</a:t>
            </a:r>
            <a:r>
              <a:rPr lang="bn-BD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এ ধাপে ক্রোমোজোমগুলো সবচেয়ে খাটো ও মোটা দেখায়। </a:t>
            </a:r>
            <a:endParaRPr lang="en-US" sz="4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21BF5F-92CD-476C-A975-E7714031D928}"/>
              </a:ext>
            </a:extLst>
          </p:cNvPr>
          <p:cNvSpPr/>
          <p:nvPr/>
        </p:nvSpPr>
        <p:spPr>
          <a:xfrm>
            <a:off x="152400" y="4800600"/>
            <a:ext cx="8686800" cy="152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নিউক্লিয়ার মেমব্রেন ও নিউক্লিওলাসের সম্পূর্ণ বিলুপ্তি ঘটে। </a:t>
            </a:r>
            <a:endParaRPr lang="en-US" sz="48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01713A-BCCD-4827-82E1-567664AFFF2A}"/>
              </a:ext>
            </a:extLst>
          </p:cNvPr>
          <p:cNvSpPr/>
          <p:nvPr/>
        </p:nvSpPr>
        <p:spPr>
          <a:xfrm>
            <a:off x="228600" y="347662"/>
            <a:ext cx="86868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  <a:buClr>
                <a:srgbClr val="93A299"/>
              </a:buClr>
              <a:buSzPct val="85000"/>
            </a:pPr>
            <a:r>
              <a:rPr lang="bn-BD" sz="4400" dirty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ক্রোমোজোমগুলো স্পিণ্ডল যন্ত্রের বিষুবীয় অঞ্চলে আসে এবং সেন্ট্রোমিয়ার সাথে তন্তুর দিয়ে আটকে থাকে। </a:t>
            </a:r>
            <a:endParaRPr lang="en-US" sz="44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628111-D3FA-4E45-95C6-5E9D54AEDB80}"/>
              </a:ext>
            </a:extLst>
          </p:cNvPr>
          <p:cNvSpPr/>
          <p:nvPr/>
        </p:nvSpPr>
        <p:spPr>
          <a:xfrm>
            <a:off x="228600" y="4038600"/>
            <a:ext cx="8610600" cy="2590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প্রাণীকোষে স্পিন্ডল যন্ত্র সৃষ্টি ছাড়াও পূর্বে বিভক্ত সেন্ট্রিওল দুটি মেরুতে অবস্থান করে সেন্ট্রিওল দুটির চারিদিকে রশ্মি বিচ্ছুরিত হয়।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B09C60-7347-449E-A8C8-C73882225839}"/>
              </a:ext>
            </a:extLst>
          </p:cNvPr>
          <p:cNvSpPr txBox="1">
            <a:spLocks/>
          </p:cNvSpPr>
          <p:nvPr/>
        </p:nvSpPr>
        <p:spPr>
          <a:xfrm>
            <a:off x="304800" y="2209800"/>
            <a:ext cx="8534400" cy="1676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n-BD" sz="4800" dirty="0">
                <a:latin typeface="NikoshBAN" pitchFamily="2" charset="0"/>
                <a:cs typeface="NikoshBAN" pitchFamily="2" charset="0"/>
              </a:rPr>
              <a:t>কোষের উত্তর মেরু থেকে দক্ষিণ মেরু পর্যন্ত বিস্তৃত কতকগুলো তন্তুর আবির্ভাব ঘটে।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F3E0DC-C5EB-4EE2-9935-476C96C13C2A}"/>
              </a:ext>
            </a:extLst>
          </p:cNvPr>
          <p:cNvSpPr/>
          <p:nvPr/>
        </p:nvSpPr>
        <p:spPr>
          <a:xfrm>
            <a:off x="304800" y="228600"/>
            <a:ext cx="8534400" cy="1752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নিউক্লিয়ার পর্দা ও নিউক্লিওলাস সম্পূর্ণ  ভাবে বিলুপ্ত হয়ে যায়।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94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EE38E476-26B2-40BA-8B1D-3342051EBD6F}"/>
              </a:ext>
            </a:extLst>
          </p:cNvPr>
          <p:cNvSpPr/>
          <p:nvPr/>
        </p:nvSpPr>
        <p:spPr>
          <a:xfrm>
            <a:off x="5410200" y="4038600"/>
            <a:ext cx="3131062" cy="990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প্রাণিকোষ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159DA62F-FDAA-4989-BAC8-EABD659A7E48}"/>
              </a:ext>
            </a:extLst>
          </p:cNvPr>
          <p:cNvSpPr/>
          <p:nvPr/>
        </p:nvSpPr>
        <p:spPr>
          <a:xfrm>
            <a:off x="1066800" y="4038600"/>
            <a:ext cx="3124200" cy="9906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উদ্ভিদকোষ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AD98EFF8-901F-4F4B-82C2-4961905409D8}"/>
              </a:ext>
            </a:extLst>
          </p:cNvPr>
          <p:cNvSpPr/>
          <p:nvPr/>
        </p:nvSpPr>
        <p:spPr>
          <a:xfrm>
            <a:off x="1600200" y="5486400"/>
            <a:ext cx="5791200" cy="11430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অ্যানাফেজ </a:t>
            </a:r>
            <a:endParaRPr lang="en-US" sz="96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DOEL\Desktop\06\44.jpg">
            <a:extLst>
              <a:ext uri="{FF2B5EF4-FFF2-40B4-BE49-F238E27FC236}">
                <a16:creationId xmlns:a16="http://schemas.microsoft.com/office/drawing/2014/main" id="{8C875FA2-2B0D-4904-A756-2DB3418C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9257" y="922923"/>
            <a:ext cx="3484620" cy="228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OEL\Desktop\06\38.gif">
            <a:extLst>
              <a:ext uri="{FF2B5EF4-FFF2-40B4-BE49-F238E27FC236}">
                <a16:creationId xmlns:a16="http://schemas.microsoft.com/office/drawing/2014/main" id="{13BDA56D-91EE-46D8-9376-216F27B38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6805" y="584509"/>
            <a:ext cx="3897849" cy="313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5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429F2-7357-4B7F-86C4-BF3D5B08F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5758" y="1873037"/>
            <a:ext cx="3910579" cy="3841963"/>
          </a:xfrm>
          <a:solidFill>
            <a:srgbClr val="002060"/>
          </a:solidFill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n-BD" sz="6400" dirty="0"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NikoshBAN" pitchFamily="2" charset="0"/>
              </a:rPr>
              <a:t>মো</a:t>
            </a:r>
            <a:r>
              <a:rPr lang="en-US" sz="6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হাম্মদ</a:t>
            </a:r>
            <a:r>
              <a:rPr lang="en-US" sz="6400" dirty="0"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6400" dirty="0"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NikoshBAN" pitchFamily="2" charset="0"/>
              </a:rPr>
              <a:t>শফিকুর</a:t>
            </a:r>
            <a:r>
              <a:rPr lang="bn-BD" sz="6400" dirty="0">
                <a:solidFill>
                  <a:schemeClr val="accent2">
                    <a:lumMod val="40000"/>
                    <a:lumOff val="60000"/>
                  </a:schemeClr>
                </a:solidFill>
                <a:latin typeface="PinkiyMJ" pitchFamily="2" charset="0"/>
                <a:cs typeface="NikoshBAN" pitchFamily="2" charset="0"/>
              </a:rPr>
              <a:t> রহমান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n-BD" sz="6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hrahmaputraCMJ" pitchFamily="2" charset="0"/>
                <a:cs typeface="NikoshBAN" pitchFamily="2" charset="0"/>
              </a:rPr>
              <a:t>প্রভাষক জীববিজ্ঞান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n-BD" sz="5800" dirty="0">
                <a:solidFill>
                  <a:schemeClr val="accent2">
                    <a:lumMod val="40000"/>
                    <a:lumOff val="60000"/>
                  </a:schemeClr>
                </a:solidFill>
                <a:latin typeface="BhrahmaputraCMJ" pitchFamily="2" charset="0"/>
                <a:cs typeface="NikoshBAN" pitchFamily="2" charset="0"/>
              </a:rPr>
              <a:t>কাজী নোমান আহমেদ ডিগ্রী কলেজ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n-BD" sz="6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hrahmaputraCMJ" pitchFamily="2" charset="0"/>
                <a:cs typeface="NikoshBAN" pitchFamily="2" charset="0"/>
              </a:rPr>
              <a:t>মুরাদনগর,</a:t>
            </a:r>
            <a:r>
              <a:rPr lang="en-US" sz="6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hrahmaputraCMJ" pitchFamily="2" charset="0"/>
                <a:cs typeface="NikoshBAN" pitchFamily="2" charset="0"/>
              </a:rPr>
              <a:t> </a:t>
            </a:r>
            <a:r>
              <a:rPr lang="bn-BD" sz="6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hrahmaputraCMJ" pitchFamily="2" charset="0"/>
                <a:cs typeface="NikoshBAN" pitchFamily="2" charset="0"/>
              </a:rPr>
              <a:t>কুমিল্লা।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bn-BD" sz="58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itchFamily="34" charset="0"/>
                <a:cs typeface="NikoshBAN" pitchFamily="2" charset="0"/>
              </a:rPr>
              <a:t>মোবাইলঃ</a:t>
            </a:r>
            <a:r>
              <a:rPr lang="bn-BD" sz="6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itchFamily="34" charset="0"/>
                <a:cs typeface="NikoshBAN" pitchFamily="2" charset="0"/>
              </a:rPr>
              <a:t> </a:t>
            </a:r>
            <a:r>
              <a:rPr lang="bn-BD" sz="58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itchFamily="34" charset="0"/>
                <a:cs typeface="NikoshBAN" pitchFamily="2" charset="0"/>
              </a:rPr>
              <a:t>০১৭২১৩৬৮৯৩২</a:t>
            </a:r>
            <a:r>
              <a:rPr lang="en-US" sz="6400" dirty="0"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itchFamily="34" charset="0"/>
                <a:cs typeface="NikoshBAN" pitchFamily="2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AF733A-1B2B-41C5-AF89-02C142D04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78541" y="361923"/>
            <a:ext cx="3274859" cy="984554"/>
          </a:xfr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পাঠ</a:t>
            </a:r>
            <a:r>
              <a:rPr lang="en-US" sz="5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A8AE0-9A74-4088-B8E7-E964E92DE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65082" y="1863512"/>
            <a:ext cx="3907541" cy="3841963"/>
          </a:xfrm>
          <a:solidFill>
            <a:srgbClr val="0070C0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73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GKv`k</a:t>
            </a:r>
            <a:r>
              <a:rPr lang="en-US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3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 </a:t>
            </a:r>
            <a:r>
              <a:rPr lang="en-US" sz="73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73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73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জীববিজ্ঞান</a:t>
            </a:r>
            <a:endParaRPr lang="en-US" sz="73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en-US" sz="73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73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r>
              <a:rPr lang="bn-BD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21</a:t>
            </a:r>
            <a:r>
              <a:rPr lang="bn-BD" sz="73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খ্রি:</a:t>
            </a:r>
            <a:endParaRPr lang="en-US" sz="73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Title 22">
            <a:extLst>
              <a:ext uri="{FF2B5EF4-FFF2-40B4-BE49-F238E27FC236}">
                <a16:creationId xmlns:a16="http://schemas.microsoft.com/office/drawing/2014/main" id="{9D43C616-6811-40DB-BF23-31D5E1032A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0738" y="361923"/>
            <a:ext cx="3680621" cy="1179513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5" descr="C:\Users\user\Desktop\tissue culture\treeline2.gif">
            <a:extLst>
              <a:ext uri="{FF2B5EF4-FFF2-40B4-BE49-F238E27FC236}">
                <a16:creationId xmlns:a16="http://schemas.microsoft.com/office/drawing/2014/main" id="{41093E29-CC83-454C-A8AE-0CA5D502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06319"/>
            <a:ext cx="9094686" cy="857088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19942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07B1-EC81-44BC-BC87-7CF42F6501C2}"/>
              </a:ext>
            </a:extLst>
          </p:cNvPr>
          <p:cNvSpPr txBox="1">
            <a:spLocks/>
          </p:cNvSpPr>
          <p:nvPr/>
        </p:nvSpPr>
        <p:spPr>
          <a:xfrm>
            <a:off x="228600" y="533400"/>
            <a:ext cx="8686800" cy="230505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n-BD" sz="4800">
                <a:latin typeface="NikoshBAN" pitchFamily="2" charset="0"/>
                <a:cs typeface="NikoshBAN" pitchFamily="2" charset="0"/>
              </a:rPr>
              <a:t>* ক্রোমাটিডগুলো পরস্পর থেকে বিচ্ছিন্ন হয়ে যায়। এ অবস্থায় প্রতিটি ক্রোমাটিডকে অপত্য ক্রোমোজোম বলে। </a:t>
            </a:r>
            <a:r>
              <a:rPr lang="bn-BD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30EB55-07E2-4525-A4C6-1225C308B5CD}"/>
              </a:ext>
            </a:extLst>
          </p:cNvPr>
          <p:cNvSpPr/>
          <p:nvPr/>
        </p:nvSpPr>
        <p:spPr>
          <a:xfrm>
            <a:off x="152400" y="3200400"/>
            <a:ext cx="87630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bn-BD" sz="4800" dirty="0">
                <a:solidFill>
                  <a:srgbClr val="C9C2D1">
                    <a:lumMod val="20000"/>
                    <a:lumOff val="80000"/>
                  </a:srgbClr>
                </a:solidFill>
                <a:latin typeface="NikoshBAN" pitchFamily="2" charset="0"/>
                <a:cs typeface="NikoshBAN" pitchFamily="2" charset="0"/>
              </a:rPr>
              <a:t>* প্রতিটি ক্রোমোজোমের সেন্ট্রোমিয়ার দুভাগে বিভক্ত হয়ে যায়, ফলে প্রত্যেক ক্রোমাটিডে একটি করে সেন্ট্রোমিয়ার থাকে। </a:t>
            </a:r>
            <a:endParaRPr lang="en-US" sz="4800" dirty="0">
              <a:solidFill>
                <a:srgbClr val="C9C2D1">
                  <a:lumMod val="20000"/>
                  <a:lumOff val="8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1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626A44-1305-46D1-94C0-7CF36E13DEFD}"/>
              </a:ext>
            </a:extLst>
          </p:cNvPr>
          <p:cNvSpPr/>
          <p:nvPr/>
        </p:nvSpPr>
        <p:spPr>
          <a:xfrm>
            <a:off x="228600" y="3810000"/>
            <a:ext cx="8686800" cy="2743200"/>
          </a:xfrm>
          <a:prstGeom prst="rect">
            <a:avLst/>
          </a:prstGeom>
          <a:solidFill>
            <a:srgbClr val="00B05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অ্যানাফেজ পর্যায়ের শেষের দিকে অপত্য ক্রোমোজোমগুলো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মেরুতে স্পিন্ডলযন্ত্রের অবস্থান নেয় এবং ক্রোমোজোমের দৈর্ঘ্য বৃদ্ধি পেতে থাকে।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71A361-1885-4D56-A45E-7A4C3C9DDD28}"/>
              </a:ext>
            </a:extLst>
          </p:cNvPr>
          <p:cNvSpPr/>
          <p:nvPr/>
        </p:nvSpPr>
        <p:spPr>
          <a:xfrm>
            <a:off x="257175" y="304800"/>
            <a:ext cx="8686800" cy="3276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spc="-100" dirty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এরপর ক্রোমোজোমের অর্ধেক উত্তর মেরুর দিকে এবং অর্ধেক দক্ষিণ মেরুর দিকে অগ্রসর হতে থাকে। এ সময় ক্রোমোজোমগুলো ইংরেজি বর্ণমালার </a:t>
            </a:r>
            <a:r>
              <a:rPr lang="en-US" sz="4800" spc="-100" dirty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V.L.J </a:t>
            </a:r>
            <a:r>
              <a:rPr lang="bn-BD" sz="4800" spc="-100" dirty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অথবা </a:t>
            </a:r>
            <a:r>
              <a:rPr lang="en-US" sz="4800" spc="-100" dirty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I</a:t>
            </a:r>
            <a:r>
              <a:rPr lang="bn-BD" sz="4800" spc="-100" dirty="0">
                <a:solidFill>
                  <a:schemeClr val="bg1"/>
                </a:solidFill>
                <a:latin typeface="NikoshBAN" pitchFamily="2" charset="0"/>
                <a:ea typeface="+mj-ea"/>
                <a:cs typeface="NikoshBAN" pitchFamily="2" charset="0"/>
              </a:rPr>
              <a:t> আকৃতি বিশিষ্ট হয়।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6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2D88951-FEFF-42DA-A2A9-3BCF57733451}"/>
              </a:ext>
            </a:extLst>
          </p:cNvPr>
          <p:cNvSpPr/>
          <p:nvPr/>
        </p:nvSpPr>
        <p:spPr>
          <a:xfrm>
            <a:off x="990600" y="4267200"/>
            <a:ext cx="2743200" cy="10668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উদ্ভিদকোষ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CFD9443-360E-42FC-84C0-BD1D61E1A0A5}"/>
              </a:ext>
            </a:extLst>
          </p:cNvPr>
          <p:cNvSpPr/>
          <p:nvPr/>
        </p:nvSpPr>
        <p:spPr>
          <a:xfrm>
            <a:off x="5410200" y="4267200"/>
            <a:ext cx="2590800" cy="990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প্রাণীকোষ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DA50EC5-3B21-4E8C-880B-1617E1325866}"/>
              </a:ext>
            </a:extLst>
          </p:cNvPr>
          <p:cNvSpPr/>
          <p:nvPr/>
        </p:nvSpPr>
        <p:spPr>
          <a:xfrm>
            <a:off x="2133600" y="5486400"/>
            <a:ext cx="4572000" cy="1066800"/>
          </a:xfrm>
          <a:prstGeom prst="roundRect">
            <a:avLst/>
          </a:prstGeom>
          <a:solidFill>
            <a:srgbClr val="00B050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টেলোফেজ 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0B6E9C5-2AB6-4E90-84FC-E653330E6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17" y="398348"/>
            <a:ext cx="3325483" cy="356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D5B1190-FFF9-4FD1-9DE7-5E682BA6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3424"/>
            <a:ext cx="2663825" cy="330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82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98FC7A1E-2519-41B8-BDD7-78FB93B8E8C8}"/>
              </a:ext>
            </a:extLst>
          </p:cNvPr>
          <p:cNvSpPr txBox="1">
            <a:spLocks/>
          </p:cNvSpPr>
          <p:nvPr/>
        </p:nvSpPr>
        <p:spPr>
          <a:xfrm>
            <a:off x="239535" y="762000"/>
            <a:ext cx="8599665" cy="2057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n-BD" sz="4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অপত্য ক্রোমোজোমগুলো বিপরীত মেরুতে এসে পৌছায়।  </a:t>
            </a:r>
            <a:endParaRPr lang="en-US" sz="4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5A4F6A-BB57-4592-826C-FBBB38FB0D61}"/>
              </a:ext>
            </a:extLst>
          </p:cNvPr>
          <p:cNvSpPr/>
          <p:nvPr/>
        </p:nvSpPr>
        <p:spPr>
          <a:xfrm>
            <a:off x="304800" y="3276600"/>
            <a:ext cx="85344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bn-BD" sz="4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এরপর উভয় মেরুর ক্রোমোজোমগুলোকে ঘিরে  নিউক্লিয়ার পর্দা এবং নিউক্লিওলাসের পুনঃ আবির্ভাব ঘটে। প্রাণিকোষে উভয় মেরুতে একটি সেন্ট্রিওল সৃষ্টি হয়। 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9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FB8FA0-DA8A-4737-B1B4-D9CDBF2DC885}"/>
              </a:ext>
            </a:extLst>
          </p:cNvPr>
          <p:cNvSpPr/>
          <p:nvPr/>
        </p:nvSpPr>
        <p:spPr>
          <a:xfrm>
            <a:off x="214223" y="700177"/>
            <a:ext cx="8701177" cy="150962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সাইটোপ্লাজমিক অঙ্গাণুসমূহের সমবণ্টন ঘটে।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FB9BBF-5D4B-4268-9DB6-CCECC08FC0A6}"/>
              </a:ext>
            </a:extLst>
          </p:cNvPr>
          <p:cNvSpPr/>
          <p:nvPr/>
        </p:nvSpPr>
        <p:spPr>
          <a:xfrm>
            <a:off x="214223" y="3048000"/>
            <a:ext cx="8472577" cy="3505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bn-BD" sz="44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 অবস্থায় ক্রোমোজোমগুলো সরু ও লম্বা আকার ধারণ করে পরস্পর সাথে জট পাকিয়ে নিউক্লিয়ার রেটিকুলাম গঠন করে। এভাবে কোষের দুই মেরুতে দুটি অপত্য নিউক্লিয়াস গঠিত হয় এবং ক্যারিওকাইনেসিসের সমাপ্তি ঘটে। </a:t>
            </a:r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25073" y="609600"/>
            <a:ext cx="6471138" cy="100584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1015" y="2186940"/>
            <a:ext cx="8721969" cy="217932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১- ক্রোমাটিড  কি?</a:t>
            </a:r>
          </a:p>
          <a:p>
            <a:pPr algn="ctr"/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 -</a:t>
            </a:r>
            <a:r>
              <a:rPr lang="en-US" sz="6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মাকুতন্তু</a:t>
            </a:r>
            <a:r>
              <a:rPr lang="bn-BD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কি?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4876800"/>
            <a:ext cx="5029200" cy="1828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০৩ মিনিট</a:t>
            </a:r>
            <a:r>
              <a:rPr lang="bn-BD" sz="36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19123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3188970" cy="1293028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4400" b="1" cap="none" dirty="0" err="1">
                <a:solidFill>
                  <a:srgbClr val="FF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জোড়ায়</a:t>
            </a:r>
            <a:r>
              <a:rPr lang="en-US" sz="4400" b="1" cap="none" dirty="0">
                <a:solidFill>
                  <a:srgbClr val="FF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400" b="1" cap="none" dirty="0" err="1">
                <a:solidFill>
                  <a:srgbClr val="FF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কাজ</a:t>
            </a:r>
            <a:r>
              <a:rPr lang="bn-BD" sz="4400" b="1" cap="none" dirty="0">
                <a:solidFill>
                  <a:srgbClr val="FF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  <a:t>-</a:t>
            </a:r>
            <a:br>
              <a:rPr lang="bn-BD" sz="4400" b="1" cap="none" dirty="0">
                <a:solidFill>
                  <a:srgbClr val="FF0000"/>
                </a:solidFill>
                <a:effectLst/>
                <a:latin typeface="NikoshBAN" pitchFamily="2" charset="0"/>
                <a:ea typeface="+mn-ea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588428"/>
            <a:ext cx="4648200" cy="297417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খালি ধাপ গুলি পূন কর ?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 ধাপ গুলির বৈশিষ্ট লিখ ।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518068"/>
              </p:ext>
            </p:extLst>
          </p:nvPr>
        </p:nvGraphicFramePr>
        <p:xfrm>
          <a:off x="5083175" y="1081556"/>
          <a:ext cx="3908425" cy="40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762000" y="314794"/>
            <a:ext cx="4191000" cy="762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সময়ঃ ১০ মিনিট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3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2F5654-DBE2-47E5-9F6D-E9F7DAFE1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5" y="228600"/>
            <a:ext cx="8334610" cy="6324600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56E1578D-C5F9-44B9-A3E9-B74C639EA912}"/>
              </a:ext>
            </a:extLst>
          </p:cNvPr>
          <p:cNvSpPr/>
          <p:nvPr/>
        </p:nvSpPr>
        <p:spPr>
          <a:xfrm>
            <a:off x="609600" y="3124200"/>
            <a:ext cx="7924800" cy="25908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মাইটোসিস কোষ বিভাজন এর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ধাপ  এর মধ্যে তুলনা কর ?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C41E9A2A-6D74-41EB-9E9B-2FD10DA8BE49}"/>
              </a:ext>
            </a:extLst>
          </p:cNvPr>
          <p:cNvSpPr/>
          <p:nvPr/>
        </p:nvSpPr>
        <p:spPr>
          <a:xfrm>
            <a:off x="1371600" y="763191"/>
            <a:ext cx="6400800" cy="12882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C2FCA-F332-4364-84C6-5BA93DB94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382000" cy="56854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16B926-034D-4DDB-95F1-15620992AD22}"/>
              </a:ext>
            </a:extLst>
          </p:cNvPr>
          <p:cNvSpPr/>
          <p:nvPr/>
        </p:nvSpPr>
        <p:spPr>
          <a:xfrm>
            <a:off x="3782729" y="-332839"/>
            <a:ext cx="508504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 err="1">
                <a:ln w="11430"/>
                <a:solidFill>
                  <a:srgbClr val="FFFF0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00" dirty="0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862135-0D92-4CB4-AA0D-BAE804782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2" y="1066800"/>
            <a:ext cx="8885836" cy="56083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A11BBC-96A0-4CD2-AC5F-A638C5312F97}"/>
              </a:ext>
            </a:extLst>
          </p:cNvPr>
          <p:cNvSpPr txBox="1"/>
          <p:nvPr/>
        </p:nvSpPr>
        <p:spPr>
          <a:xfrm>
            <a:off x="304800" y="65455"/>
            <a:ext cx="8781509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 নিচের ছবিগুলো লক্ষ্য কর ও বল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0E85E-5DFB-4300-8FC9-6FC55C16AE54}"/>
              </a:ext>
            </a:extLst>
          </p:cNvPr>
          <p:cNvSpPr txBox="1"/>
          <p:nvPr/>
        </p:nvSpPr>
        <p:spPr>
          <a:xfrm>
            <a:off x="304799" y="1712392"/>
            <a:ext cx="2157364" cy="153581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ight Arrow 7">
            <a:extLst>
              <a:ext uri="{FF2B5EF4-FFF2-40B4-BE49-F238E27FC236}">
                <a16:creationId xmlns:a16="http://schemas.microsoft.com/office/drawing/2014/main" id="{3B50B299-36A3-48EF-BC50-BAE32FFCCCA0}"/>
              </a:ext>
            </a:extLst>
          </p:cNvPr>
          <p:cNvSpPr/>
          <p:nvPr/>
        </p:nvSpPr>
        <p:spPr>
          <a:xfrm>
            <a:off x="3340343" y="2092958"/>
            <a:ext cx="2081664" cy="931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8">
            <a:extLst>
              <a:ext uri="{FF2B5EF4-FFF2-40B4-BE49-F238E27FC236}">
                <a16:creationId xmlns:a16="http://schemas.microsoft.com/office/drawing/2014/main" id="{83089176-5E50-4F8B-9886-24754878A2A4}"/>
              </a:ext>
            </a:extLst>
          </p:cNvPr>
          <p:cNvSpPr/>
          <p:nvPr/>
        </p:nvSpPr>
        <p:spPr>
          <a:xfrm>
            <a:off x="2947149" y="4746110"/>
            <a:ext cx="2136442" cy="10450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75987D-7351-427D-90B3-C545CDA83DA6}"/>
              </a:ext>
            </a:extLst>
          </p:cNvPr>
          <p:cNvSpPr txBox="1"/>
          <p:nvPr/>
        </p:nvSpPr>
        <p:spPr>
          <a:xfrm>
            <a:off x="6118934" y="1442803"/>
            <a:ext cx="2586036" cy="169221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54A2E-72E8-4D17-9BF3-6C630A25D924}"/>
              </a:ext>
            </a:extLst>
          </p:cNvPr>
          <p:cNvSpPr txBox="1"/>
          <p:nvPr/>
        </p:nvSpPr>
        <p:spPr>
          <a:xfrm>
            <a:off x="5978371" y="4185329"/>
            <a:ext cx="2717074" cy="1884508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CF98E5-62B5-48B6-8A2D-C54DD6EB5469}"/>
              </a:ext>
            </a:extLst>
          </p:cNvPr>
          <p:cNvSpPr txBox="1"/>
          <p:nvPr/>
        </p:nvSpPr>
        <p:spPr>
          <a:xfrm>
            <a:off x="178988" y="3665160"/>
            <a:ext cx="1990361" cy="590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</a:t>
            </a:r>
            <a:r>
              <a:rPr lang="en-US" sz="3600" dirty="0" err="1"/>
              <a:t>ইট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BF1EEA-9CB2-41AF-BD97-011F61FD263B}"/>
              </a:ext>
            </a:extLst>
          </p:cNvPr>
          <p:cNvSpPr txBox="1"/>
          <p:nvPr/>
        </p:nvSpPr>
        <p:spPr>
          <a:xfrm>
            <a:off x="5422007" y="3511018"/>
            <a:ext cx="354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</a:t>
            </a:r>
            <a:r>
              <a:rPr lang="en-US" sz="3600" dirty="0" err="1"/>
              <a:t>ইটের</a:t>
            </a:r>
            <a:r>
              <a:rPr lang="en-US" sz="3600" dirty="0"/>
              <a:t> </a:t>
            </a:r>
            <a:r>
              <a:rPr lang="en-US" sz="3600" dirty="0" err="1"/>
              <a:t>তৈরি</a:t>
            </a:r>
            <a:r>
              <a:rPr lang="en-US" sz="3600" dirty="0"/>
              <a:t> </a:t>
            </a:r>
            <a:r>
              <a:rPr lang="en-US" sz="3600" dirty="0" err="1"/>
              <a:t>দেয়াল</a:t>
            </a:r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467DBC-6305-462D-8CBB-8356F3EBFD31}"/>
              </a:ext>
            </a:extLst>
          </p:cNvPr>
          <p:cNvSpPr txBox="1"/>
          <p:nvPr/>
        </p:nvSpPr>
        <p:spPr>
          <a:xfrm>
            <a:off x="533401" y="618347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</a:t>
            </a:r>
            <a:r>
              <a:rPr lang="en-US" sz="3200" dirty="0" err="1"/>
              <a:t>কোষ</a:t>
            </a:r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852B11-C4C0-4BF1-803B-77DF627BC0DE}"/>
              </a:ext>
            </a:extLst>
          </p:cNvPr>
          <p:cNvSpPr txBox="1"/>
          <p:nvPr/>
        </p:nvSpPr>
        <p:spPr>
          <a:xfrm>
            <a:off x="4876801" y="6162963"/>
            <a:ext cx="3885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</a:t>
            </a:r>
            <a:r>
              <a:rPr lang="en-US" sz="3200" dirty="0" err="1"/>
              <a:t>কোষের</a:t>
            </a:r>
            <a:r>
              <a:rPr lang="en-US" sz="3200" dirty="0"/>
              <a:t> </a:t>
            </a:r>
            <a:r>
              <a:rPr lang="en-US" sz="3200" dirty="0" err="1"/>
              <a:t>তৈরি</a:t>
            </a:r>
            <a:r>
              <a:rPr lang="en-US" sz="3200" dirty="0"/>
              <a:t> </a:t>
            </a:r>
            <a:r>
              <a:rPr lang="en-US" sz="3200" dirty="0" err="1"/>
              <a:t>মানবদেহ</a:t>
            </a:r>
            <a:r>
              <a:rPr lang="en-US" sz="3200" dirty="0"/>
              <a:t> </a:t>
            </a:r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5445E6-7F0B-4FFD-9198-28466228283B}"/>
              </a:ext>
            </a:extLst>
          </p:cNvPr>
          <p:cNvSpPr txBox="1"/>
          <p:nvPr/>
        </p:nvSpPr>
        <p:spPr>
          <a:xfrm>
            <a:off x="319086" y="4176315"/>
            <a:ext cx="2487965" cy="192407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AC2E11-F52A-45C0-BC9C-C42A1079A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79" y="1456805"/>
            <a:ext cx="3733800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B32DE3-DD57-4788-91A6-376EE9ACA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979" y="4071780"/>
            <a:ext cx="3733801" cy="26588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CF3B08-0B88-406D-91FF-3E13584BA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91550"/>
            <a:ext cx="3733800" cy="22897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41991D-AB45-491F-94BE-0232BBB321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3733800" cy="215023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5BD9FD-E4B0-4A3D-A912-F10E46F0FD3D}"/>
              </a:ext>
            </a:extLst>
          </p:cNvPr>
          <p:cNvSpPr/>
          <p:nvPr/>
        </p:nvSpPr>
        <p:spPr>
          <a:xfrm>
            <a:off x="577408" y="716556"/>
            <a:ext cx="7499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ও বল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8447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8458200" cy="4876800"/>
          </a:xfrm>
        </p:spPr>
        <p:txBody>
          <a:bodyPr/>
          <a:lstStyle/>
          <a:p>
            <a:r>
              <a:rPr lang="bn-BD" dirty="0"/>
              <a:t>,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175866"/>
            <a:ext cx="8458200" cy="28956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/>
              <a:t>আজকের আলোচনার বিষয় মাইটোসিস কোষ বিভাজন ।</a:t>
            </a:r>
            <a:endParaRPr 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D4C624-EAE8-4462-BBAC-98BAA763C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071466"/>
            <a:ext cx="4587735" cy="25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050" y="304800"/>
            <a:ext cx="8343900" cy="14677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7637" y="5159523"/>
            <a:ext cx="8601075" cy="9784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৩.মাইটোসিস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5762" y="2156534"/>
            <a:ext cx="8343900" cy="97847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002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১ কোষ বিভাজন কি বলতে পারবে।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50" y="3378027"/>
            <a:ext cx="834390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২  কোষ বিভাজন এর বিভিন্ন ধাপ সম্পর্কে বলতে পারবে।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1981200"/>
            <a:ext cx="9144000" cy="419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 কোষ বিভাজন পদ্ধতিতে একটি কোষ থেকে দুটি অপত্য কোষের সৃষ্টি করে, অপত্য কোষের ক্রোমোসোম  সংখ্যা মাতৃকোষের ক্রোমোসোম সংখ্যা, বিন্যাস,পকৃতি,সমান থাকে থাকে তাকে মাইটোসিস কোষ বিভাজন বলে।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533400"/>
            <a:ext cx="4495800" cy="9144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72B04B-E2BC-468B-8734-E294B5ED03F1}"/>
              </a:ext>
            </a:extLst>
          </p:cNvPr>
          <p:cNvSpPr txBox="1"/>
          <p:nvPr/>
        </p:nvSpPr>
        <p:spPr>
          <a:xfrm>
            <a:off x="3492843" y="518983"/>
            <a:ext cx="5173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9194A-163B-41CB-85C8-395DD7D1382C}"/>
              </a:ext>
            </a:extLst>
          </p:cNvPr>
          <p:cNvSpPr txBox="1"/>
          <p:nvPr/>
        </p:nvSpPr>
        <p:spPr>
          <a:xfrm>
            <a:off x="399535" y="2151727"/>
            <a:ext cx="843966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অ্যামাইটোসিস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মায়োসিস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DE1FC-7397-4703-8A3E-E2AF3DCB9B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14"/>
          <a:stretch/>
        </p:blipFill>
        <p:spPr>
          <a:xfrm>
            <a:off x="4914909" y="2605916"/>
            <a:ext cx="3998115" cy="2582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27519F-9460-4946-A21B-F03C5F989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93" y="974481"/>
            <a:ext cx="5201371" cy="1240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9B489B-A336-4467-B4B2-5BECB9CF1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3" b="6626"/>
          <a:stretch/>
        </p:blipFill>
        <p:spPr>
          <a:xfrm>
            <a:off x="173184" y="2667000"/>
            <a:ext cx="4055907" cy="2521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BB97F9-B215-4FCC-AAF1-B346B5E869E3}"/>
              </a:ext>
            </a:extLst>
          </p:cNvPr>
          <p:cNvSpPr txBox="1"/>
          <p:nvPr/>
        </p:nvSpPr>
        <p:spPr>
          <a:xfrm>
            <a:off x="5715000" y="5578876"/>
            <a:ext cx="1894035" cy="59062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মায়োসিস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823E1-0319-4C37-8673-9C63FE360637}"/>
              </a:ext>
            </a:extLst>
          </p:cNvPr>
          <p:cNvSpPr txBox="1"/>
          <p:nvPr/>
        </p:nvSpPr>
        <p:spPr>
          <a:xfrm>
            <a:off x="787511" y="5486876"/>
            <a:ext cx="2412563" cy="7149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    </a:t>
            </a:r>
            <a:r>
              <a:rPr lang="en-US" sz="4000" dirty="0" err="1"/>
              <a:t>মাইটোসিস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4AAAE-B74E-470F-BCD1-A72339EE1CE9}"/>
              </a:ext>
            </a:extLst>
          </p:cNvPr>
          <p:cNvSpPr txBox="1"/>
          <p:nvPr/>
        </p:nvSpPr>
        <p:spPr>
          <a:xfrm>
            <a:off x="3592771" y="1828159"/>
            <a:ext cx="2816833" cy="65279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      </a:t>
            </a:r>
            <a:r>
              <a:rPr lang="en-US" sz="3600" dirty="0" err="1"/>
              <a:t>অ্যামাইটোসিস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0A5982-931C-4F22-ACBE-D154FB5D5C1E}"/>
              </a:ext>
            </a:extLst>
          </p:cNvPr>
          <p:cNvSpPr txBox="1"/>
          <p:nvPr/>
        </p:nvSpPr>
        <p:spPr>
          <a:xfrm>
            <a:off x="1725614" y="313561"/>
            <a:ext cx="7222188" cy="373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AE2CA7-CE14-4C92-A5F9-9CB895E39E9A}"/>
              </a:ext>
            </a:extLst>
          </p:cNvPr>
          <p:cNvSpPr txBox="1"/>
          <p:nvPr/>
        </p:nvSpPr>
        <p:spPr>
          <a:xfrm>
            <a:off x="419100" y="161356"/>
            <a:ext cx="8305800" cy="777135"/>
          </a:xfrm>
          <a:prstGeom prst="rect">
            <a:avLst/>
          </a:prstGeom>
          <a:gradFill flip="none" rotWithShape="1">
            <a:gsLst>
              <a:gs pos="26000">
                <a:schemeClr val="accent6">
                  <a:lumMod val="67000"/>
                </a:schemeClr>
              </a:gs>
              <a:gs pos="99000">
                <a:schemeClr val="accent6">
                  <a:lumMod val="97000"/>
                  <a:lumOff val="3000"/>
                </a:schemeClr>
              </a:gs>
              <a:gs pos="99000">
                <a:schemeClr val="accent6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ভালোভাবে লক্ষ্য কর </a:t>
            </a:r>
          </a:p>
        </p:txBody>
      </p:sp>
    </p:spTree>
    <p:extLst>
      <p:ext uri="{BB962C8B-B14F-4D97-AF65-F5344CB8AC3E}">
        <p14:creationId xmlns:p14="http://schemas.microsoft.com/office/powerpoint/2010/main" val="20586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1178</TotalTime>
  <Words>553</Words>
  <Application>Microsoft Office PowerPoint</Application>
  <PresentationFormat>On-screen Show (4:3)</PresentationFormat>
  <Paragraphs>105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Berlin Sans FB Demi</vt:lpstr>
      <vt:lpstr>BhrahmaputraCMJ</vt:lpstr>
      <vt:lpstr>Calibri</vt:lpstr>
      <vt:lpstr>Century Gothic</vt:lpstr>
      <vt:lpstr>NikoshBAN</vt:lpstr>
      <vt:lpstr>PinkiyMJ</vt:lpstr>
      <vt:lpstr>SutonnyMJ</vt:lpstr>
      <vt:lpstr>Vrinda</vt:lpstr>
      <vt:lpstr>Vapor Trail</vt:lpstr>
      <vt:lpstr>PowerPoint Presentation</vt:lpstr>
      <vt:lpstr>PowerPoint Presentation</vt:lpstr>
      <vt:lpstr>PowerPoint Presentation</vt:lpstr>
      <vt:lpstr>PowerPoint Presentation</vt:lpstr>
      <vt:lpstr>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কাজ-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shafiqur rahman</cp:lastModifiedBy>
  <cp:revision>205</cp:revision>
  <dcterms:created xsi:type="dcterms:W3CDTF">2011-05-09T09:57:13Z</dcterms:created>
  <dcterms:modified xsi:type="dcterms:W3CDTF">2021-04-17T08:32:03Z</dcterms:modified>
</cp:coreProperties>
</file>