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21" r:id="rId2"/>
    <p:sldId id="295" r:id="rId3"/>
    <p:sldId id="260" r:id="rId4"/>
    <p:sldId id="318" r:id="rId5"/>
    <p:sldId id="298" r:id="rId6"/>
    <p:sldId id="299" r:id="rId7"/>
    <p:sldId id="312" r:id="rId8"/>
    <p:sldId id="315" r:id="rId9"/>
    <p:sldId id="316" r:id="rId10"/>
    <p:sldId id="314" r:id="rId11"/>
    <p:sldId id="289" r:id="rId12"/>
    <p:sldId id="317" r:id="rId13"/>
    <p:sldId id="294" r:id="rId14"/>
    <p:sldId id="311" r:id="rId15"/>
    <p:sldId id="297" r:id="rId16"/>
    <p:sldId id="273" r:id="rId17"/>
    <p:sldId id="274" r:id="rId18"/>
    <p:sldId id="275" r:id="rId19"/>
    <p:sldId id="267" r:id="rId20"/>
    <p:sldId id="319" r:id="rId21"/>
    <p:sldId id="276" r:id="rId22"/>
    <p:sldId id="32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3EF"/>
    <a:srgbClr val="FFFFFF"/>
    <a:srgbClr val="DCE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12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1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3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2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43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5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1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5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1A6F535-A1CE-478C-986D-300D32850CF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55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1A6F535-A1CE-478C-986D-300D32850CF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22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tmp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7" Type="http://schemas.openxmlformats.org/officeDocument/2006/relationships/image" Target="../media/image21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tm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A9DDDC-F4A9-438B-93CB-7C3D1C9B5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1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79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0F820A1C-18EA-46BD-BBEF-049A49F8D474}"/>
              </a:ext>
            </a:extLst>
          </p:cNvPr>
          <p:cNvSpPr/>
          <p:nvPr/>
        </p:nvSpPr>
        <p:spPr>
          <a:xfrm>
            <a:off x="4662775" y="223024"/>
            <a:ext cx="3033131" cy="942407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7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09731A-D0C7-4307-B82E-08F76DC2E5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8485" y="3382824"/>
            <a:ext cx="10353675" cy="223024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DF7BA86-0407-44E5-9974-D61B05ACF313}"/>
              </a:ext>
            </a:extLst>
          </p:cNvPr>
          <p:cNvGrpSpPr/>
          <p:nvPr/>
        </p:nvGrpSpPr>
        <p:grpSpPr>
          <a:xfrm>
            <a:off x="778485" y="1384326"/>
            <a:ext cx="10353675" cy="1796122"/>
            <a:chOff x="1410603" y="1752817"/>
            <a:chExt cx="8613351" cy="179612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CCE6579-4DA0-468E-980A-9C3726FDA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0603" y="1752817"/>
              <a:ext cx="2317335" cy="179612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E404A43-A3C3-4678-8948-3AF43F0E5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45756" y="1849463"/>
              <a:ext cx="2532331" cy="169947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CD0CE0C-3635-4B3B-B9AD-67BCABF2B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95906" y="1849464"/>
              <a:ext cx="2328048" cy="1699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583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13" y="5123860"/>
            <a:ext cx="1705213" cy="12860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90892" y="87163"/>
            <a:ext cx="628485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2" y="2286000"/>
            <a:ext cx="1582792" cy="1233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902" y="1452638"/>
            <a:ext cx="1228896" cy="1152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722" y="733215"/>
            <a:ext cx="936089" cy="9135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01835" y="1631810"/>
            <a:ext cx="2119745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Kalpurush" panose="02000600000000000000" pitchFamily="2" charset="0"/>
                <a:cs typeface="Kalpurush" panose="02000600000000000000" pitchFamily="2" charset="0"/>
              </a:rPr>
              <a:t>কার্বনডাই অক্সাইড</a:t>
            </a:r>
            <a:endParaRPr lang="en-US" sz="2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9902" y="2771555"/>
            <a:ext cx="122889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Kalpurush" panose="02000600000000000000" pitchFamily="2" charset="0"/>
                <a:cs typeface="Kalpurush" panose="02000600000000000000" pitchFamily="2" charset="0"/>
              </a:rPr>
              <a:t>পরাগায়ন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123" y="3560393"/>
            <a:ext cx="2226769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পুষ্টি উপাদান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5621" y="6416153"/>
            <a:ext cx="253214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বৃদ্ধি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959" y="4427542"/>
            <a:ext cx="1774316" cy="12621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54593" y="5766887"/>
            <a:ext cx="212174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বীজের বিস্তরণ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372" y="2935146"/>
            <a:ext cx="1669474" cy="12504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65273" y="4241919"/>
            <a:ext cx="936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2254214">
            <a:off x="6647098" y="4088142"/>
            <a:ext cx="755075" cy="6570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6200000">
            <a:off x="4889735" y="2107612"/>
            <a:ext cx="755075" cy="6570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7097586">
            <a:off x="3864373" y="4401537"/>
            <a:ext cx="755075" cy="6570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1362394">
            <a:off x="2796538" y="3140887"/>
            <a:ext cx="755075" cy="6570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20509439">
            <a:off x="6660746" y="2633087"/>
            <a:ext cx="755075" cy="6570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0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5FE2CB-4798-4E90-B5B4-2BD8A89849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27" t="7186" r="37295" b="42713"/>
          <a:stretch/>
        </p:blipFill>
        <p:spPr>
          <a:xfrm>
            <a:off x="759655" y="2207367"/>
            <a:ext cx="7054878" cy="2912013"/>
          </a:xfrm>
          <a:prstGeom prst="rect">
            <a:avLst/>
          </a:prstGeom>
        </p:spPr>
      </p:pic>
      <p:sp>
        <p:nvSpPr>
          <p:cNvPr id="6" name="AutoShape 2" descr="মৌমাছি - gif.ovh">
            <a:extLst>
              <a:ext uri="{FF2B5EF4-FFF2-40B4-BE49-F238E27FC236}">
                <a16:creationId xmlns:a16="http://schemas.microsoft.com/office/drawing/2014/main" id="{D0D8ADD5-7384-4468-B683-4F200E5D59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B1CB2A-A62D-4D71-B9BD-2F2572695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655" y="2180065"/>
            <a:ext cx="2651468" cy="30423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168462-E49C-4CFB-A2EF-0812E627B641}"/>
              </a:ext>
            </a:extLst>
          </p:cNvPr>
          <p:cNvSpPr txBox="1"/>
          <p:nvPr/>
        </p:nvSpPr>
        <p:spPr>
          <a:xfrm>
            <a:off x="4462739" y="454222"/>
            <a:ext cx="3513850" cy="1323439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r>
              <a:rPr lang="en-US" sz="8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উদ্ভিদ</a:t>
            </a:r>
            <a:endParaRPr lang="en-US" sz="8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2680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E29CA13-64C6-47A8-9568-1DDA5A3C71C7}"/>
              </a:ext>
            </a:extLst>
          </p:cNvPr>
          <p:cNvSpPr txBox="1"/>
          <p:nvPr/>
        </p:nvSpPr>
        <p:spPr>
          <a:xfrm>
            <a:off x="2122755" y="410415"/>
            <a:ext cx="7946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11A2F0-7968-440F-878F-94DB466F5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16" y="2803718"/>
            <a:ext cx="9907439" cy="21377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4CD44C-86CF-495B-9D1D-213E081A2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146" y="3677981"/>
            <a:ext cx="7331469" cy="4181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1D6DF7-9E6A-4BAB-A38C-AD82DA8EF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1875" y="4329978"/>
            <a:ext cx="4146077" cy="41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5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A2ED75-D597-462B-828D-27BF61A30BBA}"/>
              </a:ext>
            </a:extLst>
          </p:cNvPr>
          <p:cNvSpPr txBox="1"/>
          <p:nvPr/>
        </p:nvSpPr>
        <p:spPr>
          <a:xfrm>
            <a:off x="2182693" y="137215"/>
            <a:ext cx="70197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সারসংক্ষেপ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C27B7D-2FFD-46F3-B94D-AA8BD87AEB6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32821" y="1718421"/>
            <a:ext cx="6701938" cy="3794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348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9879A7F4-3EE0-445A-A47E-B40F2ADF0FC1}"/>
              </a:ext>
            </a:extLst>
          </p:cNvPr>
          <p:cNvSpPr/>
          <p:nvPr/>
        </p:nvSpPr>
        <p:spPr>
          <a:xfrm>
            <a:off x="4339989" y="272955"/>
            <a:ext cx="4244454" cy="968991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সারসংক্ষেপ</a:t>
            </a:r>
            <a:endParaRPr lang="en-US" sz="6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Wave 1">
            <a:extLst>
              <a:ext uri="{FF2B5EF4-FFF2-40B4-BE49-F238E27FC236}">
                <a16:creationId xmlns:a16="http://schemas.microsoft.com/office/drawing/2014/main" id="{6FB00BB8-44EB-4F4A-BFEC-54BB36729D03}"/>
              </a:ext>
            </a:extLst>
          </p:cNvPr>
          <p:cNvSpPr/>
          <p:nvPr/>
        </p:nvSpPr>
        <p:spPr>
          <a:xfrm>
            <a:off x="838200" y="1752600"/>
            <a:ext cx="10909300" cy="4051300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বীজের</a:t>
            </a:r>
            <a:r>
              <a:rPr lang="en-US" sz="40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বিস্তরণঃ</a:t>
            </a:r>
            <a:r>
              <a:rPr lang="en-US" sz="4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মাতৃউদ্ভিদ</a:t>
            </a:r>
            <a:r>
              <a:rPr lang="en-US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থেকেবিভিন্ন</a:t>
            </a:r>
            <a:r>
              <a:rPr lang="en-US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স্থানে</a:t>
            </a:r>
            <a:r>
              <a:rPr lang="en-US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বীজের</a:t>
            </a:r>
            <a:r>
              <a:rPr lang="en-US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ছড়িয়ে</a:t>
            </a:r>
            <a:r>
              <a:rPr lang="en-US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পড়াই</a:t>
            </a:r>
            <a:r>
              <a:rPr lang="en-US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হলো</a:t>
            </a:r>
            <a:r>
              <a:rPr lang="en-US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বীজের</a:t>
            </a:r>
            <a:r>
              <a:rPr lang="en-US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বিস্তরণ</a:t>
            </a:r>
            <a:r>
              <a:rPr lang="en-US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18599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E14C37-4B3B-4A5E-95D0-2A2DBE10FC91}"/>
              </a:ext>
            </a:extLst>
          </p:cNvPr>
          <p:cNvSpPr/>
          <p:nvPr/>
        </p:nvSpPr>
        <p:spPr>
          <a:xfrm>
            <a:off x="1440873" y="656917"/>
            <a:ext cx="9379527" cy="13785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পাঠ্য বইয়ের </a:t>
            </a:r>
            <a:r>
              <a:rPr lang="bn-BD" sz="48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 </a:t>
            </a:r>
            <a:r>
              <a:rPr lang="bn-IN" sz="48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পৃষ্ঠা খুলে নিরবে পড়। </a:t>
            </a:r>
            <a:endParaRPr lang="en-US" sz="4800" i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0E3505-30C6-45B6-B9A3-BA2A9F439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75" y="2243990"/>
            <a:ext cx="6365825" cy="4074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5847A7-B484-4307-AA04-94776DD4BB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24" y="2211755"/>
            <a:ext cx="3466315" cy="41117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11964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ultidocument 3">
            <a:extLst>
              <a:ext uri="{FF2B5EF4-FFF2-40B4-BE49-F238E27FC236}">
                <a16:creationId xmlns:a16="http://schemas.microsoft.com/office/drawing/2014/main" id="{3D1BA70C-9D87-4701-8F0C-2430F76C0D19}"/>
              </a:ext>
            </a:extLst>
          </p:cNvPr>
          <p:cNvSpPr/>
          <p:nvPr/>
        </p:nvSpPr>
        <p:spPr>
          <a:xfrm>
            <a:off x="400335" y="367234"/>
            <a:ext cx="11391332" cy="1174956"/>
          </a:xfrm>
          <a:prstGeom prst="flowChartMultidocumen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i="1" dirty="0" err="1">
                <a:ln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8000" b="1" i="1" dirty="0">
              <a:ln/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A3F22B-D967-4291-A674-3BA0D69F1818}"/>
              </a:ext>
            </a:extLst>
          </p:cNvPr>
          <p:cNvSpPr/>
          <p:nvPr/>
        </p:nvSpPr>
        <p:spPr>
          <a:xfrm>
            <a:off x="400335" y="1750737"/>
            <a:ext cx="11391332" cy="47319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শূন্যস্থান পূরণ করঃ </a:t>
            </a:r>
          </a:p>
          <a:p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১।প্রাণী শ্বাস নেওয়ার সময়   ...................................গ্রহণ করে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</a:t>
            </a:r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বানর  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………………………….. </a:t>
            </a:r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বাস করে  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। </a:t>
            </a:r>
          </a:p>
          <a:p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</a:t>
            </a:r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উদ্ভিদ পরাগায়নের জন্য  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……………………………</a:t>
            </a:r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উপর নির্ভরশীল 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৪।</a:t>
            </a:r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প্রাণীর মৃত দেহ পচে  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……………………………. </a:t>
            </a:r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তৈরি হয় 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। </a:t>
            </a:r>
          </a:p>
          <a:p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৫।</a:t>
            </a:r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বীজের বিস্তরণ   ...........................      জন্ম দেয় 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। </a:t>
            </a:r>
            <a:endParaRPr lang="bn-BD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D1ADD-CB64-4425-9335-6654350BD4D4}"/>
              </a:ext>
            </a:extLst>
          </p:cNvPr>
          <p:cNvSpPr txBox="1"/>
          <p:nvPr/>
        </p:nvSpPr>
        <p:spPr>
          <a:xfrm>
            <a:off x="5433516" y="2854088"/>
            <a:ext cx="3123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অক্সিজেন   </a:t>
            </a:r>
            <a:endParaRPr lang="en-US" sz="44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73069D-EBB6-42B7-A3C4-9190BB23A65F}"/>
              </a:ext>
            </a:extLst>
          </p:cNvPr>
          <p:cNvSpPr txBox="1"/>
          <p:nvPr/>
        </p:nvSpPr>
        <p:spPr>
          <a:xfrm>
            <a:off x="2497538" y="3422554"/>
            <a:ext cx="2493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গাছে    </a:t>
            </a:r>
            <a:endParaRPr lang="en-US" sz="44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3E715A-2B79-4B6D-A6F3-9E5CDDCEFCEB}"/>
              </a:ext>
            </a:extLst>
          </p:cNvPr>
          <p:cNvSpPr txBox="1"/>
          <p:nvPr/>
        </p:nvSpPr>
        <p:spPr>
          <a:xfrm>
            <a:off x="4649144" y="4005055"/>
            <a:ext cx="2693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প্রাণীর  </a:t>
            </a:r>
            <a:endParaRPr lang="en-US" sz="44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30C14E-805A-4ECC-8519-C15CB2DF14FB}"/>
              </a:ext>
            </a:extLst>
          </p:cNvPr>
          <p:cNvSpPr txBox="1"/>
          <p:nvPr/>
        </p:nvSpPr>
        <p:spPr>
          <a:xfrm>
            <a:off x="4649144" y="4506232"/>
            <a:ext cx="3908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প্রাকৃতিক সার    </a:t>
            </a:r>
            <a:endParaRPr lang="en-US" sz="44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B1F871-56FF-4D44-8B36-336076E1CE1D}"/>
              </a:ext>
            </a:extLst>
          </p:cNvPr>
          <p:cNvSpPr txBox="1"/>
          <p:nvPr/>
        </p:nvSpPr>
        <p:spPr>
          <a:xfrm>
            <a:off x="3538927" y="5138194"/>
            <a:ext cx="34214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নতুন উদ্ভিদের   </a:t>
            </a:r>
            <a:endParaRPr lang="en-US" sz="44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97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/>
      <p:bldP spid="10" grpId="0"/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47D71D-4597-40AC-BE4E-C6024A431229}"/>
              </a:ext>
            </a:extLst>
          </p:cNvPr>
          <p:cNvSpPr/>
          <p:nvPr/>
        </p:nvSpPr>
        <p:spPr>
          <a:xfrm>
            <a:off x="370764" y="395785"/>
            <a:ext cx="11450472" cy="6550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মিলকরণ</a:t>
            </a:r>
            <a:r>
              <a:rPr lang="bn-BD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750ABD-2B29-47E8-A002-41910993DD35}"/>
              </a:ext>
            </a:extLst>
          </p:cNvPr>
          <p:cNvSpPr txBox="1"/>
          <p:nvPr/>
        </p:nvSpPr>
        <p:spPr>
          <a:xfrm>
            <a:off x="834788" y="1667301"/>
            <a:ext cx="4490113" cy="887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78507A-15DC-4399-97DA-057DBEC67A14}"/>
              </a:ext>
            </a:extLst>
          </p:cNvPr>
          <p:cNvSpPr txBox="1"/>
          <p:nvPr/>
        </p:nvSpPr>
        <p:spPr>
          <a:xfrm>
            <a:off x="987188" y="1819701"/>
            <a:ext cx="4490113" cy="887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7E2CE8-3362-48AC-A931-21DF06DA39CB}"/>
              </a:ext>
            </a:extLst>
          </p:cNvPr>
          <p:cNvSpPr/>
          <p:nvPr/>
        </p:nvSpPr>
        <p:spPr>
          <a:xfrm>
            <a:off x="370765" y="1505798"/>
            <a:ext cx="5525072" cy="8871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 মানুষ বাসস্থান তৈরিতে 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C3B144-AAE9-487E-86AF-8DD58861147A}"/>
              </a:ext>
            </a:extLst>
          </p:cNvPr>
          <p:cNvSpPr/>
          <p:nvPr/>
        </p:nvSpPr>
        <p:spPr>
          <a:xfrm>
            <a:off x="370745" y="2518010"/>
            <a:ext cx="5525072" cy="8871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 উদ্ভিদের বিভিন্ন অংশ 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00A15D4-281B-4EB8-8D34-0CC0ABF5321F}"/>
              </a:ext>
            </a:extLst>
          </p:cNvPr>
          <p:cNvSpPr/>
          <p:nvPr/>
        </p:nvSpPr>
        <p:spPr>
          <a:xfrm>
            <a:off x="370764" y="3502928"/>
            <a:ext cx="5525053" cy="8871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 উদ্ভিদ খাদ্য তৈরির জন্য 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DA92A5-D380-42A6-A20E-1D280838349B}"/>
              </a:ext>
            </a:extLst>
          </p:cNvPr>
          <p:cNvSpPr/>
          <p:nvPr/>
        </p:nvSpPr>
        <p:spPr>
          <a:xfrm>
            <a:off x="370745" y="4501486"/>
            <a:ext cx="5525053" cy="8871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৪।</a:t>
            </a:r>
            <a:r>
              <a:rPr lang="bn-BD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উদ্ভিদের বীজ সৃষ্টি হয়  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2EFA46-E10E-405E-9FDC-5B5B6B920B3F}"/>
              </a:ext>
            </a:extLst>
          </p:cNvPr>
          <p:cNvSpPr/>
          <p:nvPr/>
        </p:nvSpPr>
        <p:spPr>
          <a:xfrm>
            <a:off x="370744" y="5500050"/>
            <a:ext cx="5525053" cy="8871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৫।পাখি,মৌমাছি 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4023A1B-0316-4796-B1BD-2FE9366AA00A}"/>
              </a:ext>
            </a:extLst>
          </p:cNvPr>
          <p:cNvSpPr/>
          <p:nvPr/>
        </p:nvSpPr>
        <p:spPr>
          <a:xfrm>
            <a:off x="6282533" y="1505798"/>
            <a:ext cx="5538702" cy="8871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পরাগায়নের ফলে।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B9CE4A-22FC-45E8-BAF4-7C27D8056E02}"/>
              </a:ext>
            </a:extLst>
          </p:cNvPr>
          <p:cNvSpPr/>
          <p:nvPr/>
        </p:nvSpPr>
        <p:spPr>
          <a:xfrm>
            <a:off x="6309831" y="5484139"/>
            <a:ext cx="5525072" cy="8825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কার্বন-ডাই-অক্সাইড ব্যবহার করে।   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6F9A12-C8D3-4CED-B599-1E91623664E6}"/>
              </a:ext>
            </a:extLst>
          </p:cNvPr>
          <p:cNvSpPr/>
          <p:nvPr/>
        </p:nvSpPr>
        <p:spPr>
          <a:xfrm>
            <a:off x="6309831" y="4501486"/>
            <a:ext cx="5525072" cy="8825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প্রাণী খাদ্য হিসেবে গ্রহণ করে। 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EEF76EC-BA21-4A10-B648-0C639A527DA5}"/>
              </a:ext>
            </a:extLst>
          </p:cNvPr>
          <p:cNvSpPr/>
          <p:nvPr/>
        </p:nvSpPr>
        <p:spPr>
          <a:xfrm>
            <a:off x="6282531" y="3502928"/>
            <a:ext cx="5525072" cy="8825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উদ্ভিদ ব্যবহার করে  । 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2924F97-8558-48C8-BDD9-3E36B226A39B}"/>
              </a:ext>
            </a:extLst>
          </p:cNvPr>
          <p:cNvSpPr/>
          <p:nvPr/>
        </p:nvSpPr>
        <p:spPr>
          <a:xfrm>
            <a:off x="6296179" y="2515730"/>
            <a:ext cx="5525072" cy="8825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পরাগায়নে সাহায্য করে  । 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736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00078 -0.2925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0.00195 -0.2909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-0.00234 -0.2888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0.00169 0.4365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0.00117 0.4328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0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7905C5-4239-4DC9-B583-76972BD0447C}"/>
              </a:ext>
            </a:extLst>
          </p:cNvPr>
          <p:cNvSpPr txBox="1"/>
          <p:nvPr/>
        </p:nvSpPr>
        <p:spPr>
          <a:xfrm>
            <a:off x="2466759" y="422855"/>
            <a:ext cx="6386284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1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1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CB62E4-EB9C-4CC5-961F-DE3817C3EB7A}"/>
              </a:ext>
            </a:extLst>
          </p:cNvPr>
          <p:cNvSpPr/>
          <p:nvPr/>
        </p:nvSpPr>
        <p:spPr>
          <a:xfrm>
            <a:off x="236561" y="3429000"/>
            <a:ext cx="11718878" cy="26930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 উদ্ভিদ কীভাবে প্রাণীর উপর নির্ভরশীল? </a:t>
            </a:r>
          </a:p>
          <a:p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 উদ্ভিদের জন্য বীজের বিস্তরণ কেন গুরুত্বপূর্ণ? </a:t>
            </a:r>
          </a:p>
          <a:p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৩।বীজের বিস্তরণ কাকে বলে? </a:t>
            </a:r>
            <a:endParaRPr lang="en-US" sz="4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01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178C8B-B344-4EAF-9F54-F483699B188B}"/>
              </a:ext>
            </a:extLst>
          </p:cNvPr>
          <p:cNvSpPr/>
          <p:nvPr/>
        </p:nvSpPr>
        <p:spPr>
          <a:xfrm>
            <a:off x="240632" y="304799"/>
            <a:ext cx="11710736" cy="10427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>
                <a:gd name="adj" fmla="val 75000"/>
              </a:avLst>
            </a:prstTxWarp>
          </a:bodyPr>
          <a:lstStyle/>
          <a:p>
            <a:pPr algn="ctr"/>
            <a:r>
              <a:rPr lang="en-US" sz="6000" i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60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i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পাঠে</a:t>
            </a:r>
            <a:r>
              <a:rPr lang="en-US" sz="60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i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60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i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স্বাগতম</a:t>
            </a:r>
            <a:r>
              <a:rPr lang="en-US" sz="60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E7218A-3F36-4092-A723-5F9253E7F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" y="1478865"/>
            <a:ext cx="11710735" cy="50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13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CB62E4-EB9C-4CC5-961F-DE3817C3EB7A}"/>
              </a:ext>
            </a:extLst>
          </p:cNvPr>
          <p:cNvSpPr/>
          <p:nvPr/>
        </p:nvSpPr>
        <p:spPr>
          <a:xfrm>
            <a:off x="236561" y="0"/>
            <a:ext cx="11718878" cy="61220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 উদ্ভিদ খাদ্য তৈরি,বৃদ্ধি,পরাগায়ন ও বীজের বিস্তরণের জন্য প্রাণীর উপর নির্ভরশীল। </a:t>
            </a:r>
          </a:p>
          <a:p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 উদ্ভিদের নতুন আবাস গড়ে তোলার জন্য বীজের বিস্তরণ গুরুত্বপূর্ণ।  </a:t>
            </a:r>
          </a:p>
          <a:p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৩।বীজের বিস্তরণ হলো মাতৃউদ্ভিদ থেকে বিভিন্ন স্থানে বীজের ছড়িয়ে পড়া। </a:t>
            </a:r>
            <a:endParaRPr lang="en-US" sz="4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94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C78FF1-1253-4FFA-8D35-9639F4338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54" y="375091"/>
            <a:ext cx="2705100" cy="16859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59767F-BBA0-43DF-9506-DE09D32DBF45}"/>
              </a:ext>
            </a:extLst>
          </p:cNvPr>
          <p:cNvSpPr/>
          <p:nvPr/>
        </p:nvSpPr>
        <p:spPr>
          <a:xfrm>
            <a:off x="1924334" y="375091"/>
            <a:ext cx="5035088" cy="1685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 কাজ </a:t>
            </a:r>
            <a:endParaRPr lang="en-US" sz="7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6D6C84-6BD4-4A4B-836B-F22A6540D382}"/>
              </a:ext>
            </a:extLst>
          </p:cNvPr>
          <p:cNvSpPr/>
          <p:nvPr/>
        </p:nvSpPr>
        <p:spPr>
          <a:xfrm>
            <a:off x="1119116" y="2429301"/>
            <a:ext cx="9498842" cy="36712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কীভাবে উদ্ভিদ ও প্রাণী পরস্পরের উপর নির্ভরশীল তার একটি তালিকা তৈরি করো।  </a:t>
            </a:r>
          </a:p>
        </p:txBody>
      </p:sp>
    </p:spTree>
    <p:extLst>
      <p:ext uri="{BB962C8B-B14F-4D97-AF65-F5344CB8AC3E}">
        <p14:creationId xmlns:p14="http://schemas.microsoft.com/office/powerpoint/2010/main" val="239536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47A499-472C-4757-B440-6A2FD1D3D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543049"/>
            <a:ext cx="5715000" cy="4981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B6368A-7251-403E-9AEC-45DE3A571EB0}"/>
              </a:ext>
            </a:extLst>
          </p:cNvPr>
          <p:cNvSpPr txBox="1"/>
          <p:nvPr/>
        </p:nvSpPr>
        <p:spPr>
          <a:xfrm>
            <a:off x="2333108" y="2606097"/>
            <a:ext cx="7525784" cy="2515719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IN" sz="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9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9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9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9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9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9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9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154CDF-460C-4058-9590-C5271C23F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06" y="167961"/>
            <a:ext cx="3121152" cy="3121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rrow: Up-Down 4">
            <a:extLst>
              <a:ext uri="{FF2B5EF4-FFF2-40B4-BE49-F238E27FC236}">
                <a16:creationId xmlns:a16="http://schemas.microsoft.com/office/drawing/2014/main" id="{4FF3F6EC-46BB-4835-B14C-D507F60BDCE4}"/>
              </a:ext>
            </a:extLst>
          </p:cNvPr>
          <p:cNvSpPr/>
          <p:nvPr/>
        </p:nvSpPr>
        <p:spPr>
          <a:xfrm>
            <a:off x="5534524" y="280255"/>
            <a:ext cx="1703832" cy="6322855"/>
          </a:xfrm>
          <a:prstGeom prst="upDownArrow">
            <a:avLst>
              <a:gd name="adj1" fmla="val 50000"/>
              <a:gd name="adj2" fmla="val 3964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</a:p>
          <a:p>
            <a:pPr algn="ctr">
              <a:lnSpc>
                <a:spcPct val="150000"/>
              </a:lnSpc>
            </a:pPr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রি</a:t>
            </a:r>
          </a:p>
          <a:p>
            <a:pPr algn="ctr">
              <a:lnSpc>
                <a:spcPct val="150000"/>
              </a:lnSpc>
            </a:pPr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</a:t>
            </a:r>
          </a:p>
          <a:p>
            <a:pPr algn="ctr">
              <a:lnSpc>
                <a:spcPct val="150000"/>
              </a:lnSpc>
            </a:pPr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তি</a:t>
            </a:r>
            <a:endParaRPr lang="en-US" sz="4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595C38-C416-4873-B261-23FBDBC0294E}"/>
              </a:ext>
            </a:extLst>
          </p:cNvPr>
          <p:cNvSpPr txBox="1"/>
          <p:nvPr/>
        </p:nvSpPr>
        <p:spPr>
          <a:xfrm>
            <a:off x="336884" y="3360823"/>
            <a:ext cx="5101387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এলিজা বেগম</a:t>
            </a:r>
          </a:p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প্রধান শিক্ষক</a:t>
            </a:r>
          </a:p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পল্লীমঙ্গল  সরকারি প্রাথমিক বিদ্যালয় </a:t>
            </a:r>
          </a:p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দক্ষিণ সুরমা , সিলেট ।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829DE6-5871-4F98-AAB3-DB1231B4F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305" y="357200"/>
            <a:ext cx="2267653" cy="26043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9DAB291-05D6-4EB8-B72A-5FA1920CFE1D}"/>
              </a:ext>
            </a:extLst>
          </p:cNvPr>
          <p:cNvSpPr txBox="1"/>
          <p:nvPr/>
        </p:nvSpPr>
        <p:spPr>
          <a:xfrm>
            <a:off x="7601803" y="3289112"/>
            <a:ext cx="4253312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শ্রেণীঃ৫ম</a:t>
            </a:r>
          </a:p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বিষয়ঃপ্রাথমিক বিজ্ঞান</a:t>
            </a:r>
          </a:p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পাঠঃ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পরিবেশ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সময়ঃ৪০মিনিট</a:t>
            </a:r>
          </a:p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তারিখঃ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১৪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/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০৪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/২০২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ইং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479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70638D-B47E-4A0B-8F36-96FD07F5E21A}"/>
              </a:ext>
            </a:extLst>
          </p:cNvPr>
          <p:cNvSpPr txBox="1"/>
          <p:nvPr/>
        </p:nvSpPr>
        <p:spPr>
          <a:xfrm>
            <a:off x="3427681" y="-106505"/>
            <a:ext cx="609834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bn-IN" sz="13800" b="1" dirty="0">
                <a:ln w="9525"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3800" dirty="0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DB834C-20A1-4EF6-988B-6DC70E538452}"/>
              </a:ext>
            </a:extLst>
          </p:cNvPr>
          <p:cNvSpPr/>
          <p:nvPr/>
        </p:nvSpPr>
        <p:spPr>
          <a:xfrm>
            <a:off x="654031" y="2624857"/>
            <a:ext cx="1052196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১.১.২ </a:t>
            </a:r>
            <a:r>
              <a:rPr lang="en-US" sz="66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</a:t>
            </a:r>
            <a:r>
              <a:rPr lang="en-US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নির্ভরশীলতা</a:t>
            </a:r>
            <a:r>
              <a:rPr lang="en-US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72338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AF90BD6-9D47-4CFA-A1FB-3E8612C7BAD1}"/>
              </a:ext>
            </a:extLst>
          </p:cNvPr>
          <p:cNvSpPr txBox="1"/>
          <p:nvPr/>
        </p:nvSpPr>
        <p:spPr>
          <a:xfrm>
            <a:off x="1897039" y="0"/>
            <a:ext cx="8598089" cy="1323439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r>
              <a:rPr lang="en-US" sz="8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এসো</a:t>
            </a:r>
            <a:r>
              <a:rPr lang="en-US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</a:t>
            </a:r>
            <a:r>
              <a:rPr lang="en-US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দেখি</a:t>
            </a:r>
            <a:endParaRPr lang="en-US" sz="8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2F700E-8190-4011-B1DB-E4D4125FC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557" y="1392726"/>
            <a:ext cx="6719917" cy="45098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84F082-40D4-4D09-B359-23825A0FB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557" y="1392726"/>
            <a:ext cx="6719917" cy="45098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0E7F9F-1DBF-4E83-A360-8E2D1F7E2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557" y="1392726"/>
            <a:ext cx="6719916" cy="43815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0972F0-4A8C-4DE3-849D-E4A95EA296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0588" b="2117"/>
          <a:stretch/>
        </p:blipFill>
        <p:spPr>
          <a:xfrm>
            <a:off x="1760557" y="1456849"/>
            <a:ext cx="6719916" cy="43815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6C2140-B84C-44DD-9328-948E88CB3F6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400"/>
          <a:stretch/>
        </p:blipFill>
        <p:spPr>
          <a:xfrm>
            <a:off x="1760556" y="1488911"/>
            <a:ext cx="6636873" cy="438156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72C3C1C-ECC7-45A6-AA58-0D09C34968FE}"/>
              </a:ext>
            </a:extLst>
          </p:cNvPr>
          <p:cNvSpPr txBox="1"/>
          <p:nvPr/>
        </p:nvSpPr>
        <p:spPr>
          <a:xfrm>
            <a:off x="1237958" y="2667032"/>
            <a:ext cx="102788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প্রাণী </a:t>
            </a:r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পরস্পরের </a:t>
            </a:r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650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17A290-A02A-4881-A57A-507BC466B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225" y="1309700"/>
            <a:ext cx="8664326" cy="4474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7211459-0214-43F7-906C-80F345B18D2B}"/>
              </a:ext>
            </a:extLst>
          </p:cNvPr>
          <p:cNvSpPr txBox="1">
            <a:spLocks/>
          </p:cNvSpPr>
          <p:nvPr/>
        </p:nvSpPr>
        <p:spPr>
          <a:xfrm>
            <a:off x="142657" y="1128085"/>
            <a:ext cx="11858271" cy="26406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b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নির্ভরশীলতা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b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98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291C94-2FA0-49AE-B291-EB4380551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61" y="1555986"/>
            <a:ext cx="10426890" cy="4489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B260A5-FCD4-40D8-871A-50214A7B9D1D}"/>
              </a:ext>
            </a:extLst>
          </p:cNvPr>
          <p:cNvSpPr/>
          <p:nvPr/>
        </p:nvSpPr>
        <p:spPr>
          <a:xfrm>
            <a:off x="668071" y="349249"/>
            <a:ext cx="108558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6000" b="1" cap="none" spc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cap="none" spc="0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6000" b="1" cap="none" spc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none" spc="0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6000" b="1" cap="none" spc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none" spc="0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6000" b="1" cap="none" spc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none" spc="0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6000" b="1" cap="none" spc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none" spc="0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6000" b="1" cap="none" spc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14726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1608E5-4CBD-4BC4-8A23-BF5E10C25FC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04655" y="492664"/>
            <a:ext cx="9675988" cy="807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831BFB-862D-4E07-B9B2-691F3DFB8C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268"/>
          <a:stretch/>
        </p:blipFill>
        <p:spPr>
          <a:xfrm>
            <a:off x="1004655" y="1651379"/>
            <a:ext cx="9675988" cy="428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2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4602" y="161757"/>
            <a:ext cx="581947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292" y="3093078"/>
            <a:ext cx="1613281" cy="13908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18982" y="4518058"/>
            <a:ext cx="1737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49" y="829804"/>
            <a:ext cx="1350956" cy="11951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18336" y="2024735"/>
            <a:ext cx="1345172" cy="37982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 বাসা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10"/>
          <a:stretch/>
        </p:blipFill>
        <p:spPr>
          <a:xfrm>
            <a:off x="9171210" y="3663021"/>
            <a:ext cx="1338336" cy="14480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71210" y="5261951"/>
            <a:ext cx="167263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 গ্রহণ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161" y="5111023"/>
            <a:ext cx="1770407" cy="10937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82161" y="6204741"/>
            <a:ext cx="160242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56" y="719478"/>
            <a:ext cx="1650146" cy="12254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892457" y="2039829"/>
            <a:ext cx="165014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1433911">
            <a:off x="8023082" y="4077299"/>
            <a:ext cx="917285" cy="816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20473427">
            <a:off x="7768119" y="2518981"/>
            <a:ext cx="848752" cy="833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2348564">
            <a:off x="4124875" y="2972587"/>
            <a:ext cx="840402" cy="584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6892980">
            <a:off x="5036531" y="4647635"/>
            <a:ext cx="743614" cy="6499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813" y="1557570"/>
            <a:ext cx="1649578" cy="131461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535724" y="2930904"/>
            <a:ext cx="2069660" cy="40011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 প্রাণীর বাসস্থান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 rot="15891927">
            <a:off x="5986484" y="2386672"/>
            <a:ext cx="673149" cy="7509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2011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2" grpId="0" animBg="1"/>
      <p:bldP spid="22" grpId="1" animBg="1"/>
      <p:bldP spid="23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792</TotalTime>
  <Words>350</Words>
  <Application>Microsoft Office PowerPoint</Application>
  <PresentationFormat>Widescreen</PresentationFormat>
  <Paragraphs>77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Calibri Light</vt:lpstr>
      <vt:lpstr>Kalpurush</vt:lpstr>
      <vt:lpstr>NikoshBAN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Abdullah Al Muttalib</dc:creator>
  <cp:lastModifiedBy>User</cp:lastModifiedBy>
  <cp:revision>79</cp:revision>
  <dcterms:created xsi:type="dcterms:W3CDTF">2021-01-19T08:21:52Z</dcterms:created>
  <dcterms:modified xsi:type="dcterms:W3CDTF">2021-04-13T08:06:10Z</dcterms:modified>
</cp:coreProperties>
</file>