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3827" autoAdjust="0"/>
  </p:normalViewPr>
  <p:slideViewPr>
    <p:cSldViewPr snapToGrid="0">
      <p:cViewPr varScale="1">
        <p:scale>
          <a:sx n="68" d="100"/>
          <a:sy n="68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EB53-7E54-428E-A672-2626F8BC8740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1AF7-D7FF-4F5F-B777-5C43E4CA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7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7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8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2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B0F0"/>
              </a:gs>
              <a:gs pos="24000">
                <a:srgbClr val="FFFF00"/>
              </a:gs>
              <a:gs pos="47000">
                <a:srgbClr val="00B050"/>
              </a:gs>
              <a:gs pos="67000">
                <a:srgbClr val="FFFF00"/>
              </a:gs>
              <a:gs pos="88000">
                <a:srgbClr val="7030A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13857" r="4271" b="28627"/>
          <a:stretch/>
        </p:blipFill>
        <p:spPr>
          <a:xfrm>
            <a:off x="2649087" y="1053354"/>
            <a:ext cx="6131826" cy="4751293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208279" y="345468"/>
            <a:ext cx="674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মাল্টিমিডিয়া </a:t>
            </a:r>
            <a:r>
              <a:rPr lang="en-US" sz="4000" b="1" dirty="0" err="1"/>
              <a:t>শ্রেণিকক্ষে</a:t>
            </a:r>
            <a:r>
              <a:rPr lang="en-US" sz="4000" b="1" dirty="0"/>
              <a:t> </a:t>
            </a:r>
            <a:r>
              <a:rPr lang="en-US" sz="4000" b="1" dirty="0" err="1"/>
              <a:t>সবাইকে</a:t>
            </a:r>
            <a:r>
              <a:rPr lang="en-US" sz="4000" b="1" dirty="0"/>
              <a:t> </a:t>
            </a:r>
            <a:r>
              <a:rPr lang="en-US" sz="4000" b="1" dirty="0" err="1"/>
              <a:t>স্বাগত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42038" y="345468"/>
            <a:ext cx="674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মাল্টিমিডিয়া </a:t>
            </a:r>
            <a:r>
              <a:rPr lang="en-US" sz="4000" b="1" dirty="0" err="1"/>
              <a:t>শ্রেণিকক্ষে</a:t>
            </a:r>
            <a:r>
              <a:rPr lang="en-US" sz="4000" b="1" dirty="0"/>
              <a:t> </a:t>
            </a:r>
            <a:r>
              <a:rPr lang="en-US" sz="4000" b="1" dirty="0" err="1"/>
              <a:t>সবাইকে</a:t>
            </a:r>
            <a:r>
              <a:rPr lang="en-US" sz="4000" b="1" dirty="0"/>
              <a:t> </a:t>
            </a:r>
            <a:r>
              <a:rPr lang="en-US" sz="4000" b="1" dirty="0" err="1"/>
              <a:t>স্বাগত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4167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4" y="374061"/>
            <a:ext cx="236566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036" y="5781832"/>
            <a:ext cx="8401929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Unicode "/>
                <a:cs typeface="Nikosh" panose="02000000000000000000" pitchFamily="2" charset="0"/>
              </a:rPr>
              <a:t>22,23,24,25,26,27,28,29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latin typeface="Arial Unicode "/>
                <a:cs typeface="Nikosh" panose="02000000000000000000" pitchFamily="2" charset="0"/>
              </a:rPr>
              <a:t>30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 "/>
                <a:cs typeface="NikoshBAN" panose="02000000000000000000" pitchFamily="2" charset="0"/>
              </a:rPr>
              <a:t>সংখ্যাগুলোর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 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 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? </a:t>
            </a:r>
            <a:endParaRPr lang="en-US" sz="2800" dirty="0">
              <a:latin typeface="Arial Unicode 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2"/>
          <a:stretch/>
        </p:blipFill>
        <p:spPr>
          <a:xfrm>
            <a:off x="3903714" y="1371600"/>
            <a:ext cx="3622573" cy="4114800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346028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075057"/>
            <a:ext cx="10241280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4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810154"/>
            <a:ext cx="10199077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17452" y="3267218"/>
          <a:ext cx="10128735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952"/>
                <a:gridCol w="1257360"/>
                <a:gridCol w="1346114"/>
                <a:gridCol w="1360907"/>
                <a:gridCol w="1420078"/>
                <a:gridCol w="1464456"/>
                <a:gridCol w="1434868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সময়</a:t>
                      </a:r>
                      <a:r>
                        <a:rPr lang="en-US" sz="2800" dirty="0" smtClean="0">
                          <a:latin typeface="Arial Unicode "/>
                        </a:rPr>
                        <a:t>(</a:t>
                      </a:r>
                      <a:r>
                        <a:rPr lang="en-US" sz="2800" dirty="0" err="1" smtClean="0">
                          <a:latin typeface="Arial Unicode "/>
                        </a:rPr>
                        <a:t>সেকেন্ড</a:t>
                      </a:r>
                      <a:r>
                        <a:rPr lang="en-US" sz="2800" dirty="0" smtClean="0">
                          <a:latin typeface="Arial Unicode "/>
                        </a:rPr>
                        <a:t>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30-35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36-41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42-47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48-53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54-59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60-65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1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2" y="810154"/>
            <a:ext cx="10199077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17452" y="3267218"/>
          <a:ext cx="10128735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952"/>
                <a:gridCol w="1257360"/>
                <a:gridCol w="1346114"/>
                <a:gridCol w="1360907"/>
                <a:gridCol w="1420078"/>
                <a:gridCol w="1464456"/>
                <a:gridCol w="1434868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সময়</a:t>
                      </a:r>
                      <a:r>
                        <a:rPr lang="en-US" sz="2800" dirty="0" smtClean="0">
                          <a:latin typeface="Arial Unicode "/>
                        </a:rPr>
                        <a:t>(</a:t>
                      </a:r>
                      <a:r>
                        <a:rPr lang="en-US" sz="2800" dirty="0" err="1" smtClean="0">
                          <a:latin typeface="Arial Unicode "/>
                        </a:rPr>
                        <a:t>সেকেন্ড</a:t>
                      </a:r>
                      <a:r>
                        <a:rPr lang="en-US" sz="2800" dirty="0" smtClean="0">
                          <a:latin typeface="Arial Unicode "/>
                        </a:rPr>
                        <a:t>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30-35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36-41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42-47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48-53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54-59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60-65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41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074" y="374059"/>
            <a:ext cx="2670564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074" y="3277771"/>
            <a:ext cx="1022491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 "/>
              </a:rPr>
              <a:t>সমস্যাঃ</a:t>
            </a:r>
            <a:r>
              <a:rPr lang="en-US" sz="2800" dirty="0" smtClean="0">
                <a:latin typeface="Arial Unicode "/>
              </a:rPr>
              <a:t> নিচের 51 </a:t>
            </a:r>
            <a:r>
              <a:rPr lang="en-US" sz="2800" dirty="0" err="1" smtClean="0">
                <a:latin typeface="Arial Unicode "/>
              </a:rPr>
              <a:t>শিক্ষার্থীর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উচ্চতার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গণসংখ্যা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নিবেশন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সারণি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দেওয়া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হলো</a:t>
            </a:r>
            <a:r>
              <a:rPr lang="en-US" sz="2800" dirty="0" smtClean="0">
                <a:latin typeface="Arial Unicode "/>
              </a:rPr>
              <a:t>। </a:t>
            </a:r>
            <a:r>
              <a:rPr lang="en-US" sz="2800" dirty="0" err="1" smtClean="0">
                <a:latin typeface="Arial Unicode "/>
              </a:rPr>
              <a:t>মধ্যক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নির্ণয়ের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সূত্রটি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লিখ</a:t>
            </a:r>
            <a:r>
              <a:rPr lang="en-US" sz="2800" dirty="0" smtClean="0">
                <a:latin typeface="Arial Unicode "/>
              </a:rPr>
              <a:t>।</a:t>
            </a:r>
            <a:endParaRPr lang="en-US" sz="2800" dirty="0">
              <a:latin typeface="Arial Unicode 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073" y="4519254"/>
          <a:ext cx="10267114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3450"/>
                <a:gridCol w="1350499"/>
                <a:gridCol w="1463040"/>
                <a:gridCol w="1420836"/>
                <a:gridCol w="1392702"/>
                <a:gridCol w="1322363"/>
                <a:gridCol w="1294224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উচ্চতা</a:t>
                      </a:r>
                      <a:r>
                        <a:rPr lang="en-US" sz="2800" dirty="0" smtClean="0">
                          <a:latin typeface="Arial Unicode "/>
                        </a:rPr>
                        <a:t>(</a:t>
                      </a:r>
                      <a:r>
                        <a:rPr lang="en-US" sz="2800" dirty="0" err="1" smtClean="0">
                          <a:latin typeface="Arial Unicode "/>
                        </a:rPr>
                        <a:t>সে.মি</a:t>
                      </a:r>
                      <a:r>
                        <a:rPr lang="en-US" sz="2800" dirty="0" smtClean="0">
                          <a:latin typeface="Arial Unicode "/>
                        </a:rPr>
                        <a:t>.)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150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155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160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170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175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46" y="374059"/>
            <a:ext cx="3550842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2620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303232"/>
            <a:ext cx="10241280" cy="62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702126" y="2574388"/>
          <a:ext cx="2025748" cy="170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2126" y="2574388"/>
                        <a:ext cx="2025748" cy="170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0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11" y="430331"/>
            <a:ext cx="255802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7114" y="4688055"/>
          <a:ext cx="10128735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952"/>
                <a:gridCol w="1257360"/>
                <a:gridCol w="1346114"/>
                <a:gridCol w="1360907"/>
                <a:gridCol w="1420078"/>
                <a:gridCol w="1464456"/>
                <a:gridCol w="1434868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ওজন</a:t>
                      </a:r>
                      <a:r>
                        <a:rPr lang="en-US" sz="2800" dirty="0" smtClean="0">
                          <a:latin typeface="Arial Unicode "/>
                        </a:rPr>
                        <a:t> (</a:t>
                      </a:r>
                      <a:r>
                        <a:rPr lang="en-US" sz="2800" dirty="0" err="1" smtClean="0">
                          <a:latin typeface="Arial Unicode "/>
                        </a:rPr>
                        <a:t>কেজি</a:t>
                      </a:r>
                      <a:r>
                        <a:rPr lang="en-US" sz="2800" dirty="0" smtClean="0">
                          <a:latin typeface="Arial Unicode "/>
                        </a:rPr>
                        <a:t>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50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55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70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911" y="3398614"/>
            <a:ext cx="10185009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Unicode "/>
                <a:cs typeface="NikoshBAN" panose="02000000000000000000" pitchFamily="2" charset="0"/>
              </a:rPr>
              <a:t>50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36" y="309489"/>
            <a:ext cx="5296611" cy="2966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09719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05" y="359989"/>
            <a:ext cx="206443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" y="1384059"/>
            <a:ext cx="7666891" cy="4138090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488787" y="5641142"/>
          <a:ext cx="4023360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7205"/>
                <a:gridCol w="667147"/>
                <a:gridCol w="627117"/>
                <a:gridCol w="707176"/>
                <a:gridCol w="640461"/>
                <a:gridCol w="634254"/>
              </a:tblGrid>
              <a:tr h="419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Unicode "/>
                        </a:rPr>
                        <a:t>১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Unicode "/>
                        </a:rPr>
                        <a:t>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Unicode "/>
                        </a:rPr>
                        <a:t>২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Unicode "/>
                        </a:rPr>
                        <a:t>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Unicode "/>
                        </a:rPr>
                        <a:t>৩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 Unicode "/>
                        </a:rPr>
                        <a:t>ক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34" y="4731266"/>
            <a:ext cx="2650525" cy="1796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1617785" y="5638278"/>
            <a:ext cx="11957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1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95" y="359988"/>
            <a:ext cx="237514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025" y="5579102"/>
            <a:ext cx="6639951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নিবশনটির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3" t="13333" r="30925" b="64718"/>
          <a:stretch/>
        </p:blipFill>
        <p:spPr>
          <a:xfrm>
            <a:off x="6222052" y="690425"/>
            <a:ext cx="4742919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8" y="1547443"/>
            <a:ext cx="3588370" cy="35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1182" y="2996418"/>
            <a:ext cx="44453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০১৭১৮৮৯৯৪৭৮</a:t>
            </a:r>
          </a:p>
          <a:p>
            <a:r>
              <a:rPr lang="en-US" sz="2000" dirty="0" smtClean="0"/>
              <a:t>Email:mizanurrahmanbd88@gmail.com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71472" y="2996418"/>
            <a:ext cx="3474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পরিচিতি</a:t>
            </a:r>
            <a:endParaRPr lang="en-US" sz="3600" b="1" dirty="0" smtClean="0"/>
          </a:p>
          <a:p>
            <a:r>
              <a:rPr lang="en-US" sz="3600" dirty="0" err="1" smtClean="0"/>
              <a:t>শ্রেণিঃ</a:t>
            </a:r>
            <a:r>
              <a:rPr lang="en-US" sz="3600" dirty="0" smtClean="0"/>
              <a:t> ৯ম</a:t>
            </a:r>
          </a:p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গণিত</a:t>
            </a:r>
            <a:endParaRPr lang="en-US" sz="3600" dirty="0" smtClean="0"/>
          </a:p>
          <a:p>
            <a:r>
              <a:rPr lang="en-US" sz="3600" dirty="0" err="1" smtClean="0"/>
              <a:t>অধ্যায়ঃ</a:t>
            </a:r>
            <a:r>
              <a:rPr lang="en-US" sz="3600" dirty="0" smtClean="0"/>
              <a:t> ১৭</a:t>
            </a:r>
          </a:p>
          <a:p>
            <a:r>
              <a:rPr lang="en-US" sz="3600" dirty="0" smtClean="0"/>
              <a:t>সময়ঃ ৫০মিনিট</a:t>
            </a:r>
          </a:p>
          <a:p>
            <a:r>
              <a:rPr lang="en-US" sz="3600" dirty="0" err="1" smtClean="0"/>
              <a:t>তারিখঃ</a:t>
            </a:r>
            <a:r>
              <a:rPr lang="en-US" sz="3600" dirty="0" smtClean="0"/>
              <a:t> ১৮/০৪/২০২১ইং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8" y="576763"/>
            <a:ext cx="1994096" cy="2138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49" y="576763"/>
            <a:ext cx="1994095" cy="213830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42671" y="2996418"/>
            <a:ext cx="983635" cy="3087168"/>
            <a:chOff x="5542671" y="3727946"/>
            <a:chExt cx="604911" cy="2364040"/>
          </a:xfrm>
        </p:grpSpPr>
        <p:sp>
          <p:nvSpPr>
            <p:cNvPr id="16" name="4-Point Star 15"/>
            <p:cNvSpPr/>
            <p:nvPr/>
          </p:nvSpPr>
          <p:spPr>
            <a:xfrm>
              <a:off x="5542671" y="4501662"/>
              <a:ext cx="604911" cy="787783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5542671" y="3727946"/>
              <a:ext cx="604911" cy="773716"/>
            </a:xfrm>
            <a:prstGeom prst="star4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5542671" y="5290121"/>
              <a:ext cx="604911" cy="801865"/>
            </a:xfrm>
            <a:prstGeom prst="star4">
              <a:avLst/>
            </a:prstGeom>
            <a:solidFill>
              <a:srgbClr val="38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21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2135" y="5807073"/>
            <a:ext cx="190480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15179" r="24776" b="34360"/>
          <a:stretch/>
        </p:blipFill>
        <p:spPr>
          <a:xfrm>
            <a:off x="3049173" y="777240"/>
            <a:ext cx="5331654" cy="53035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378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56" y="458467"/>
            <a:ext cx="1059648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/>
          <a:stretch/>
        </p:blipFill>
        <p:spPr>
          <a:xfrm>
            <a:off x="1100797" y="1282504"/>
            <a:ext cx="9228407" cy="50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014" y="491389"/>
            <a:ext cx="94499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ও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7" r="3063" b="9966"/>
          <a:stretch/>
        </p:blipFill>
        <p:spPr>
          <a:xfrm>
            <a:off x="3161927" y="3028071"/>
            <a:ext cx="5106146" cy="8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139" y="3105835"/>
            <a:ext cx="207972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3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870" y="556940"/>
            <a:ext cx="2670564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225" y="2644170"/>
            <a:ext cx="5725551" cy="224676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শিক্ষার্থীরা---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13356" y="2499488"/>
          <a:ext cx="2203288" cy="18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3356" y="2499488"/>
                        <a:ext cx="2203288" cy="185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15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38589" y="2436403"/>
          <a:ext cx="2352822" cy="198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8589" y="2436403"/>
                        <a:ext cx="2352822" cy="198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872" y="444398"/>
            <a:ext cx="663995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8508" y="2677095"/>
                <a:ext cx="8932984" cy="2172967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১। n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বিজোড়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পদের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মান।</m:t>
                    </m:r>
                  </m:oMath>
                </a14:m>
                <a:endParaRPr lang="en-US" sz="2800" b="0" dirty="0" smtClean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২। n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জোড়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মানের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যোগফল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৩।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শ্রেণিবিন্যস্ত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উপাত্তের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)×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𝑓𝑚</m:t>
                        </m:r>
                      </m:den>
                    </m:f>
                  </m:oMath>
                </a14:m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08" y="2677095"/>
                <a:ext cx="8932984" cy="2172967"/>
              </a:xfrm>
              <a:prstGeom prst="rect">
                <a:avLst/>
              </a:prstGeom>
              <a:blipFill rotWithShape="0">
                <a:blip r:embed="rId2"/>
                <a:stretch>
                  <a:fillRect l="-122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6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311</Words>
  <Application>Microsoft Office PowerPoint</Application>
  <PresentationFormat>Custom</PresentationFormat>
  <Paragraphs>125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Unicode MS</vt:lpstr>
      <vt:lpstr>Arial</vt:lpstr>
      <vt:lpstr>Arial Unicode 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297</cp:revision>
  <dcterms:created xsi:type="dcterms:W3CDTF">2020-12-16T10:10:28Z</dcterms:created>
  <dcterms:modified xsi:type="dcterms:W3CDTF">2021-04-18T05:30:42Z</dcterms:modified>
</cp:coreProperties>
</file>