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5" r:id="rId2"/>
    <p:sldId id="257" r:id="rId3"/>
    <p:sldId id="349" r:id="rId4"/>
    <p:sldId id="321" r:id="rId5"/>
    <p:sldId id="259" r:id="rId6"/>
    <p:sldId id="324" r:id="rId7"/>
    <p:sldId id="354" r:id="rId8"/>
    <p:sldId id="350" r:id="rId9"/>
    <p:sldId id="353" r:id="rId10"/>
    <p:sldId id="351" r:id="rId11"/>
    <p:sldId id="330" r:id="rId12"/>
    <p:sldId id="344" r:id="rId13"/>
    <p:sldId id="355" r:id="rId14"/>
    <p:sldId id="356" r:id="rId15"/>
    <p:sldId id="357" r:id="rId16"/>
    <p:sldId id="358" r:id="rId17"/>
    <p:sldId id="341" r:id="rId18"/>
    <p:sldId id="342" r:id="rId19"/>
    <p:sldId id="261" r:id="rId20"/>
    <p:sldId id="292" r:id="rId21"/>
    <p:sldId id="32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D18B4-990D-4F2F-A290-DE94115162DE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83926-BA35-4C5D-9102-B6C7CADEC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7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C48A58-092A-44F3-B7D1-CB8B13D8F818}" type="datetime1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98C7AF-D51E-4CEA-AC43-433C04DC6B36}" type="datetime1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455AF-8A80-461E-B9F7-DD8595AA7E2F}" type="datetime1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030ACC-A79D-4A09-B2DB-B5AE757798BC}" type="datetime1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F5B34D-A007-4462-AC51-84BBFA455DAA}" type="datetime1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BE27B0-941C-4AA0-8165-EB141DE0F5C5}" type="datetime1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727EA6-5FCA-4A82-B82E-A2A9B08E73A0}" type="datetime1">
              <a:rPr lang="en-US" smtClean="0"/>
              <a:pPr/>
              <a:t>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A3FD3D-1370-4CA6-8016-50FDA08B02CE}" type="datetime1">
              <a:rPr lang="en-US" smtClean="0"/>
              <a:pPr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BFE1F-67A4-4C9C-902C-2ED2CD86ADCB}" type="datetime1">
              <a:rPr lang="en-US" smtClean="0"/>
              <a:pPr/>
              <a:t>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B8A52-D5F9-4241-9AD5-AA5D66B1E868}" type="datetime1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313899-E323-4EB2-A058-DBF4C00FB3DE}" type="datetime1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TEyEEzGc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" y="5210936"/>
            <a:ext cx="1676400" cy="1647063"/>
          </a:xfrm>
          <a:prstGeom prst="rect">
            <a:avLst/>
          </a:prstGeom>
        </p:spPr>
      </p:pic>
      <p:pic>
        <p:nvPicPr>
          <p:cNvPr id="8" name="Picture 7" descr="nTEyEEzGc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5400000">
            <a:off x="-14669" y="14669"/>
            <a:ext cx="1676400" cy="1647063"/>
          </a:xfrm>
          <a:prstGeom prst="rect">
            <a:avLst/>
          </a:prstGeom>
        </p:spPr>
      </p:pic>
      <p:pic>
        <p:nvPicPr>
          <p:cNvPr id="9" name="Picture 8" descr="nTEyEEzGc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0800000">
            <a:off x="7444947" y="14669"/>
            <a:ext cx="1676400" cy="1647063"/>
          </a:xfrm>
          <a:prstGeom prst="rect">
            <a:avLst/>
          </a:prstGeom>
        </p:spPr>
      </p:pic>
      <p:pic>
        <p:nvPicPr>
          <p:cNvPr id="10" name="Picture 9" descr="nTEyEEzGc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6200000">
            <a:off x="7482269" y="5196268"/>
            <a:ext cx="1676400" cy="16470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12" name="Date Placeholder 2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F5B9213-C35C-4025-A387-F70ACBB2B944}" type="datetime1">
              <a:rPr lang="en-US" smtClean="0"/>
              <a:pPr/>
              <a:t>4/10/2021</a:t>
            </a:fld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6EFD1D-6E81-4B63-8A69-79648248B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bn.wikipedia.org/wiki/%E0%A6%AC%E0%A6%BE%E0%A6%82%E0%A6%B2%E0%A6%BE_%E0%A6%AD%E0%A6%BE%E0%A6%B7%E0%A6%BE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bn.wikipedia.org/wiki/%E0%A6%B8%E0%A7%8D%E0%A6%AC%E0%A6%B0%E0%A6%AC%E0%A6%B0%E0%A7%8D%E0%A6%A3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A7%E0%A6%BE%E0%A6%A4%E0%A7%81_(%E0%A6%AC%E0%A6%BE%E0%A6%82%E0%A6%B2%E0%A6%BE_%E0%A6%AC%E0%A7%8D%E0%A6%AF%E0%A6%BE%E0%A6%95%E0%A6%B0%E0%A6%A3)" TargetMode="External"/><Relationship Id="rId2" Type="http://schemas.openxmlformats.org/officeDocument/2006/relationships/hyperlink" Target="https://bn.wikipedia.org/wiki/%E0%A6%89%E0%A6%AA%E0%A6%B8%E0%A6%B0%E0%A7%8D%E0%A6%97_(%E0%A6%AC%E0%A6%BE%E0%A6%82%E0%A6%B2%E0%A6%BE_%E0%A6%AC%E0%A7%8D%E0%A6%AF%E0%A6%BE%E0%A6%95%E0%A6%B0%E0%A6%A3)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26" y="1358024"/>
            <a:ext cx="7296574" cy="51189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95600" y="152400"/>
            <a:ext cx="30451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34"/>
          <a:stretch/>
        </p:blipFill>
        <p:spPr>
          <a:xfrm>
            <a:off x="-1428" y="0"/>
            <a:ext cx="6935627" cy="822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7"/>
          <a:stretch/>
        </p:blipFill>
        <p:spPr>
          <a:xfrm>
            <a:off x="6781800" y="0"/>
            <a:ext cx="7057931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37_59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0600"/>
            <a:ext cx="7620000" cy="4953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0"/>
            <a:ext cx="579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ময়ূরকণ্ঠ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cap="none" spc="1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‘ঠ’ এর আগে ‘ণ’</a:t>
            </a:r>
            <a:endParaRPr lang="en-US" sz="3200" b="1" cap="none" spc="150" dirty="0">
              <a:ln w="11430"/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MD: </a:t>
            </a:r>
            <a:r>
              <a:rPr lang="en-US" dirty="0" err="1"/>
              <a:t>Mukhlesur</a:t>
            </a:r>
            <a:r>
              <a:rPr lang="en-US" dirty="0"/>
              <a:t> Rahman MUKUL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7620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পাঠ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উপস্থাপন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600200"/>
            <a:ext cx="8153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400" b="1" dirty="0" smtClean="0">
                <a:solidFill>
                  <a:srgbClr val="FF0000"/>
                </a:solidFill>
              </a:rPr>
              <a:t>ণ-ত্ব বিধান ও ষ-ত্ব বিধান হলো বাংলা ব্যাকরণের একটি বিশেষ নিয়ম।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23622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400" dirty="0" smtClean="0">
                <a:solidFill>
                  <a:srgbClr val="0070C0"/>
                </a:solidFill>
                <a:hlinkClick r:id="rId2" tooltip="বাংলা ভাষা"/>
              </a:rPr>
              <a:t>বাংলা ভাষার</a:t>
            </a:r>
            <a:r>
              <a:rPr lang="as-IN" sz="2400" dirty="0" smtClean="0">
                <a:solidFill>
                  <a:srgbClr val="0070C0"/>
                </a:solidFill>
              </a:rPr>
              <a:t> তৎসম শব্দে দন্ত্য-ন এর ব্যবহার না হয়ে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3124200"/>
            <a:ext cx="8229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s-IN" sz="2400" b="1" dirty="0" smtClean="0">
                <a:solidFill>
                  <a:srgbClr val="00B050"/>
                </a:solidFill>
              </a:rPr>
              <a:t>মূর্ধন্য-ণ তে পরিবর্তনের নিয়মসমূহকে ণ-ত্ব বিধান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endParaRPr lang="as-IN" dirty="0" smtClean="0"/>
          </a:p>
          <a:p>
            <a:r>
              <a:rPr lang="as-IN" dirty="0" smtClean="0"/>
              <a:t/>
            </a:r>
            <a:br>
              <a:rPr lang="as-IN" dirty="0" smtClean="0"/>
            </a:b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4800" y="40386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/>
              <a:t> এবং দন্ত্য-স এর মূর্ধন্য-ষ তে পরিবর্তনের নিয়মসমূহকে ষ-ত্ব বিধান বলা হয়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53340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 smtClean="0">
                <a:solidFill>
                  <a:srgbClr val="002060"/>
                </a:solidFill>
              </a:rPr>
              <a:t>যেমন – </a:t>
            </a:r>
            <a:r>
              <a:rPr lang="en-US" sz="2400" b="1" dirty="0" err="1" smtClean="0">
                <a:solidFill>
                  <a:srgbClr val="002060"/>
                </a:solidFill>
              </a:rPr>
              <a:t>লুন্ঠন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</a:rPr>
              <a:t>খণ্ড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</a:rPr>
              <a:t>ঘন্টা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10" grpId="0" build="p"/>
      <p:bldP spid="11" grpId="0" build="p"/>
      <p:bldP spid="12" grpId="0" build="p"/>
      <p:bldP spid="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411288"/>
            <a:ext cx="342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 smtClean="0">
                <a:solidFill>
                  <a:srgbClr val="FF0000"/>
                </a:solidFill>
              </a:rPr>
              <a:t>ণ</a:t>
            </a:r>
            <a:r>
              <a:rPr lang="as-IN" sz="4000" dirty="0" smtClean="0">
                <a:solidFill>
                  <a:srgbClr val="FF0000"/>
                </a:solidFill>
              </a:rPr>
              <a:t>-</a:t>
            </a:r>
            <a:r>
              <a:rPr lang="as-IN" sz="4000" b="1" dirty="0" smtClean="0">
                <a:solidFill>
                  <a:srgbClr val="FF0000"/>
                </a:solidFill>
              </a:rPr>
              <a:t>ত্ব বিধান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286000" y="228602"/>
            <a:ext cx="5410200" cy="113481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16764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 smtClean="0"/>
              <a:t>ঋ, র (্র),রেফ (র্), ষ (ক্ষ) বর্ণের পরে দন্ত্য-ন মূর্ধন্য-ণ হয়। যেমন: ঋণ,তৃণ, বর্ণ, বিষ্ণু, বরণ, ঘৃণা।</a:t>
            </a:r>
            <a:endParaRPr lang="as-IN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304800" y="4495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 smtClean="0"/>
              <a:t>ট-বর্গের পূর্বের দন্ত্য-ন মূর্ধন্য-ণ হয়। যেমন: বণ্টন, লুণ্ঠন, খণ্ড।</a:t>
            </a:r>
            <a:endParaRPr lang="as-IN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304800" y="29718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400" dirty="0" smtClean="0"/>
              <a:t>যদি ঋ, র(্র), ষ(ক্ষ) বর্ণের পরে </a:t>
            </a:r>
            <a:r>
              <a:rPr lang="as-IN" sz="2400" dirty="0" smtClean="0">
                <a:hlinkClick r:id="rId2" tooltip="স্বরবর্ণ"/>
              </a:rPr>
              <a:t>স্বরবর্ণ</a:t>
            </a:r>
            <a:r>
              <a:rPr lang="as-IN" sz="2400" dirty="0" smtClean="0"/>
              <a:t>, ক-বর্গ, প-বর্গ, য, ব, হ, য় অথবা অনুস্বার (ং) থাকে, তার পরবর্তী দন্ত্য-ন মূর্ধন্য-ণ হয়ে যায়।</a:t>
            </a:r>
            <a:endParaRPr lang="en-US" sz="2400" dirty="0" smtClean="0"/>
          </a:p>
          <a:p>
            <a:pPr algn="ctr"/>
            <a:r>
              <a:rPr lang="as-IN" sz="2400" dirty="0" smtClean="0"/>
              <a:t>যেমন: কৃপণ, নির্বাণ, গ্রহণ।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9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24" grpId="0" build="p"/>
      <p:bldP spid="40" grpId="0" build="p"/>
      <p:bldP spid="4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411288"/>
            <a:ext cx="342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 smtClean="0">
                <a:solidFill>
                  <a:srgbClr val="FF0000"/>
                </a:solidFill>
              </a:rPr>
              <a:t>ণ</a:t>
            </a:r>
            <a:r>
              <a:rPr lang="as-IN" sz="4000" dirty="0" smtClean="0">
                <a:solidFill>
                  <a:srgbClr val="FF0000"/>
                </a:solidFill>
              </a:rPr>
              <a:t>-</a:t>
            </a:r>
            <a:r>
              <a:rPr lang="as-IN" sz="4000" b="1" dirty="0" smtClean="0">
                <a:solidFill>
                  <a:srgbClr val="FF0000"/>
                </a:solidFill>
              </a:rPr>
              <a:t>ত্ব বিধান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286000" y="228602"/>
            <a:ext cx="5410200" cy="113481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 smtClean="0"/>
              <a:t>প্র, পরা, পরি, নির্‌- </a:t>
            </a:r>
            <a:r>
              <a:rPr lang="as-IN" sz="2400" dirty="0" smtClean="0">
                <a:hlinkClick r:id="rId2" tooltip="উপসর্গ (বাংলা ব্যাকরণ)"/>
              </a:rPr>
              <a:t>উপসর্গের</a:t>
            </a:r>
            <a:r>
              <a:rPr lang="as-IN" sz="2400" dirty="0" smtClean="0"/>
              <a:t> এবং 'অন্তর' শব্দের পরে নদ্‌, নম্‌, নশ্‌, নহ্‌, নী, নুদ্‌, অন্‌, হন্‌- কয়েকটি </a:t>
            </a:r>
            <a:r>
              <a:rPr lang="as-IN" sz="2400" dirty="0" smtClean="0">
                <a:hlinkClick r:id="rId3" tooltip="ধাতু (বাংলা ব্যাকরণ)"/>
              </a:rPr>
              <a:t>ধাতুর</a:t>
            </a:r>
            <a:r>
              <a:rPr lang="as-IN" sz="2400" dirty="0" smtClean="0"/>
              <a:t> দন্ত্য-ন মূর্ধন্য-ণ নয়। যেমন: প্রণাম, পরিণাম, প্রণাশ, পরিণতি, নির্ণয় ইত্যাদি।</a:t>
            </a:r>
            <a:endParaRPr lang="as-IN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304800" y="4495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 smtClean="0"/>
              <a:t>কতগুলো শব্দে স্বভাবতই মূর্ধন্য-ণ হয়। যেমন:</a:t>
            </a:r>
            <a:endParaRPr lang="as-IN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304800" y="3352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 smtClean="0"/>
              <a:t>প্র, পরা প্রভৃতির পর 'নি' উপসর্গের দন্ত্য-ন মূর্ধন্য-ণ হয়। যেমন: প্রণিপাত, প্রণিধান ইত্যাদি।</a:t>
            </a:r>
          </a:p>
        </p:txBody>
      </p:sp>
    </p:spTree>
    <p:extLst>
      <p:ext uri="{BB962C8B-B14F-4D97-AF65-F5344CB8AC3E}">
        <p14:creationId xmlns:p14="http://schemas.microsoft.com/office/powerpoint/2010/main" val="179239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24" grpId="0" build="p"/>
      <p:bldP spid="40" grpId="0" build="p"/>
      <p:bldP spid="4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411288"/>
            <a:ext cx="342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 smtClean="0">
                <a:solidFill>
                  <a:srgbClr val="FF0000"/>
                </a:solidFill>
              </a:rPr>
              <a:t>ণ</a:t>
            </a:r>
            <a:r>
              <a:rPr lang="as-IN" sz="4000" dirty="0" smtClean="0">
                <a:solidFill>
                  <a:srgbClr val="FF0000"/>
                </a:solidFill>
              </a:rPr>
              <a:t>-</a:t>
            </a:r>
            <a:r>
              <a:rPr lang="as-IN" sz="4000" b="1" dirty="0" smtClean="0">
                <a:solidFill>
                  <a:srgbClr val="FF0000"/>
                </a:solidFill>
              </a:rPr>
              <a:t>ত্ব বিধান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286000" y="228602"/>
            <a:ext cx="5410200" cy="113481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1676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 smtClean="0"/>
              <a:t>কতগুলো শব্দে স্বভাবতই মূর্ধন্য-ণ হয়। যেমন</a:t>
            </a:r>
            <a:endParaRPr lang="as-IN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304800" y="3733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 smtClean="0"/>
              <a:t>ফণী অণু বিপণি গণিকা।</a:t>
            </a:r>
            <a:endParaRPr lang="as-IN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304800" y="2209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 smtClean="0"/>
              <a:t>চাণক্য মাণিক্য গণ          বাণিজ্য লবণ মণ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2819400"/>
            <a:ext cx="5429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/>
              <a:t>বেণু বীণা কঙ্কণ কণিকা।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33401" y="3244334"/>
            <a:ext cx="6263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/>
              <a:t>কল্যাণ শোণিত মণি          স্থাণু গুণ পুণ্য বেণী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33401" y="4472462"/>
            <a:ext cx="6189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/>
              <a:t>আপণ লাবণ্য বাণী          নিপুণ ভণিতা পাণি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239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24" grpId="0" build="p"/>
      <p:bldP spid="40" grpId="0" build="p"/>
      <p:bldP spid="42" grpId="0" build="p"/>
      <p:bldP spid="7" grpId="0" build="p"/>
      <p:bldP spid="8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411288"/>
            <a:ext cx="342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 smtClean="0">
                <a:solidFill>
                  <a:srgbClr val="FF0000"/>
                </a:solidFill>
              </a:rPr>
              <a:t>ণ</a:t>
            </a:r>
            <a:r>
              <a:rPr lang="as-IN" sz="4000" dirty="0" smtClean="0">
                <a:solidFill>
                  <a:srgbClr val="FF0000"/>
                </a:solidFill>
              </a:rPr>
              <a:t>-</a:t>
            </a:r>
            <a:r>
              <a:rPr lang="as-IN" sz="4000" b="1" dirty="0" smtClean="0">
                <a:solidFill>
                  <a:srgbClr val="FF0000"/>
                </a:solidFill>
              </a:rPr>
              <a:t>ত্ব বিধান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286000" y="228602"/>
            <a:ext cx="5410200" cy="113481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1676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 smtClean="0"/>
              <a:t>কতগুলো শব্দে স্বভাবতই মূর্ধন্য-ণ হয়। যেমন</a:t>
            </a:r>
            <a:endParaRPr lang="as-IN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381000" y="42672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 smtClean="0"/>
              <a:t>ফণী অণু বিপণি গণিকা।</a:t>
            </a:r>
            <a:endParaRPr lang="as-IN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304800" y="2438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 smtClean="0"/>
              <a:t>চাণক্য মাণিক্য গণ          বাণিজ্য লবণ মণ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2971800"/>
            <a:ext cx="5429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/>
              <a:t>বেণু বীণা কঙ্কণ কণিকা।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33401" y="3581400"/>
            <a:ext cx="6263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/>
              <a:t>কল্যাণ শোণিত মণি          স্থাণু গুণ পুণ্য বেণী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33401" y="4876800"/>
            <a:ext cx="6189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/>
              <a:t>আপণ লাবণ্য বাণী          নিপুণ ভণিতা পাণি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239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24" grpId="0" build="p"/>
      <p:bldP spid="40" grpId="0" build="p"/>
      <p:bldP spid="42" grpId="0" build="p"/>
      <p:bldP spid="7" grpId="0" build="p"/>
      <p:bldP spid="8" grpId="0" build="p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411288"/>
            <a:ext cx="342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 smtClean="0">
                <a:solidFill>
                  <a:srgbClr val="FF0000"/>
                </a:solidFill>
              </a:rPr>
              <a:t>ণ</a:t>
            </a:r>
            <a:r>
              <a:rPr lang="as-IN" sz="4000" dirty="0" smtClean="0">
                <a:solidFill>
                  <a:srgbClr val="FF0000"/>
                </a:solidFill>
              </a:rPr>
              <a:t>-</a:t>
            </a:r>
            <a:r>
              <a:rPr lang="as-IN" sz="4000" b="1" dirty="0" smtClean="0">
                <a:solidFill>
                  <a:srgbClr val="FF0000"/>
                </a:solidFill>
              </a:rPr>
              <a:t>ত্ব বিধান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286000" y="228602"/>
            <a:ext cx="5410200" cy="113481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1676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 smtClean="0"/>
              <a:t>কতগুলো শব্দে স্বভাবতই মূর্ধন্য-ণ হয়। যেমন</a:t>
            </a:r>
            <a:endParaRPr lang="as-IN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304800" y="44958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 smtClean="0"/>
              <a:t>চাণক্য, মাণিক্য, কণা, গৌণ, নিপুণ, বাণিজ্য, লবণ, পণ্য, পুণ্য, বণিক, মণ, শোণিত, বিপণী, পণ, বীণা, বাণ, লাবণ্য, কণিকা, মণি, শাণ প্রভৃতি।</a:t>
            </a:r>
            <a:endParaRPr lang="as-IN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304800" y="23622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 smtClean="0"/>
              <a:t>  গৌণ কোণ ভাণ পণ শাণ।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30480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/>
              <a:t>চিক্কণ নিক্কণ তূণ          কফণি (কনুই) বণিক গুণ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33401" y="3810000"/>
            <a:ext cx="6263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/>
              <a:t>গণনা পিণাক পণ্য বাণ।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239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24" grpId="0" build="p"/>
      <p:bldP spid="40" grpId="0" build="p"/>
      <p:bldP spid="42" grpId="0" build="p"/>
      <p:bldP spid="7" grpId="0" build="p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MD: </a:t>
            </a:r>
            <a:r>
              <a:rPr lang="en-US" dirty="0" err="1"/>
              <a:t>Mukhlesur</a:t>
            </a:r>
            <a:r>
              <a:rPr lang="en-US" dirty="0"/>
              <a:t> Rahman MUKUL</a:t>
            </a:r>
            <a:endParaRPr lang="en-US" dirty="0"/>
          </a:p>
        </p:txBody>
      </p:sp>
      <p:sp>
        <p:nvSpPr>
          <p:cNvPr id="3" name="Flowchart: Decision 2"/>
          <p:cNvSpPr/>
          <p:nvPr/>
        </p:nvSpPr>
        <p:spPr>
          <a:xfrm>
            <a:off x="1447800" y="381000"/>
            <a:ext cx="6477000" cy="19050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B0F0"/>
                </a:solidFill>
              </a:rPr>
              <a:t>একক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</a:rPr>
              <a:t>কাজ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105835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dirty="0" smtClean="0">
                <a:solidFill>
                  <a:srgbClr val="FF0000"/>
                </a:solidFill>
              </a:rPr>
              <a:t>ণ-ত্ব বিধান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MD: </a:t>
            </a:r>
            <a:r>
              <a:rPr lang="en-US" dirty="0" err="1"/>
              <a:t>Mukhlesur</a:t>
            </a:r>
            <a:r>
              <a:rPr lang="en-US" dirty="0"/>
              <a:t> Rahman MUKUL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590800" y="609600"/>
            <a:ext cx="4419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/>
            <a:r>
              <a:rPr lang="en-US" sz="4400" b="1" dirty="0" err="1" smtClean="0">
                <a:solidFill>
                  <a:srgbClr val="00B0F0"/>
                </a:solidFill>
              </a:rPr>
              <a:t>দলীয়</a:t>
            </a:r>
            <a:r>
              <a:rPr lang="en-US" sz="4400" b="1" dirty="0" smtClean="0">
                <a:solidFill>
                  <a:srgbClr val="00B0F0"/>
                </a:solidFill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</a:rPr>
              <a:t>কাজ</a:t>
            </a:r>
            <a:r>
              <a:rPr lang="en-US" sz="4400" b="1" dirty="0" smtClean="0">
                <a:solidFill>
                  <a:srgbClr val="00B0F0"/>
                </a:solidFill>
              </a:rPr>
              <a:t>  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2004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dirty="0" smtClean="0">
                <a:solidFill>
                  <a:srgbClr val="FF0000"/>
                </a:solidFill>
              </a:rPr>
              <a:t>ণ-ত্ব বিধান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</a:rPr>
              <a:t>পাঁচ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81000" y="35814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as-IN" sz="2800" dirty="0" smtClean="0">
                <a:solidFill>
                  <a:srgbClr val="00B0F0"/>
                </a:solidFill>
                <a:latin typeface="Nikosh"/>
              </a:rPr>
              <a:t>ণ-ত্ব বিধা</a:t>
            </a:r>
            <a:r>
              <a:rPr lang="en-US" sz="2800" dirty="0" smtClean="0">
                <a:solidFill>
                  <a:srgbClr val="00B0F0"/>
                </a:solidFill>
                <a:latin typeface="Nikosh"/>
              </a:rPr>
              <a:t>ন </a:t>
            </a:r>
            <a:r>
              <a:rPr lang="en-US" sz="2800" dirty="0" err="1" smtClean="0">
                <a:solidFill>
                  <a:srgbClr val="00B0F0"/>
                </a:solidFill>
                <a:latin typeface="Nikosh"/>
              </a:rPr>
              <a:t>এর</a:t>
            </a:r>
            <a:r>
              <a:rPr lang="en-US" sz="2800" dirty="0" smtClean="0">
                <a:solidFill>
                  <a:srgbClr val="00B0F0"/>
                </a:solidFill>
                <a:latin typeface="Nikosh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"/>
              </a:rPr>
              <a:t>নিয়ম</a:t>
            </a:r>
            <a:r>
              <a:rPr lang="en-US" sz="2800" dirty="0" smtClean="0">
                <a:solidFill>
                  <a:srgbClr val="00B0F0"/>
                </a:solidFill>
                <a:latin typeface="Nikosh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"/>
              </a:rPr>
              <a:t>গুলো</a:t>
            </a:r>
            <a:r>
              <a:rPr lang="en-US" sz="2800" dirty="0" smtClean="0">
                <a:solidFill>
                  <a:srgbClr val="00B0F0"/>
                </a:solidFill>
                <a:latin typeface="Nikosh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"/>
              </a:rPr>
              <a:t>ভালো</a:t>
            </a:r>
            <a:r>
              <a:rPr lang="en-US" sz="2800" dirty="0" smtClean="0">
                <a:solidFill>
                  <a:srgbClr val="00B0F0"/>
                </a:solidFill>
                <a:latin typeface="Nikosh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"/>
              </a:rPr>
              <a:t>করে</a:t>
            </a:r>
            <a:r>
              <a:rPr lang="en-US" sz="2800" dirty="0" smtClean="0">
                <a:solidFill>
                  <a:srgbClr val="00B0F0"/>
                </a:solidFill>
                <a:latin typeface="Nikosh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"/>
              </a:rPr>
              <a:t>পড়বে</a:t>
            </a:r>
            <a:r>
              <a:rPr lang="en-US" sz="2800" dirty="0" smtClean="0">
                <a:solidFill>
                  <a:srgbClr val="00B0F0"/>
                </a:solidFill>
                <a:latin typeface="Nikosh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"/>
              </a:rPr>
              <a:t>এবং</a:t>
            </a:r>
            <a:r>
              <a:rPr lang="en-US" sz="2800" dirty="0" smtClean="0">
                <a:solidFill>
                  <a:srgbClr val="00B0F0"/>
                </a:solidFill>
                <a:latin typeface="Nikosh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"/>
              </a:rPr>
              <a:t>উদাহরণ</a:t>
            </a:r>
            <a:r>
              <a:rPr lang="en-US" sz="2800" dirty="0" smtClean="0">
                <a:solidFill>
                  <a:srgbClr val="00B0F0"/>
                </a:solidFill>
                <a:latin typeface="Nikosh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"/>
              </a:rPr>
              <a:t>সহ</a:t>
            </a:r>
            <a:r>
              <a:rPr lang="en-US" sz="2800" dirty="0" smtClean="0">
                <a:solidFill>
                  <a:srgbClr val="00B0F0"/>
                </a:solidFill>
                <a:latin typeface="Nikosh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"/>
              </a:rPr>
              <a:t>লিখবে</a:t>
            </a:r>
            <a:r>
              <a:rPr lang="en-US" sz="2800" dirty="0" smtClean="0">
                <a:solidFill>
                  <a:srgbClr val="00B0F0"/>
                </a:solidFill>
                <a:latin typeface="Nikosh"/>
              </a:rPr>
              <a:t> </a:t>
            </a:r>
            <a:endParaRPr lang="en-US" sz="2800" dirty="0" smtClean="0">
              <a:solidFill>
                <a:srgbClr val="00B0F0"/>
              </a:solidFill>
              <a:latin typeface="Nikosh"/>
              <a:cs typeface="NikoshBAN" panose="02000000000000000000" pitchFamily="2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MD: </a:t>
            </a:r>
            <a:r>
              <a:rPr lang="en-US" dirty="0" err="1"/>
              <a:t>Mukhlesur</a:t>
            </a:r>
            <a:r>
              <a:rPr lang="en-US" dirty="0"/>
              <a:t> Rahman MUKUL</a:t>
            </a:r>
            <a:endParaRPr lang="en-US" dirty="0"/>
          </a:p>
        </p:txBody>
      </p:sp>
      <p:sp>
        <p:nvSpPr>
          <p:cNvPr id="18" name="Explosion 2 17"/>
          <p:cNvSpPr/>
          <p:nvPr/>
        </p:nvSpPr>
        <p:spPr>
          <a:xfrm>
            <a:off x="2438400" y="304800"/>
            <a:ext cx="4648200" cy="2971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 err="1" smtClean="0">
                <a:solidFill>
                  <a:srgbClr val="FFFF00"/>
                </a:solidFill>
              </a:rPr>
              <a:t>বাড়ির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কাজ</a:t>
            </a:r>
            <a:endParaRPr lang="en-US" sz="2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  <p:bldP spid="1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762000"/>
            <a:ext cx="3429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শ্রেণী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শ্রেণী</a:t>
            </a:r>
            <a:r>
              <a:rPr lang="en-US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– </a:t>
            </a:r>
            <a:r>
              <a:rPr lang="en-US" sz="200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নবম</a:t>
            </a:r>
            <a:r>
              <a:rPr lang="en-US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endParaRPr lang="en-US" sz="2000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– </a:t>
            </a:r>
            <a:r>
              <a:rPr lang="en-US" sz="200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বাংলা</a:t>
            </a:r>
            <a:r>
              <a:rPr lang="en-US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২য় </a:t>
            </a:r>
            <a:r>
              <a:rPr lang="en-US" sz="200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পত্র</a:t>
            </a:r>
            <a:endParaRPr lang="en-US" sz="2000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সময়</a:t>
            </a:r>
            <a:r>
              <a:rPr lang="en-US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– ৫০ </a:t>
            </a:r>
            <a:r>
              <a:rPr lang="en-US" sz="200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মিনিট</a:t>
            </a:r>
            <a:endParaRPr lang="en-US" sz="2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পাঠদানের</a:t>
            </a:r>
            <a:r>
              <a:rPr lang="en-US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2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– </a:t>
            </a:r>
            <a:r>
              <a:rPr lang="as-IN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ণ-ত্ব </a:t>
            </a:r>
            <a:r>
              <a:rPr lang="as-IN" sz="2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বিধান</a:t>
            </a:r>
            <a:endParaRPr lang="en-US" sz="2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b="1" u="sng" dirty="0" smtClean="0">
              <a:ln/>
              <a:solidFill>
                <a:schemeClr val="accent2"/>
              </a:solidFill>
              <a:latin typeface="Nikosh" pitchFamily="2" charset="0"/>
              <a:cs typeface="NikoshBAN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62708" y="762000"/>
            <a:ext cx="4061691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মোঃ</a:t>
            </a:r>
            <a:r>
              <a: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মুখলেসুর</a:t>
            </a:r>
            <a:r>
              <a: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রহমান</a:t>
            </a:r>
            <a:r>
              <a: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মুকুল</a:t>
            </a: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সহকারি</a:t>
            </a:r>
            <a:r>
              <a: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শিক্ষক</a:t>
            </a: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ঝলঝলিয়া</a:t>
            </a:r>
            <a:r>
              <a:rPr lang="en-US" sz="20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ই স ক </a:t>
            </a:r>
            <a:r>
              <a:rPr lang="en-US" sz="20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আলিম</a:t>
            </a:r>
            <a:r>
              <a:rPr lang="en-US" sz="20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মাদ্রাসা</a:t>
            </a:r>
            <a:endParaRPr lang="en-US" sz="20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নাচোল</a:t>
            </a:r>
            <a:r>
              <a: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চাঁপাইনবাবগঞ্জ</a:t>
            </a:r>
            <a:r>
              <a: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11" name="Donut 10"/>
          <p:cNvSpPr/>
          <p:nvPr/>
        </p:nvSpPr>
        <p:spPr>
          <a:xfrm>
            <a:off x="4876800" y="810491"/>
            <a:ext cx="228600" cy="5105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33235"/>
            <a:ext cx="1992747" cy="1992747"/>
          </a:xfrm>
          <a:prstGeom prst="rect">
            <a:avLst/>
          </a:prstGeom>
        </p:spPr>
      </p:pic>
      <p:sp>
        <p:nvSpPr>
          <p:cNvPr id="2" name="Up-Down Arrow 1"/>
          <p:cNvSpPr/>
          <p:nvPr/>
        </p:nvSpPr>
        <p:spPr>
          <a:xfrm>
            <a:off x="6705600" y="1600200"/>
            <a:ext cx="533400" cy="1905000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8768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গড়তে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গড়ি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4" name="Picture 2" descr="http://www.plateaelectronica.es/adm/wp-content/uploads/2012/07/elearnin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" y="1447800"/>
            <a:ext cx="7739511" cy="32766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MD: </a:t>
            </a:r>
            <a:r>
              <a:rPr lang="en-US" dirty="0" err="1"/>
              <a:t>Mukhlesur</a:t>
            </a:r>
            <a:r>
              <a:rPr lang="en-US" dirty="0"/>
              <a:t> Rahman MUKUL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err="1" smtClean="0"/>
              <a:t>ধন্যবাদ</a:t>
            </a:r>
            <a:endParaRPr lang="en-US" sz="8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814" y="1446973"/>
            <a:ext cx="7308986" cy="485133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MD: </a:t>
            </a:r>
            <a:r>
              <a:rPr lang="en-US" dirty="0" err="1"/>
              <a:t>Mukhlesur</a:t>
            </a:r>
            <a:r>
              <a:rPr lang="en-US" dirty="0"/>
              <a:t> Rahman MUKUL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856736"/>
              </p:ext>
            </p:extLst>
          </p:nvPr>
        </p:nvGraphicFramePr>
        <p:xfrm>
          <a:off x="3921125" y="3209925"/>
          <a:ext cx="13033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3" imgW="1302840" imgH="437400" progId="Package">
                  <p:embed/>
                </p:oleObj>
              </mc:Choice>
              <mc:Fallback>
                <p:oleObj name="Packager Shell Object" showAsIcon="1" r:id="rId3" imgW="1302840" imgH="4374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5" y="3209925"/>
                        <a:ext cx="1303338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09600" y="12954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900" b="1" dirty="0" smtClean="0">
              <a:ln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MD: </a:t>
            </a:r>
            <a:r>
              <a:rPr lang="en-US" dirty="0" err="1"/>
              <a:t>Mukhlesur</a:t>
            </a:r>
            <a:r>
              <a:rPr lang="en-US" dirty="0"/>
              <a:t> Rahman MUKUL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19201" y="3244334"/>
            <a:ext cx="7467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</a:endParaRPr>
          </a:p>
          <a:p>
            <a:pPr algn="ctr"/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7600" y="2286001"/>
            <a:ext cx="251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66046"/>
            <a:ext cx="6822170" cy="2475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1" y="137160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as-IN" sz="5400" b="1" dirty="0" smtClean="0"/>
              <a:t>ণ</a:t>
            </a:r>
            <a:r>
              <a:rPr lang="as-IN" sz="5400" dirty="0" smtClean="0"/>
              <a:t>-</a:t>
            </a:r>
            <a:r>
              <a:rPr lang="as-IN" sz="5400" b="1" dirty="0" smtClean="0"/>
              <a:t>ত্ব বিধান ও ষ</a:t>
            </a:r>
            <a:r>
              <a:rPr lang="as-IN" sz="5400" dirty="0" smtClean="0"/>
              <a:t>-</a:t>
            </a:r>
            <a:r>
              <a:rPr lang="as-IN" sz="5400" b="1" dirty="0" smtClean="0"/>
              <a:t>ত্ব বিধান</a:t>
            </a:r>
            <a:endParaRPr lang="bn-BD" sz="3200" b="1" dirty="0" smtClean="0">
              <a:ln/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6858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MD: </a:t>
            </a:r>
            <a:r>
              <a:rPr lang="en-US" dirty="0" err="1"/>
              <a:t>Mukhlesur</a:t>
            </a:r>
            <a:r>
              <a:rPr lang="en-US" dirty="0"/>
              <a:t> Rahman MUKUL</a:t>
            </a:r>
            <a:endParaRPr lang="en-US" dirty="0"/>
          </a:p>
        </p:txBody>
      </p:sp>
      <p:sp>
        <p:nvSpPr>
          <p:cNvPr id="14338" name="AutoShape 2" descr="সমাস - BCS ID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সমাস - BCS ID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সমাস - BCS ID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2286000"/>
            <a:ext cx="2510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BD" sz="1400" b="1" dirty="0" smtClean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2971800"/>
            <a:ext cx="3026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পরিচ্ছেদ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1050" b="1" dirty="0" smtClean="0">
              <a:ln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10" grpId="0" build="p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MD: </a:t>
            </a:r>
            <a:r>
              <a:rPr lang="en-US" dirty="0" err="1"/>
              <a:t>Mukhlesur</a:t>
            </a:r>
            <a:r>
              <a:rPr lang="en-US" dirty="0"/>
              <a:t> Rahman MUKUL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1676400"/>
            <a:ext cx="4852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পাঠ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শেষে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শিক্ষার্থীরা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 smtClean="0"/>
              <a:t>ণ</a:t>
            </a:r>
            <a:r>
              <a:rPr lang="as-IN" sz="2400" dirty="0" smtClean="0"/>
              <a:t>-</a:t>
            </a:r>
            <a:r>
              <a:rPr lang="as-IN" sz="2400" b="1" dirty="0" smtClean="0"/>
              <a:t>ত্ব বিধান </a:t>
            </a:r>
            <a:r>
              <a:rPr lang="en-US" sz="2400" b="1" dirty="0" err="1" smtClean="0"/>
              <a:t>এর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সংজ্ঞা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বলতে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পারবে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990600" y="3105835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400" b="1" dirty="0" smtClean="0"/>
              <a:t>ণ</a:t>
            </a:r>
            <a:r>
              <a:rPr lang="as-IN" sz="2400" dirty="0" smtClean="0"/>
              <a:t>-</a:t>
            </a:r>
            <a:r>
              <a:rPr lang="as-IN" sz="2400" b="1" dirty="0" smtClean="0"/>
              <a:t>ত্ব বিধান ও </a:t>
            </a:r>
            <a:r>
              <a:rPr lang="en-US" sz="2400" b="1" dirty="0" err="1" smtClean="0"/>
              <a:t>এর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নিয়মগুলো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ব্যাখ্যা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পারবে</a:t>
            </a:r>
            <a:r>
              <a:rPr lang="en-US" sz="2400" b="1" dirty="0" smtClean="0"/>
              <a:t> </a:t>
            </a:r>
            <a:endParaRPr lang="en-US" sz="2800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002060"/>
              </a:solidFill>
              <a:latin typeface="AdarshaLip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37_59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47800"/>
            <a:ext cx="6272760" cy="41742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228600"/>
            <a:ext cx="5791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s-IN" sz="6000" b="1" dirty="0" smtClean="0">
                <a:solidFill>
                  <a:srgbClr val="7030A0"/>
                </a:solidFill>
              </a:rPr>
              <a:t> </a:t>
            </a:r>
            <a:r>
              <a:rPr lang="as-IN" sz="6000" b="1" dirty="0" smtClean="0">
                <a:solidFill>
                  <a:srgbClr val="FF0000"/>
                </a:solidFill>
              </a:rPr>
              <a:t> লুণ্ঠন</a:t>
            </a:r>
            <a:endParaRPr lang="en-US" sz="5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cap="none" spc="1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5400" b="1" cap="none" spc="1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ঠ</a:t>
            </a:r>
            <a:r>
              <a:rPr lang="bn-BD" sz="5400" b="1" cap="none" spc="1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 এর আগে ‘ণ’</a:t>
            </a:r>
            <a:endParaRPr lang="en-US" sz="3200" b="1" cap="none" spc="150" dirty="0">
              <a:ln w="11430"/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4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cap="none" spc="150" dirty="0" smtClean="0">
                <a:ln w="1143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‘ট’ এর আগে ‘ণ</a:t>
            </a:r>
            <a:r>
              <a:rPr lang="bn-BD" sz="48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8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838200"/>
            <a:ext cx="2286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spc="150" dirty="0" smtClean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ঘণ্টা</a:t>
            </a:r>
            <a:endParaRPr lang="en-US" sz="4400" b="1" cap="none" spc="150" dirty="0">
              <a:ln w="11430"/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37_59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62" y="990600"/>
            <a:ext cx="4333875" cy="4953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228600"/>
            <a:ext cx="5791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s-IN" sz="4400" b="1" dirty="0" smtClean="0">
                <a:solidFill>
                  <a:srgbClr val="7030A0"/>
                </a:solidFill>
              </a:rPr>
              <a:t> খণ্ড</a:t>
            </a:r>
            <a:endParaRPr lang="en-US" sz="4000" b="1" cap="none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cap="none" spc="1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5400" b="1" spc="1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</a:t>
            </a:r>
            <a:r>
              <a:rPr lang="bn-BD" sz="5400" b="1" cap="none" spc="1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 এর আগে ‘ণ’</a:t>
            </a:r>
            <a:endParaRPr lang="en-US" sz="3200" b="1" cap="none" spc="150" dirty="0">
              <a:ln w="11430"/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just">
          <a:defRPr sz="4800" b="1" dirty="0" err="1" smtClean="0">
            <a:solidFill>
              <a:srgbClr val="FFFF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440</Words>
  <Application>Microsoft Office PowerPoint</Application>
  <PresentationFormat>On-screen Show (4:3)</PresentationFormat>
  <Paragraphs>99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AdarshaLipi</vt:lpstr>
      <vt:lpstr>Arial</vt:lpstr>
      <vt:lpstr>Bangla</vt:lpstr>
      <vt:lpstr>Calibri</vt:lpstr>
      <vt:lpstr>Nikosh</vt:lpstr>
      <vt:lpstr>NikoshBAN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N</cp:lastModifiedBy>
  <cp:revision>183</cp:revision>
  <dcterms:created xsi:type="dcterms:W3CDTF">2016-02-06T16:22:56Z</dcterms:created>
  <dcterms:modified xsi:type="dcterms:W3CDTF">2021-04-10T05:52:47Z</dcterms:modified>
</cp:coreProperties>
</file>