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57" r:id="rId3"/>
    <p:sldId id="263" r:id="rId4"/>
    <p:sldId id="264" r:id="rId5"/>
    <p:sldId id="265" r:id="rId6"/>
    <p:sldId id="271" r:id="rId7"/>
    <p:sldId id="260" r:id="rId8"/>
    <p:sldId id="261" r:id="rId9"/>
    <p:sldId id="266" r:id="rId10"/>
    <p:sldId id="268" r:id="rId11"/>
    <p:sldId id="270" r:id="rId12"/>
    <p:sldId id="269" r:id="rId13"/>
    <p:sldId id="274" r:id="rId14"/>
    <p:sldId id="273" r:id="rId15"/>
    <p:sldId id="272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D22FC-F206-4519-8FAD-7E2A5FA98BC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90670-EAE8-46A6-9361-8A301A0C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6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6A8E2-A781-4B03-8CEC-2B9A5081B8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1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0670-EAE8-46A6-9361-8A301A0CC9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1738-C221-43A9-9ABD-B21E8FEEC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85AD18-AAD9-47E7-9088-EF1DE8FA7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FE0DA-A1DC-410D-9C22-B3DDCD0C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F48-A9CD-4323-9864-5292565BDF1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69DEA-94A9-4F03-8744-F6EE4C5C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08227-46DF-4339-9041-9049AF58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4F06-D7F2-4198-B9BE-A939EFEEF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9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5FAC-600E-43C9-BC81-4647CBF66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77A4D-1BE5-497E-B6CA-42B0BB4BC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C2F1C-B03D-40F9-A15B-07D4FDF4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F48-A9CD-4323-9864-5292565BDF1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413B3-DD0D-4245-B071-5B123EC4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37649-1540-45BA-A0DF-F895A0FB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4F06-D7F2-4198-B9BE-A939EFEEF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2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70B1C-9284-4C31-8D87-7322F3FED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66472C-0C12-4F56-A712-05335107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CD396-5193-4DC4-8731-22279B5A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F48-A9CD-4323-9864-5292565BDF1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19070-A7D7-41A8-B140-722E1BBF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E35E3-166B-4E91-9137-E26DFE95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4F06-D7F2-4198-B9BE-A939EFEEF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A60A-1AE3-4D29-AB3E-678937C6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2191C-E9EC-40E2-A437-1F0D835E7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FDAE2-BA46-4D9D-898D-728720DF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F48-A9CD-4323-9864-5292565BDF1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31AC7-93C5-4C37-A902-A7178EA6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869A5-C3FD-4EFE-91B4-362CF935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4F06-D7F2-4198-B9BE-A939EFEEF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6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91CA-3036-4517-BFE4-03BB448E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8CD4E-2F3B-4C03-A788-A66E41D9A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647F7-0822-4664-AF1C-B1806E98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F48-A9CD-4323-9864-5292565BDF1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3908D-F5A4-4863-AF65-46EC86C2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5EE5C-5660-4DAD-943A-4A5AA3B2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4F06-D7F2-4198-B9BE-A939EFEEF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8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66BF-60A8-4617-A0CC-5505728B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78D87-0A9A-45B8-BD95-786FB7BBC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BACA8-AB7D-4D33-A7FB-1B382970B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F8AFB-DF37-46A6-8D7A-0089F674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F48-A9CD-4323-9864-5292565BDF1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FEE21-6D66-49F7-A529-C0003936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EC20E-4CBF-4628-B9A7-33DD6E82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4F06-D7F2-4198-B9BE-A939EFEEF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4551-1CE0-4D51-B991-300D16BC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45819-417E-49F8-B4F9-FFF78DB89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CAF05-B30C-4944-A319-F958897EE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48699-6E04-42D4-B768-47B22A3AB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693C2D-3D3A-4FDB-A8B7-5995B3296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5AA6C-9136-4977-80E9-E20F28D6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F48-A9CD-4323-9864-5292565BDF1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4A37D2-B73C-4065-8A56-C3BF2317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F8A33D-5C15-418C-8205-D560688B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4F06-D7F2-4198-B9BE-A939EFEEF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4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F3D4-B1E7-4F16-8A90-BFC7B190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5DEC1-78BD-4FB5-94F3-626F53CA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F48-A9CD-4323-9864-5292565BDF1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12F58-3226-4206-891B-D7D29C64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02537-A7D2-4AA1-A990-538E51F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4F06-D7F2-4198-B9BE-A939EFEEF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A6640-06EE-4EF1-8E6E-D8AA1F1A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F48-A9CD-4323-9864-5292565BDF1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64197-139E-4A40-BB0A-14F5D60E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F4DD2-00E6-41F4-9B0D-41EAF214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4F06-D7F2-4198-B9BE-A939EFEEF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A701-8F2E-4082-A126-615F426C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B057F-7478-41D2-8AA1-4B78D4BBA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3025E-6A91-4CB3-ADC0-E4E661AC4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76C4C-63E9-4687-8641-CB80E9BF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F48-A9CD-4323-9864-5292565BDF1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4CBE5-DDC0-4D84-AB53-2B156E01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80179-820D-4979-8230-985886FB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4F06-D7F2-4198-B9BE-A939EFEEF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0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E2EB-5233-4353-B75D-24CA2F21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904956-90CC-4CFE-B495-8E4A19B17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FF871-721D-4140-B61E-144E63E91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B1CEA-67DC-46B5-879A-15F98AE0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4F48-A9CD-4323-9864-5292565BDF1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A84B5-E251-4D65-A182-DE1BC7E5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3FC71-6F00-4FB0-8893-369764FF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4F06-D7F2-4198-B9BE-A939EFEEF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BFB76D-6A83-4498-B347-82E5F5167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A8738-E02D-4009-9CB0-9A616B323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0E2CD-C40E-40A6-AB10-4E0851214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F4F48-A9CD-4323-9864-5292565BDF1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312E1-6DF4-46F2-8A54-677A8185D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8090B-7AC1-43E8-B300-59098B41B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4F06-D7F2-4198-B9BE-A939EFEEF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A6A9B9-A866-419A-BA76-8314DC872579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153C11-20FE-47B0-AF78-094C4A26BF5C}"/>
              </a:ext>
            </a:extLst>
          </p:cNvPr>
          <p:cNvSpPr/>
          <p:nvPr/>
        </p:nvSpPr>
        <p:spPr>
          <a:xfrm>
            <a:off x="6223000" y="397912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100426F-4183-4A56-A2C4-795D91F98E23}"/>
              </a:ext>
            </a:extLst>
          </p:cNvPr>
          <p:cNvSpPr/>
          <p:nvPr/>
        </p:nvSpPr>
        <p:spPr>
          <a:xfrm>
            <a:off x="5763873" y="312186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AC424-8CBF-4DA3-A50A-54484D392F93}"/>
              </a:ext>
            </a:extLst>
          </p:cNvPr>
          <p:cNvSpPr/>
          <p:nvPr/>
        </p:nvSpPr>
        <p:spPr>
          <a:xfrm>
            <a:off x="6223000" y="1026569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48DF21D-1901-42C8-970A-4FC1D3ECD674}"/>
              </a:ext>
            </a:extLst>
          </p:cNvPr>
          <p:cNvSpPr/>
          <p:nvPr/>
        </p:nvSpPr>
        <p:spPr>
          <a:xfrm>
            <a:off x="5763873" y="940843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EDC691-4953-4B93-9D36-2D22998A7F44}"/>
              </a:ext>
            </a:extLst>
          </p:cNvPr>
          <p:cNvSpPr/>
          <p:nvPr/>
        </p:nvSpPr>
        <p:spPr>
          <a:xfrm>
            <a:off x="6223000" y="1655226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28D3BFB-1E17-47E9-A322-F037F5A25FB0}"/>
              </a:ext>
            </a:extLst>
          </p:cNvPr>
          <p:cNvSpPr/>
          <p:nvPr/>
        </p:nvSpPr>
        <p:spPr>
          <a:xfrm>
            <a:off x="5763873" y="1569500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1F2853-9804-4558-A61D-1C80DBEA98A3}"/>
              </a:ext>
            </a:extLst>
          </p:cNvPr>
          <p:cNvSpPr/>
          <p:nvPr/>
        </p:nvSpPr>
        <p:spPr>
          <a:xfrm>
            <a:off x="6223000" y="2283883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ECC966A-98E6-4F0D-B7CD-296A1C97FB6F}"/>
              </a:ext>
            </a:extLst>
          </p:cNvPr>
          <p:cNvSpPr/>
          <p:nvPr/>
        </p:nvSpPr>
        <p:spPr>
          <a:xfrm>
            <a:off x="5763873" y="2198157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6991BE-C878-466E-B715-880673D07723}"/>
              </a:ext>
            </a:extLst>
          </p:cNvPr>
          <p:cNvSpPr/>
          <p:nvPr/>
        </p:nvSpPr>
        <p:spPr>
          <a:xfrm>
            <a:off x="6223000" y="2912540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7B3E4EC-702E-4238-830C-266E46E62B12}"/>
              </a:ext>
            </a:extLst>
          </p:cNvPr>
          <p:cNvSpPr/>
          <p:nvPr/>
        </p:nvSpPr>
        <p:spPr>
          <a:xfrm>
            <a:off x="5763873" y="2826814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6FBC3E-D60A-4C9C-BCE4-8F810781FCA8}"/>
              </a:ext>
            </a:extLst>
          </p:cNvPr>
          <p:cNvSpPr/>
          <p:nvPr/>
        </p:nvSpPr>
        <p:spPr>
          <a:xfrm>
            <a:off x="6223000" y="3541197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A5150A2D-27D3-4918-B136-84101AF1470A}"/>
              </a:ext>
            </a:extLst>
          </p:cNvPr>
          <p:cNvSpPr/>
          <p:nvPr/>
        </p:nvSpPr>
        <p:spPr>
          <a:xfrm>
            <a:off x="5763873" y="3455471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22F1D1-6947-404A-BC93-C0120FD23E78}"/>
              </a:ext>
            </a:extLst>
          </p:cNvPr>
          <p:cNvSpPr/>
          <p:nvPr/>
        </p:nvSpPr>
        <p:spPr>
          <a:xfrm>
            <a:off x="6223000" y="4169854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4CFACD73-AB34-4683-AD9A-CCE636E8B5A1}"/>
              </a:ext>
            </a:extLst>
          </p:cNvPr>
          <p:cNvSpPr/>
          <p:nvPr/>
        </p:nvSpPr>
        <p:spPr>
          <a:xfrm>
            <a:off x="5763873" y="4084128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267D33-CB15-4F68-BDF5-71993949AACE}"/>
              </a:ext>
            </a:extLst>
          </p:cNvPr>
          <p:cNvSpPr/>
          <p:nvPr/>
        </p:nvSpPr>
        <p:spPr>
          <a:xfrm>
            <a:off x="6223000" y="4798511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A6F820F-AF9B-4AF8-B7E0-DB56D90CD61A}"/>
              </a:ext>
            </a:extLst>
          </p:cNvPr>
          <p:cNvSpPr/>
          <p:nvPr/>
        </p:nvSpPr>
        <p:spPr>
          <a:xfrm>
            <a:off x="5763873" y="4712785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9517C4-D748-45DE-BD8A-311933BBE77D}"/>
              </a:ext>
            </a:extLst>
          </p:cNvPr>
          <p:cNvSpPr/>
          <p:nvPr/>
        </p:nvSpPr>
        <p:spPr>
          <a:xfrm>
            <a:off x="6223000" y="5427168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8F4CD6C-782E-485F-A95B-1FDCC5C6F7DC}"/>
              </a:ext>
            </a:extLst>
          </p:cNvPr>
          <p:cNvSpPr/>
          <p:nvPr/>
        </p:nvSpPr>
        <p:spPr>
          <a:xfrm>
            <a:off x="5763873" y="5341442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BAC53-7832-4C2D-9B55-143EF232E90E}"/>
              </a:ext>
            </a:extLst>
          </p:cNvPr>
          <p:cNvSpPr/>
          <p:nvPr/>
        </p:nvSpPr>
        <p:spPr>
          <a:xfrm>
            <a:off x="6223000" y="6055825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394EBC4-9CF4-44D0-AA48-F4FF5A91F46D}"/>
              </a:ext>
            </a:extLst>
          </p:cNvPr>
          <p:cNvSpPr/>
          <p:nvPr/>
        </p:nvSpPr>
        <p:spPr>
          <a:xfrm>
            <a:off x="5763873" y="5970099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ELEASE] More Springy Bootlogos! - Album on Imgur">
            <a:extLst>
              <a:ext uri="{FF2B5EF4-FFF2-40B4-BE49-F238E27FC236}">
                <a16:creationId xmlns:a16="http://schemas.microsoft.com/office/drawing/2014/main" id="{18AC8CD6-589E-47AD-94DA-6B3F8C1111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991" y="321745"/>
            <a:ext cx="5105423" cy="6116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D28233B-F1E7-45E0-AF39-D2FA69A3F717}"/>
              </a:ext>
            </a:extLst>
          </p:cNvPr>
          <p:cNvSpPr txBox="1"/>
          <p:nvPr/>
        </p:nvSpPr>
        <p:spPr>
          <a:xfrm>
            <a:off x="6327446" y="681960"/>
            <a:ext cx="609755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8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400731" y="4853314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98987" y="215901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41500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5FD322-0DC9-443D-90BB-142A6A2B9547}"/>
              </a:ext>
            </a:extLst>
          </p:cNvPr>
          <p:cNvSpPr txBox="1"/>
          <p:nvPr/>
        </p:nvSpPr>
        <p:spPr>
          <a:xfrm rot="16200000">
            <a:off x="-386856" y="5384317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১৭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E0B61DE-1119-4C95-B54E-8C6DD946AFCE}"/>
              </a:ext>
            </a:extLst>
          </p:cNvPr>
          <p:cNvSpPr txBox="1"/>
          <p:nvPr/>
        </p:nvSpPr>
        <p:spPr>
          <a:xfrm rot="16200000">
            <a:off x="10868123" y="5384317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১৮</a:t>
            </a:r>
          </a:p>
        </p:txBody>
      </p:sp>
      <p:pic>
        <p:nvPicPr>
          <p:cNvPr id="5122" name="Picture 2" descr="আইন-ই-আকবরী (১ম ও ২য় খণ্ড): আবুল ফজল আল্লামী - Ayne-E-Akbore (1st O 2nd  Part): Abul Fojor Allami | Rokomari.com">
            <a:extLst>
              <a:ext uri="{FF2B5EF4-FFF2-40B4-BE49-F238E27FC236}">
                <a16:creationId xmlns:a16="http://schemas.microsoft.com/office/drawing/2014/main" id="{E0B1F0DC-DE76-4A7A-8E34-F51E0E4F0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172" y="281090"/>
            <a:ext cx="2710351" cy="2884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DA6267D-3EAC-4DFA-B1C7-1CDFFAE16579}"/>
              </a:ext>
            </a:extLst>
          </p:cNvPr>
          <p:cNvSpPr/>
          <p:nvPr/>
        </p:nvSpPr>
        <p:spPr>
          <a:xfrm>
            <a:off x="7175190" y="3969223"/>
            <a:ext cx="4043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তিনশ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বছরেরও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ফজল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আকবরী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নববর্ষকে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নওরোজ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8" name="Picture 2" descr="মুঘল বাদশাহ আকবরের জীবনী - মহামতি আকবর - BIDROHI">
            <a:extLst>
              <a:ext uri="{FF2B5EF4-FFF2-40B4-BE49-F238E27FC236}">
                <a16:creationId xmlns:a16="http://schemas.microsoft.com/office/drawing/2014/main" id="{080C7D3C-556A-4808-9140-BEA294E1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309" y="271553"/>
            <a:ext cx="4756976" cy="2595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F7E65CF-91D1-43D2-831C-F62D917E2D16}"/>
              </a:ext>
            </a:extLst>
          </p:cNvPr>
          <p:cNvSpPr/>
          <p:nvPr/>
        </p:nvSpPr>
        <p:spPr>
          <a:xfrm>
            <a:off x="1854691" y="2811816"/>
            <a:ext cx="2467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endParaRPr lang="en-US" sz="4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F4FE60C-B435-4BBE-93BB-276F3963349C}"/>
              </a:ext>
            </a:extLst>
          </p:cNvPr>
          <p:cNvSpPr/>
          <p:nvPr/>
        </p:nvSpPr>
        <p:spPr>
          <a:xfrm>
            <a:off x="742093" y="3982245"/>
            <a:ext cx="4819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করে।তারপর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জাঁকজমকপূর্ন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পালিত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5786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400731" y="4853314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73655" y="234528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50831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52FF2B-085D-47E5-92EF-9EB4909AFF23}"/>
              </a:ext>
            </a:extLst>
          </p:cNvPr>
          <p:cNvSpPr txBox="1"/>
          <p:nvPr/>
        </p:nvSpPr>
        <p:spPr>
          <a:xfrm rot="16200000">
            <a:off x="-386856" y="5384317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১৯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1B872D-AD9E-4DD9-B6F4-45A4BAD98588}"/>
              </a:ext>
            </a:extLst>
          </p:cNvPr>
          <p:cNvSpPr txBox="1"/>
          <p:nvPr/>
        </p:nvSpPr>
        <p:spPr>
          <a:xfrm rot="16200000">
            <a:off x="10857832" y="5416768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২০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D35C5BE-3CA6-4463-B9A5-462DE9E810AE}"/>
              </a:ext>
            </a:extLst>
          </p:cNvPr>
          <p:cNvGrpSpPr/>
          <p:nvPr/>
        </p:nvGrpSpPr>
        <p:grpSpPr>
          <a:xfrm>
            <a:off x="314015" y="397912"/>
            <a:ext cx="5089809" cy="2867802"/>
            <a:chOff x="330199" y="3035994"/>
            <a:chExt cx="5089809" cy="1912846"/>
          </a:xfrm>
        </p:grpSpPr>
        <p:pic>
          <p:nvPicPr>
            <p:cNvPr id="53" name="Picture 4" descr="করোনা ভাইরাস: বাংলাদেশে চাষ না করে কৃষি জমি ফেলে রাখলে সরকার নিয়ে নেবে,  বিজ্ঞপ্তি জারী - BBC News বাংলা">
              <a:extLst>
                <a:ext uri="{FF2B5EF4-FFF2-40B4-BE49-F238E27FC236}">
                  <a16:creationId xmlns:a16="http://schemas.microsoft.com/office/drawing/2014/main" id="{E8C3BF27-B6C0-437A-99F7-EE9B836F1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99" y="3038673"/>
              <a:ext cx="2729491" cy="18550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কৃষি শ্রমিক সংকট, বিশেষ ব্যবস্থায় বোরো ধান কাটার ব্যবস্থা করা হোক">
              <a:extLst>
                <a:ext uri="{FF2B5EF4-FFF2-40B4-BE49-F238E27FC236}">
                  <a16:creationId xmlns:a16="http://schemas.microsoft.com/office/drawing/2014/main" id="{D6A9B296-4B69-4AE5-B089-1DFD0AC37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466" y="3035994"/>
              <a:ext cx="2443542" cy="191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B016BB3-731A-42C6-97C1-9808E01A99C7}"/>
              </a:ext>
            </a:extLst>
          </p:cNvPr>
          <p:cNvSpPr/>
          <p:nvPr/>
        </p:nvSpPr>
        <p:spPr>
          <a:xfrm>
            <a:off x="611116" y="3764335"/>
            <a:ext cx="4727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উদযাপনের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1182425-8532-408F-951D-F6914EDF41D9}"/>
              </a:ext>
            </a:extLst>
          </p:cNvPr>
          <p:cNvGrpSpPr/>
          <p:nvPr/>
        </p:nvGrpSpPr>
        <p:grpSpPr>
          <a:xfrm>
            <a:off x="6623243" y="302620"/>
            <a:ext cx="5139468" cy="1599081"/>
            <a:chOff x="287753" y="209310"/>
            <a:chExt cx="5139468" cy="1599081"/>
          </a:xfrm>
        </p:grpSpPr>
        <p:pic>
          <p:nvPicPr>
            <p:cNvPr id="80" name="Picture 10" descr="জাতীয় বীর নবাব সিরাজউদ্দৌলা">
              <a:extLst>
                <a:ext uri="{FF2B5EF4-FFF2-40B4-BE49-F238E27FC236}">
                  <a16:creationId xmlns:a16="http://schemas.microsoft.com/office/drawing/2014/main" id="{CB8CD681-0937-4D15-82A9-20F03192F3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7753" y="209310"/>
              <a:ext cx="1480626" cy="15914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2" descr="শহীদ তিতুমীর: স্বাধীনতাকামী এক মহান সংগ্রামী | বাংলাদেশ | Islami Barta -  ইসলামী বার্তা">
              <a:extLst>
                <a:ext uri="{FF2B5EF4-FFF2-40B4-BE49-F238E27FC236}">
                  <a16:creationId xmlns:a16="http://schemas.microsoft.com/office/drawing/2014/main" id="{1ED6477F-45C1-4467-9657-F4D5A212F8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11774" y="216919"/>
              <a:ext cx="1340132" cy="15914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4" descr="Biography: Mangal Pandey, the harbinger of revolution - Oneindia News">
              <a:extLst>
                <a:ext uri="{FF2B5EF4-FFF2-40B4-BE49-F238E27FC236}">
                  <a16:creationId xmlns:a16="http://schemas.microsoft.com/office/drawing/2014/main" id="{F8A59720-70B1-4AE5-9C15-CFCF8F643F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72226" y="225996"/>
              <a:ext cx="1071507" cy="15497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16" descr="মুনীর চৌধুরী - উইকিপিডিয়া">
              <a:extLst>
                <a:ext uri="{FF2B5EF4-FFF2-40B4-BE49-F238E27FC236}">
                  <a16:creationId xmlns:a16="http://schemas.microsoft.com/office/drawing/2014/main" id="{87AC01B5-73CE-490F-AD6F-0794D8536B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675" y="230569"/>
              <a:ext cx="1249546" cy="15451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DF69C9B7-EFE7-41AA-BDA8-13E51FB2F9E9}"/>
              </a:ext>
            </a:extLst>
          </p:cNvPr>
          <p:cNvSpPr/>
          <p:nvPr/>
        </p:nvSpPr>
        <p:spPr>
          <a:xfrm>
            <a:off x="6623044" y="1903637"/>
            <a:ext cx="5179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আমদের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ওমোহন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তীতুমীর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পাণ্ডের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গোবিন্দ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মুনীর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নিরপেক্ষতাকে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0708E28-7A4E-4E47-B6D7-14D23176083E}"/>
              </a:ext>
            </a:extLst>
          </p:cNvPr>
          <p:cNvSpPr/>
          <p:nvPr/>
        </p:nvSpPr>
        <p:spPr>
          <a:xfrm>
            <a:off x="7206107" y="5176666"/>
            <a:ext cx="4112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খ্রিস্টান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বিত্তবান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মধ্যবিত্ত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দিনদরিদ্র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– এ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8" name="Picture 8" descr="চট্টগ্রামে নানা আয়োজনে নববর্ষ উদযাপন">
            <a:extLst>
              <a:ext uri="{FF2B5EF4-FFF2-40B4-BE49-F238E27FC236}">
                <a16:creationId xmlns:a16="http://schemas.microsoft.com/office/drawing/2014/main" id="{0D4C8EB9-DB35-42A3-BF7F-707C28104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4063" y="3266778"/>
            <a:ext cx="4267918" cy="1865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6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400731" y="4853314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4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80" name="Picture 2" descr="বৈশাখের স্মৃতিলিপি">
            <a:extLst>
              <a:ext uri="{FF2B5EF4-FFF2-40B4-BE49-F238E27FC236}">
                <a16:creationId xmlns:a16="http://schemas.microsoft.com/office/drawing/2014/main" id="{230FF433-5811-48AA-B094-DEE8FFE1D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35" y="190937"/>
            <a:ext cx="5681474" cy="462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60162" y="215216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137DC3-D1B4-4410-8623-BE7582CA0299}"/>
              </a:ext>
            </a:extLst>
          </p:cNvPr>
          <p:cNvSpPr txBox="1"/>
          <p:nvPr/>
        </p:nvSpPr>
        <p:spPr>
          <a:xfrm rot="16200000">
            <a:off x="-386856" y="5384317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২১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3C5EFB-7BF9-43B4-817C-C6D3F8C30035}"/>
              </a:ext>
            </a:extLst>
          </p:cNvPr>
          <p:cNvSpPr txBox="1"/>
          <p:nvPr/>
        </p:nvSpPr>
        <p:spPr>
          <a:xfrm rot="16200000">
            <a:off x="10881382" y="5371472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২২</a:t>
            </a:r>
          </a:p>
        </p:txBody>
      </p:sp>
      <p:pic>
        <p:nvPicPr>
          <p:cNvPr id="4098" name="Picture 2" descr="পহেলা বৈশাখ, বাঙ্গালীদের সার্বজনীন উৎসবঃ শুভ নববর্ষ, স্বাগত ১৪২০ বঙ্গাব্দ -  কোবিদ এর বাংলা ব্লগ । bangla blog | সামহোয়্যার ইন ব্লগ - বাঁধ ...">
            <a:extLst>
              <a:ext uri="{FF2B5EF4-FFF2-40B4-BE49-F238E27FC236}">
                <a16:creationId xmlns:a16="http://schemas.microsoft.com/office/drawing/2014/main" id="{3CADFB4D-466E-46F0-A56F-9C605C035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78" y="275413"/>
            <a:ext cx="2721478" cy="1565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পহেলা বৈশাখ - উইকিপিডিয়া">
            <a:extLst>
              <a:ext uri="{FF2B5EF4-FFF2-40B4-BE49-F238E27FC236}">
                <a16:creationId xmlns:a16="http://schemas.microsoft.com/office/drawing/2014/main" id="{41FA3645-6E04-498C-9BE3-43B484868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25" y="3177402"/>
            <a:ext cx="2767402" cy="138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গ্রাম বাংলার ঐতিহ্যবাহী লাঠি খেলার প্রতিযোগীতা | blog.bdnews24.com -  pioneer blog for citizen journalism in bangladesh">
            <a:extLst>
              <a:ext uri="{FF2B5EF4-FFF2-40B4-BE49-F238E27FC236}">
                <a16:creationId xmlns:a16="http://schemas.microsoft.com/office/drawing/2014/main" id="{7A081903-7EAA-4D42-8C37-D89818D3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661" y="1816167"/>
            <a:ext cx="2767402" cy="1443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C27D170D-627E-46DF-B3A8-8F88E8A1F2A2}"/>
              </a:ext>
            </a:extLst>
          </p:cNvPr>
          <p:cNvSpPr/>
          <p:nvPr/>
        </p:nvSpPr>
        <p:spPr>
          <a:xfrm>
            <a:off x="7317084" y="583651"/>
            <a:ext cx="4137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খেলাধুলা,সাংস্কৃতিক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প্রদর্শনী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দিনটি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উদযাপিত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104" name="Picture 8" descr="দেশ বিচিত্র, নববর্ষ অভিন্ন | প্রথম আলো">
            <a:extLst>
              <a:ext uri="{FF2B5EF4-FFF2-40B4-BE49-F238E27FC236}">
                <a16:creationId xmlns:a16="http://schemas.microsoft.com/office/drawing/2014/main" id="{E83C2A64-9C84-456E-AC38-2E250542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8943" y="4582364"/>
            <a:ext cx="2807190" cy="1853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6EAB5E88-4AC1-4A73-9303-422C18AF03B7}"/>
              </a:ext>
            </a:extLst>
          </p:cNvPr>
          <p:cNvSpPr/>
          <p:nvPr/>
        </p:nvSpPr>
        <p:spPr>
          <a:xfrm>
            <a:off x="7296139" y="2744966"/>
            <a:ext cx="3815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অনন্য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সুপ্রাচীন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গৌরব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মন্ডিত।পয়লা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endParaRPr lang="en-US" sz="2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6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400731" y="4853314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73655" y="234528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800" kern="0">
                <a:latin typeface="NikoshBAN" panose="02000000000000000000" pitchFamily="2" charset="0"/>
                <a:cs typeface="NikoshBAN" panose="02000000000000000000" pitchFamily="2" charset="0"/>
              </a:rPr>
              <a:t>পয়লা বৈশাখ বা বাংলা নববর্ষ বাঙালির এক অনন্য উৎসব। এর ঐতিহ্য সুপ্রাচীন ও গৌরব মন্ডিত।</a:t>
            </a:r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50831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52FF2B-085D-47E5-92EF-9EB4909AFF23}"/>
              </a:ext>
            </a:extLst>
          </p:cNvPr>
          <p:cNvSpPr txBox="1"/>
          <p:nvPr/>
        </p:nvSpPr>
        <p:spPr>
          <a:xfrm rot="16200000">
            <a:off x="-386856" y="5384317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২৩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1B872D-AD9E-4DD9-B6F4-45A4BAD98588}"/>
              </a:ext>
            </a:extLst>
          </p:cNvPr>
          <p:cNvSpPr txBox="1"/>
          <p:nvPr/>
        </p:nvSpPr>
        <p:spPr>
          <a:xfrm rot="16200000">
            <a:off x="10857832" y="5416768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২৪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A8D3F-F86D-4500-99D5-C1CE28880A52}"/>
              </a:ext>
            </a:extLst>
          </p:cNvPr>
          <p:cNvSpPr/>
          <p:nvPr/>
        </p:nvSpPr>
        <p:spPr>
          <a:xfrm>
            <a:off x="475335" y="5029354"/>
            <a:ext cx="4882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রমনা</a:t>
            </a:r>
            <a:r>
              <a:rPr lang="en-US" sz="2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বটমূলে</a:t>
            </a:r>
            <a:r>
              <a:rPr lang="en-US" sz="2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ছায়ানটের</a:t>
            </a:r>
            <a:r>
              <a:rPr lang="en-US" sz="2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914400">
              <a:defRPr/>
            </a:pPr>
            <a:r>
              <a:rPr lang="en-US" sz="2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বর্ষবরণ</a:t>
            </a:r>
            <a:r>
              <a:rPr lang="en-US" sz="2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28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যেভাবে রমনা বটমূলে ছায়ানটের বর্ষবরণ | 416113|| Bangladesh Pratidin">
            <a:extLst>
              <a:ext uri="{FF2B5EF4-FFF2-40B4-BE49-F238E27FC236}">
                <a16:creationId xmlns:a16="http://schemas.microsoft.com/office/drawing/2014/main" id="{1FC7D735-562F-4B92-B74B-5F2B58B85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42371"/>
            <a:ext cx="4703938" cy="2455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পহেলা বৈশাখে পান্তা-ইলিশের দিন বুঝি শেষ!">
            <a:extLst>
              <a:ext uri="{FF2B5EF4-FFF2-40B4-BE49-F238E27FC236}">
                <a16:creationId xmlns:a16="http://schemas.microsoft.com/office/drawing/2014/main" id="{ABDC280E-BEE7-4135-9292-C8BA51DA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611572"/>
            <a:ext cx="4646602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অবরুদ্ধ জীবনে এলো পহেলা বৈশাখ">
            <a:extLst>
              <a:ext uri="{FF2B5EF4-FFF2-40B4-BE49-F238E27FC236}">
                <a16:creationId xmlns:a16="http://schemas.microsoft.com/office/drawing/2014/main" id="{A62E49C8-6A81-430E-BE9A-562A50D5E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64" y="242371"/>
            <a:ext cx="4623529" cy="632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0A6CA8C4-5A58-4CE9-8BAC-2A38A640450C}"/>
              </a:ext>
            </a:extLst>
          </p:cNvPr>
          <p:cNvSpPr/>
          <p:nvPr/>
        </p:nvSpPr>
        <p:spPr>
          <a:xfrm>
            <a:off x="6882739" y="1200345"/>
            <a:ext cx="4882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অনন্য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সুপ্রাচীন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গৌরব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মন্ডিত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চেতনাকে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অপরাজেয়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মহিমায়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করুক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শুভকামনা</a:t>
            </a:r>
            <a:r>
              <a:rPr lang="en-US" sz="2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26497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400731" y="4853314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42371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3" name="Picture 2" descr="বৈশাখের স্মৃতিলিপি">
            <a:extLst>
              <a:ext uri="{FF2B5EF4-FFF2-40B4-BE49-F238E27FC236}">
                <a16:creationId xmlns:a16="http://schemas.microsoft.com/office/drawing/2014/main" id="{6A9939A4-C108-40B3-BFC5-5EA45A28C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62" y="246139"/>
            <a:ext cx="5723399" cy="45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2" name="Picture 2" descr="বৈশাখের স্মৃতিলিপি">
            <a:extLst>
              <a:ext uri="{FF2B5EF4-FFF2-40B4-BE49-F238E27FC236}">
                <a16:creationId xmlns:a16="http://schemas.microsoft.com/office/drawing/2014/main" id="{2612B732-2A66-48C5-9399-2138FD947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4" y="229552"/>
            <a:ext cx="5723399" cy="45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52FF2B-085D-47E5-92EF-9EB4909AFF23}"/>
              </a:ext>
            </a:extLst>
          </p:cNvPr>
          <p:cNvSpPr txBox="1"/>
          <p:nvPr/>
        </p:nvSpPr>
        <p:spPr>
          <a:xfrm rot="16200000">
            <a:off x="-386856" y="5384317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২৫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1B872D-AD9E-4DD9-B6F4-45A4BAD98588}"/>
              </a:ext>
            </a:extLst>
          </p:cNvPr>
          <p:cNvSpPr txBox="1"/>
          <p:nvPr/>
        </p:nvSpPr>
        <p:spPr>
          <a:xfrm rot="16200000">
            <a:off x="10857832" y="5416768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২৬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FB6348F-F3CA-489B-AE84-8F46FDC98EC6}"/>
              </a:ext>
            </a:extLst>
          </p:cNvPr>
          <p:cNvSpPr/>
          <p:nvPr/>
        </p:nvSpPr>
        <p:spPr>
          <a:xfrm>
            <a:off x="1780863" y="234707"/>
            <a:ext cx="1959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A8D3F-F86D-4500-99D5-C1CE28880A52}"/>
              </a:ext>
            </a:extLst>
          </p:cNvPr>
          <p:cNvSpPr/>
          <p:nvPr/>
        </p:nvSpPr>
        <p:spPr>
          <a:xfrm>
            <a:off x="509482" y="2813756"/>
            <a:ext cx="4882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32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বৈশাখকে</a:t>
            </a:r>
            <a:r>
              <a:rPr lang="en-US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উদ্ধার</a:t>
            </a:r>
            <a:r>
              <a:rPr lang="en-US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AE1E744-92B2-40A6-888B-98FD6A921F62}"/>
              </a:ext>
            </a:extLst>
          </p:cNvPr>
          <p:cNvSpPr/>
          <p:nvPr/>
        </p:nvSpPr>
        <p:spPr>
          <a:xfrm>
            <a:off x="8120851" y="224547"/>
            <a:ext cx="1959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340AB8-0E78-46F6-95E4-3882AD9BDF58}"/>
              </a:ext>
            </a:extLst>
          </p:cNvPr>
          <p:cNvSpPr/>
          <p:nvPr/>
        </p:nvSpPr>
        <p:spPr>
          <a:xfrm>
            <a:off x="6800018" y="1026569"/>
            <a:ext cx="488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নওরোজ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2172F53-5EB9-43C9-8ACD-37E1340BA587}"/>
              </a:ext>
            </a:extLst>
          </p:cNvPr>
          <p:cNvSpPr/>
          <p:nvPr/>
        </p:nvSpPr>
        <p:spPr>
          <a:xfrm>
            <a:off x="6769272" y="1810767"/>
            <a:ext cx="488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418042C-407E-45A4-B7C2-42429FEE54F9}"/>
              </a:ext>
            </a:extLst>
          </p:cNvPr>
          <p:cNvSpPr/>
          <p:nvPr/>
        </p:nvSpPr>
        <p:spPr>
          <a:xfrm>
            <a:off x="6769272" y="2763529"/>
            <a:ext cx="488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40B8C4F-0830-4F7B-BDF1-7CF7027E3BCE}"/>
              </a:ext>
            </a:extLst>
          </p:cNvPr>
          <p:cNvSpPr/>
          <p:nvPr/>
        </p:nvSpPr>
        <p:spPr>
          <a:xfrm>
            <a:off x="6769272" y="3767569"/>
            <a:ext cx="5171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প্রাণকেন্দ্র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3018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400731" y="4853314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42371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4" name="Picture 2" descr="বৈশাখের স্মৃতিলিপি">
            <a:extLst>
              <a:ext uri="{FF2B5EF4-FFF2-40B4-BE49-F238E27FC236}">
                <a16:creationId xmlns:a16="http://schemas.microsoft.com/office/drawing/2014/main" id="{869AB15F-B9F2-4E34-8006-31756CEA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644" y="213454"/>
            <a:ext cx="5723399" cy="45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32169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3" name="Picture 2" descr="বৈশাখের স্মৃতিলিপি">
            <a:extLst>
              <a:ext uri="{FF2B5EF4-FFF2-40B4-BE49-F238E27FC236}">
                <a16:creationId xmlns:a16="http://schemas.microsoft.com/office/drawing/2014/main" id="{8677F77E-2B4E-411E-95F7-3312D17AB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4" y="229552"/>
            <a:ext cx="5723399" cy="45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52FF2B-085D-47E5-92EF-9EB4909AFF23}"/>
              </a:ext>
            </a:extLst>
          </p:cNvPr>
          <p:cNvSpPr txBox="1"/>
          <p:nvPr/>
        </p:nvSpPr>
        <p:spPr>
          <a:xfrm rot="16200000">
            <a:off x="-386856" y="5384317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২৭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1B872D-AD9E-4DD9-B6F4-45A4BAD98588}"/>
              </a:ext>
            </a:extLst>
          </p:cNvPr>
          <p:cNvSpPr txBox="1"/>
          <p:nvPr/>
        </p:nvSpPr>
        <p:spPr>
          <a:xfrm rot="16200000">
            <a:off x="10857832" y="5416768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২৮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FB6348F-F3CA-489B-AE84-8F46FDC98EC6}"/>
              </a:ext>
            </a:extLst>
          </p:cNvPr>
          <p:cNvSpPr/>
          <p:nvPr/>
        </p:nvSpPr>
        <p:spPr>
          <a:xfrm>
            <a:off x="1780863" y="234707"/>
            <a:ext cx="1959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69B6BD-D3D1-466B-9702-9019D31AB53A}"/>
              </a:ext>
            </a:extLst>
          </p:cNvPr>
          <p:cNvSpPr/>
          <p:nvPr/>
        </p:nvSpPr>
        <p:spPr>
          <a:xfrm>
            <a:off x="480242" y="1150268"/>
            <a:ext cx="488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১।  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2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6D68DA-1FF5-48E6-88CE-62081499A774}"/>
              </a:ext>
            </a:extLst>
          </p:cNvPr>
          <p:cNvSpPr/>
          <p:nvPr/>
        </p:nvSpPr>
        <p:spPr>
          <a:xfrm>
            <a:off x="449496" y="1934466"/>
            <a:ext cx="488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২।  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endParaRPr lang="en-US" sz="2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40F90A-58B7-4526-8E75-C492DED1B71A}"/>
              </a:ext>
            </a:extLst>
          </p:cNvPr>
          <p:cNvSpPr/>
          <p:nvPr/>
        </p:nvSpPr>
        <p:spPr>
          <a:xfrm>
            <a:off x="449496" y="2887228"/>
            <a:ext cx="488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৩।   ২০১১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498B4C-3239-4B87-B004-20D82E972571}"/>
              </a:ext>
            </a:extLst>
          </p:cNvPr>
          <p:cNvSpPr/>
          <p:nvPr/>
        </p:nvSpPr>
        <p:spPr>
          <a:xfrm>
            <a:off x="449497" y="3891268"/>
            <a:ext cx="4285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৪।  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গ্রামবাংলায়</a:t>
            </a:r>
            <a:endParaRPr lang="en-US" sz="2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4C77647-B967-43C8-B2D6-73A2DFB0CC78}"/>
              </a:ext>
            </a:extLst>
          </p:cNvPr>
          <p:cNvSpPr/>
          <p:nvPr/>
        </p:nvSpPr>
        <p:spPr>
          <a:xfrm>
            <a:off x="8120851" y="285715"/>
            <a:ext cx="2290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269A68A-9AC1-4B1A-8B89-CBAAD82DC1F6}"/>
              </a:ext>
            </a:extLst>
          </p:cNvPr>
          <p:cNvSpPr/>
          <p:nvPr/>
        </p:nvSpPr>
        <p:spPr>
          <a:xfrm>
            <a:off x="7380568" y="2688705"/>
            <a:ext cx="4254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2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28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2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kern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2918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B77B45-45B0-47C8-A068-CCC07867D982}"/>
              </a:ext>
            </a:extLst>
          </p:cNvPr>
          <p:cNvSpPr/>
          <p:nvPr/>
        </p:nvSpPr>
        <p:spPr>
          <a:xfrm>
            <a:off x="95433" y="109330"/>
            <a:ext cx="5950226" cy="6639339"/>
          </a:xfrm>
          <a:prstGeom prst="rect">
            <a:avLst/>
          </a:prstGeom>
          <a:blipFill dpi="0" rotWithShape="1">
            <a:blip r:embed="rId2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2CDEC7-3E3A-452A-93AC-A8262398E225}"/>
              </a:ext>
            </a:extLst>
          </p:cNvPr>
          <p:cNvGrpSpPr/>
          <p:nvPr/>
        </p:nvGrpSpPr>
        <p:grpSpPr>
          <a:xfrm flipH="1">
            <a:off x="5459077" y="326701"/>
            <a:ext cx="918672" cy="6200844"/>
            <a:chOff x="5763873" y="312186"/>
            <a:chExt cx="918672" cy="62008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5BBC39-E190-40C3-8016-D8833C448F92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43286652-C2F2-4F98-B7EA-960BE765AF7D}"/>
                </a:ext>
              </a:extLst>
            </p:cNvPr>
            <p:cNvSpPr/>
            <p:nvPr/>
          </p:nvSpPr>
          <p:spPr>
            <a:xfrm>
              <a:off x="5763873" y="312186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A13634-EE18-45A0-91A9-239F37A5E854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CAFF8C20-1EB9-4132-83CB-C05697DC7DD7}"/>
                </a:ext>
              </a:extLst>
            </p:cNvPr>
            <p:cNvSpPr/>
            <p:nvPr/>
          </p:nvSpPr>
          <p:spPr>
            <a:xfrm>
              <a:off x="5763873" y="940843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2640FD-B508-4FC6-BF81-51A9C6F5D5F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81A1CBAC-2473-446F-8589-5B05FC63466D}"/>
                </a:ext>
              </a:extLst>
            </p:cNvPr>
            <p:cNvSpPr/>
            <p:nvPr/>
          </p:nvSpPr>
          <p:spPr>
            <a:xfrm>
              <a:off x="5763873" y="1569500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D46C4E-A938-4264-BBAB-E1BD4D253412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FC63DD7E-3BBC-4F5C-9BDE-E385860B6381}"/>
                </a:ext>
              </a:extLst>
            </p:cNvPr>
            <p:cNvSpPr/>
            <p:nvPr/>
          </p:nvSpPr>
          <p:spPr>
            <a:xfrm>
              <a:off x="5763873" y="2198157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3339FB-947E-4342-AA3C-133E4B8605E3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5016F395-56C7-4DB2-8AF8-4D3CEB5E0B45}"/>
                </a:ext>
              </a:extLst>
            </p:cNvPr>
            <p:cNvSpPr/>
            <p:nvPr/>
          </p:nvSpPr>
          <p:spPr>
            <a:xfrm>
              <a:off x="5763873" y="2826814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D0B4D8-3C7A-46D1-8168-F08C10B40A3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BA0C8E06-C479-48B1-9F19-074AEC281DB0}"/>
                </a:ext>
              </a:extLst>
            </p:cNvPr>
            <p:cNvSpPr/>
            <p:nvPr/>
          </p:nvSpPr>
          <p:spPr>
            <a:xfrm>
              <a:off x="5763873" y="3455471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A8309E6-680A-4682-B613-D3AA7BE28E95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717E7CD3-E440-42CA-A419-5DCA08AA366D}"/>
                </a:ext>
              </a:extLst>
            </p:cNvPr>
            <p:cNvSpPr/>
            <p:nvPr/>
          </p:nvSpPr>
          <p:spPr>
            <a:xfrm>
              <a:off x="5763873" y="4084128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8F42644-E3D6-4A3D-9917-7760BDBB2CDB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99A916A1-C34E-4F3C-93F7-26D12717A633}"/>
                </a:ext>
              </a:extLst>
            </p:cNvPr>
            <p:cNvSpPr/>
            <p:nvPr/>
          </p:nvSpPr>
          <p:spPr>
            <a:xfrm>
              <a:off x="5763873" y="4712785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90A73EF-E79D-4DA1-8AA2-8BF7BC706DDF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B9E7436C-9C7C-4279-9A14-697FD9803F63}"/>
                </a:ext>
              </a:extLst>
            </p:cNvPr>
            <p:cNvSpPr/>
            <p:nvPr/>
          </p:nvSpPr>
          <p:spPr>
            <a:xfrm>
              <a:off x="5763873" y="5341442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B7F3998-4076-4C9B-97FD-95BB11A546EC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803E84E7-0F39-43FD-8245-13DDE1C2738B}"/>
                </a:ext>
              </a:extLst>
            </p:cNvPr>
            <p:cNvSpPr/>
            <p:nvPr/>
          </p:nvSpPr>
          <p:spPr>
            <a:xfrm>
              <a:off x="5763873" y="5970099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405FB2-8AD5-471E-B290-E99397455049}"/>
              </a:ext>
            </a:extLst>
          </p:cNvPr>
          <p:cNvSpPr txBox="1"/>
          <p:nvPr/>
        </p:nvSpPr>
        <p:spPr>
          <a:xfrm>
            <a:off x="95433" y="2841329"/>
            <a:ext cx="5141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err="1">
                <a:solidFill>
                  <a:schemeClr val="bg1"/>
                </a:solidFill>
                <a:latin typeface="Goudy Stout" panose="0202090407030B020401" pitchFamily="18" charset="0"/>
                <a:cs typeface="Times New Roman" panose="02020603050405020304" pitchFamily="18" charset="0"/>
              </a:rPr>
              <a:t>ধন্যবাদ</a:t>
            </a:r>
            <a:endParaRPr lang="en-US" sz="8000" i="1" dirty="0">
              <a:solidFill>
                <a:schemeClr val="bg1"/>
              </a:solidFill>
              <a:latin typeface="Goudy Stout" panose="0202090407030B020401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6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397288" y="4876671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5F465F5-9A21-4C69-8DA9-20FDC02EFEBE}"/>
              </a:ext>
            </a:extLst>
          </p:cNvPr>
          <p:cNvSpPr/>
          <p:nvPr/>
        </p:nvSpPr>
        <p:spPr>
          <a:xfrm>
            <a:off x="127284" y="4877565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76799" y="170898"/>
            <a:ext cx="5717591" cy="6402542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2DD9FE1-1CE5-4D18-BD12-D5518CAD5B37}"/>
              </a:ext>
            </a:extLst>
          </p:cNvPr>
          <p:cNvSpPr/>
          <p:nvPr/>
        </p:nvSpPr>
        <p:spPr>
          <a:xfrm flipH="1">
            <a:off x="136443" y="170898"/>
            <a:ext cx="5823482" cy="6419918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B2CB027-1342-4213-A0A6-982597C9CCF5}"/>
              </a:ext>
            </a:extLst>
          </p:cNvPr>
          <p:cNvSpPr txBox="1"/>
          <p:nvPr/>
        </p:nvSpPr>
        <p:spPr>
          <a:xfrm rot="16200000">
            <a:off x="-498826" y="5449633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০১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A4F4F8B-73BD-4277-AF94-067628F54785}"/>
              </a:ext>
            </a:extLst>
          </p:cNvPr>
          <p:cNvSpPr txBox="1"/>
          <p:nvPr/>
        </p:nvSpPr>
        <p:spPr>
          <a:xfrm>
            <a:off x="665132" y="84047"/>
            <a:ext cx="3931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1DB43E8-80BA-4859-8AD0-DED922B0E618}"/>
              </a:ext>
            </a:extLst>
          </p:cNvPr>
          <p:cNvSpPr txBox="1"/>
          <p:nvPr/>
        </p:nvSpPr>
        <p:spPr>
          <a:xfrm>
            <a:off x="492420" y="4109507"/>
            <a:ext cx="4861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খাতুন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কাড়াপাড়া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 নংঃ ০১৭২৫৬৬৬৩৯৪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hosnearakhatun4@gmail.com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B34AFB6-4B1E-4098-82F5-1FAB6574A33E}"/>
              </a:ext>
            </a:extLst>
          </p:cNvPr>
          <p:cNvSpPr txBox="1"/>
          <p:nvPr/>
        </p:nvSpPr>
        <p:spPr>
          <a:xfrm>
            <a:off x="7188490" y="3781289"/>
            <a:ext cx="37462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৯ম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 সাহিত্য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১৮/০৪/২০২১   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0A4FD4A0-01A5-445C-BC7B-0CC647508C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208" y="1249796"/>
            <a:ext cx="2554935" cy="2755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C46580E-3C8A-4A9B-AA67-43D1DADE4D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176196" y="524521"/>
            <a:ext cx="2224542" cy="275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7F77EAB-284F-4518-8D87-1C03F7261F44}"/>
              </a:ext>
            </a:extLst>
          </p:cNvPr>
          <p:cNvSpPr txBox="1"/>
          <p:nvPr/>
        </p:nvSpPr>
        <p:spPr>
          <a:xfrm rot="16200000">
            <a:off x="10905911" y="5439252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০২</a:t>
            </a:r>
          </a:p>
        </p:txBody>
      </p:sp>
    </p:spTree>
    <p:extLst>
      <p:ext uri="{BB962C8B-B14F-4D97-AF65-F5344CB8AC3E}">
        <p14:creationId xmlns:p14="http://schemas.microsoft.com/office/powerpoint/2010/main" val="81247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382048" y="4876671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197216" y="4883935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চারুকলায় সীমিত পরিসরে হবে 'পহেলা বৈশাখ' উদযাপন | 1023166 | কালের কণ্ঠ |  kalerkantho">
            <a:extLst>
              <a:ext uri="{FF2B5EF4-FFF2-40B4-BE49-F238E27FC236}">
                <a16:creationId xmlns:a16="http://schemas.microsoft.com/office/drawing/2014/main" id="{8CD406F0-A153-4A7E-BA98-572420BC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89" y="312186"/>
            <a:ext cx="4904185" cy="3057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পহেলা বৈশাখ আজ - DesheBideshe">
            <a:extLst>
              <a:ext uri="{FF2B5EF4-FFF2-40B4-BE49-F238E27FC236}">
                <a16:creationId xmlns:a16="http://schemas.microsoft.com/office/drawing/2014/main" id="{56AB4D3F-2999-479D-804A-3FAC908AF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048" y="3541197"/>
            <a:ext cx="4480626" cy="2895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পহেলা বৈশাখ - উইকিপিডিয়া">
            <a:extLst>
              <a:ext uri="{FF2B5EF4-FFF2-40B4-BE49-F238E27FC236}">
                <a16:creationId xmlns:a16="http://schemas.microsoft.com/office/drawing/2014/main" id="{C7911695-1530-44BF-8F77-274D97E8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613" y="426495"/>
            <a:ext cx="4557024" cy="29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ngali new year pohela boishakh giftcard ⬇ Vector Image by © artskvortsova  | Vector Stock 107034116">
            <a:extLst>
              <a:ext uri="{FF2B5EF4-FFF2-40B4-BE49-F238E27FC236}">
                <a16:creationId xmlns:a16="http://schemas.microsoft.com/office/drawing/2014/main" id="{325C127E-A3E4-44C4-9C25-EFB7EE8C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614" y="3580339"/>
            <a:ext cx="4391002" cy="2728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6F902B3-ECE4-4A22-B084-C66D1C3B8C54}"/>
              </a:ext>
            </a:extLst>
          </p:cNvPr>
          <p:cNvSpPr txBox="1"/>
          <p:nvPr/>
        </p:nvSpPr>
        <p:spPr>
          <a:xfrm rot="16200000">
            <a:off x="-376874" y="5449633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০৩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72841F-B244-4993-ADD5-A2CAB2B2F8A5}"/>
              </a:ext>
            </a:extLst>
          </p:cNvPr>
          <p:cNvSpPr txBox="1"/>
          <p:nvPr/>
        </p:nvSpPr>
        <p:spPr>
          <a:xfrm rot="16200000">
            <a:off x="10844988" y="5371472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০৪</a:t>
            </a:r>
          </a:p>
        </p:txBody>
      </p:sp>
    </p:spTree>
    <p:extLst>
      <p:ext uri="{BB962C8B-B14F-4D97-AF65-F5344CB8AC3E}">
        <p14:creationId xmlns:p14="http://schemas.microsoft.com/office/powerpoint/2010/main" val="125101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382048" y="4876671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197216" y="4883935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48603" y="190173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EF442B-2483-4F2F-BE4F-8C7BE1CE62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00104" y="911140"/>
            <a:ext cx="6455280" cy="465774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189D939-00B6-46F1-A7BC-685BF4266AFC}"/>
              </a:ext>
            </a:extLst>
          </p:cNvPr>
          <p:cNvSpPr/>
          <p:nvPr/>
        </p:nvSpPr>
        <p:spPr>
          <a:xfrm>
            <a:off x="428047" y="2184205"/>
            <a:ext cx="4877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bn-BD" sz="54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</a:t>
            </a:r>
            <a:r>
              <a:rPr lang="en-US" sz="5400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ঠের</a:t>
            </a:r>
            <a:r>
              <a:rPr lang="en-US" sz="54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kern="0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027D91-25E2-4C43-B010-356544F61C98}"/>
              </a:ext>
            </a:extLst>
          </p:cNvPr>
          <p:cNvGrpSpPr/>
          <p:nvPr/>
        </p:nvGrpSpPr>
        <p:grpSpPr>
          <a:xfrm>
            <a:off x="6782333" y="262379"/>
            <a:ext cx="5074940" cy="3821750"/>
            <a:chOff x="2147706" y="697972"/>
            <a:chExt cx="8591829" cy="5642724"/>
          </a:xfrm>
        </p:grpSpPr>
        <p:pic>
          <p:nvPicPr>
            <p:cNvPr id="3074" name="Picture 2" descr="Suvo noboborsho Bangla sms for girlfriend boyfriend friends family happy  new year shayari bengali - Lovesmsbd.com | New Bangla SMS">
              <a:extLst>
                <a:ext uri="{FF2B5EF4-FFF2-40B4-BE49-F238E27FC236}">
                  <a16:creationId xmlns:a16="http://schemas.microsoft.com/office/drawing/2014/main" id="{D90A27AC-34EE-4969-8F06-30DB4E69AD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21724" y="710702"/>
              <a:ext cx="2680500" cy="29562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Khalid Sangeet :: খালিদ সঙ্গীত - Mahbubul A Khalid">
              <a:extLst>
                <a:ext uri="{FF2B5EF4-FFF2-40B4-BE49-F238E27FC236}">
                  <a16:creationId xmlns:a16="http://schemas.microsoft.com/office/drawing/2014/main" id="{0383E60F-744F-4DFD-A7EE-D4743A87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952" y="3666014"/>
              <a:ext cx="2678841" cy="2673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স্মৃতির ফ্রেমে জড়িয়ে রাখা পহেলা বৈশাখের অকৃত্রিম অনুভূতি -  miturahman007's bangla blog">
              <a:extLst>
                <a:ext uri="{FF2B5EF4-FFF2-40B4-BE49-F238E27FC236}">
                  <a16:creationId xmlns:a16="http://schemas.microsoft.com/office/drawing/2014/main" id="{3EF09E00-9E2D-404E-B9C2-4AE9AFBAE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3128" y="3666014"/>
              <a:ext cx="2836407" cy="2673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স্মৃতির ফ্রেমে জড়িয়ে রাখা পহেলা বৈশাখের অকৃত্রিম অনুভূতি -  miturahman007's bangla blog">
              <a:extLst>
                <a:ext uri="{FF2B5EF4-FFF2-40B4-BE49-F238E27FC236}">
                  <a16:creationId xmlns:a16="http://schemas.microsoft.com/office/drawing/2014/main" id="{806167F4-D64B-4EDD-9389-AB745D923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224" y="708716"/>
              <a:ext cx="2837311" cy="29582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এসেছে প্রাণের উৎসব 'পহেলা বৈশাখ'">
              <a:extLst>
                <a:ext uri="{FF2B5EF4-FFF2-40B4-BE49-F238E27FC236}">
                  <a16:creationId xmlns:a16="http://schemas.microsoft.com/office/drawing/2014/main" id="{CF5D8238-FAED-4B30-8FCF-59E3538712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47706" y="697972"/>
              <a:ext cx="3095652" cy="29689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আমার গ্রামের বৈশাখী আয়োজন - tareq328's bangla blog">
              <a:extLst>
                <a:ext uri="{FF2B5EF4-FFF2-40B4-BE49-F238E27FC236}">
                  <a16:creationId xmlns:a16="http://schemas.microsoft.com/office/drawing/2014/main" id="{3FB95E06-D63F-4154-83A6-B99012CCA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897" y="3666931"/>
              <a:ext cx="3068922" cy="2673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F6F372EB-F679-45A4-BD16-53675B5D2A93}"/>
              </a:ext>
            </a:extLst>
          </p:cNvPr>
          <p:cNvSpPr/>
          <p:nvPr/>
        </p:nvSpPr>
        <p:spPr>
          <a:xfrm>
            <a:off x="6993557" y="4206643"/>
            <a:ext cx="40774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পয়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লা বৈশাখ </a:t>
            </a:r>
          </a:p>
          <a:p>
            <a:pPr lvl="0"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কবীর চৌধুরী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5457E72-384D-47CA-81DC-2BD60EE08D89}"/>
              </a:ext>
            </a:extLst>
          </p:cNvPr>
          <p:cNvSpPr txBox="1"/>
          <p:nvPr/>
        </p:nvSpPr>
        <p:spPr>
          <a:xfrm rot="16200000">
            <a:off x="-433509" y="5384317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০৫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459031C-2DC4-4F37-9AA6-0F964456F12C}"/>
              </a:ext>
            </a:extLst>
          </p:cNvPr>
          <p:cNvSpPr txBox="1"/>
          <p:nvPr/>
        </p:nvSpPr>
        <p:spPr>
          <a:xfrm rot="16200000">
            <a:off x="10865853" y="5430971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০৬</a:t>
            </a:r>
          </a:p>
        </p:txBody>
      </p:sp>
    </p:spTree>
    <p:extLst>
      <p:ext uri="{BB962C8B-B14F-4D97-AF65-F5344CB8AC3E}">
        <p14:creationId xmlns:p14="http://schemas.microsoft.com/office/powerpoint/2010/main" val="152706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382048" y="4876671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2" name="Picture 2" descr="বৈশাখের স্মৃতিলিপি">
            <a:extLst>
              <a:ext uri="{FF2B5EF4-FFF2-40B4-BE49-F238E27FC236}">
                <a16:creationId xmlns:a16="http://schemas.microsoft.com/office/drawing/2014/main" id="{4B01AE2A-76F8-49AF-9936-AAD05C99C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24" y="200671"/>
            <a:ext cx="5656611" cy="468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197216" y="4883935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42854" y="24747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বৈশাখের স্মৃতিলিপি">
            <a:extLst>
              <a:ext uri="{FF2B5EF4-FFF2-40B4-BE49-F238E27FC236}">
                <a16:creationId xmlns:a16="http://schemas.microsoft.com/office/drawing/2014/main" id="{07A4782B-E376-4388-A8A7-57E779B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4" y="229552"/>
            <a:ext cx="5627102" cy="463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35101" y="405080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BDA2C96-4A66-48D9-975B-EB8EAAF57DB4}"/>
              </a:ext>
            </a:extLst>
          </p:cNvPr>
          <p:cNvSpPr/>
          <p:nvPr/>
        </p:nvSpPr>
        <p:spPr>
          <a:xfrm>
            <a:off x="1552042" y="264125"/>
            <a:ext cx="28986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CF11848-B80D-4783-B71C-FD6C277EDD53}"/>
              </a:ext>
            </a:extLst>
          </p:cNvPr>
          <p:cNvSpPr/>
          <p:nvPr/>
        </p:nvSpPr>
        <p:spPr>
          <a:xfrm>
            <a:off x="819933" y="1514825"/>
            <a:ext cx="4567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মমত্ত্ববোধের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6CC6CB4-FBC2-4CDE-90FB-37D3738641B1}"/>
              </a:ext>
            </a:extLst>
          </p:cNvPr>
          <p:cNvSpPr/>
          <p:nvPr/>
        </p:nvSpPr>
        <p:spPr>
          <a:xfrm>
            <a:off x="819933" y="3165759"/>
            <a:ext cx="4735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ধর্মনিরপেক্ষ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চেতনায়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উদযাপনের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just" defTabSz="914400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9F997D2-27CA-4873-98A1-4125440A8864}"/>
              </a:ext>
            </a:extLst>
          </p:cNvPr>
          <p:cNvSpPr/>
          <p:nvPr/>
        </p:nvSpPr>
        <p:spPr>
          <a:xfrm>
            <a:off x="7352991" y="1452886"/>
            <a:ext cx="4319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লোকজ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just" defTabSz="914400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81DB4CF-D098-44A7-B5F7-E2F45B2E97D8}"/>
              </a:ext>
            </a:extLst>
          </p:cNvPr>
          <p:cNvSpPr/>
          <p:nvPr/>
        </p:nvSpPr>
        <p:spPr>
          <a:xfrm>
            <a:off x="7456854" y="3105370"/>
            <a:ext cx="4113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সর্বজনীনতা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just" defTabSz="914400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0" name="Lightning Bolt 49">
            <a:extLst>
              <a:ext uri="{FF2B5EF4-FFF2-40B4-BE49-F238E27FC236}">
                <a16:creationId xmlns:a16="http://schemas.microsoft.com/office/drawing/2014/main" id="{4E93A760-B4C7-4DBA-8BE4-CEA57653EDD0}"/>
              </a:ext>
            </a:extLst>
          </p:cNvPr>
          <p:cNvSpPr/>
          <p:nvPr/>
        </p:nvSpPr>
        <p:spPr>
          <a:xfrm rot="18349100">
            <a:off x="307790" y="1591729"/>
            <a:ext cx="370310" cy="392619"/>
          </a:xfrm>
          <a:prstGeom prst="lightningBol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ightning Bolt 50">
            <a:extLst>
              <a:ext uri="{FF2B5EF4-FFF2-40B4-BE49-F238E27FC236}">
                <a16:creationId xmlns:a16="http://schemas.microsoft.com/office/drawing/2014/main" id="{CEEB0BCC-6CF6-48C1-9188-21E3BDA64E3E}"/>
              </a:ext>
            </a:extLst>
          </p:cNvPr>
          <p:cNvSpPr/>
          <p:nvPr/>
        </p:nvSpPr>
        <p:spPr>
          <a:xfrm rot="18349100">
            <a:off x="297082" y="3297674"/>
            <a:ext cx="347520" cy="331628"/>
          </a:xfrm>
          <a:prstGeom prst="lightningBol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ightning Bolt 53">
            <a:extLst>
              <a:ext uri="{FF2B5EF4-FFF2-40B4-BE49-F238E27FC236}">
                <a16:creationId xmlns:a16="http://schemas.microsoft.com/office/drawing/2014/main" id="{9C8D2358-C728-4649-9ACA-9EC543241D2D}"/>
              </a:ext>
            </a:extLst>
          </p:cNvPr>
          <p:cNvSpPr/>
          <p:nvPr/>
        </p:nvSpPr>
        <p:spPr>
          <a:xfrm rot="18349100">
            <a:off x="6892786" y="1589072"/>
            <a:ext cx="347520" cy="331628"/>
          </a:xfrm>
          <a:prstGeom prst="lightningBol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ightning Bolt 54">
            <a:extLst>
              <a:ext uri="{FF2B5EF4-FFF2-40B4-BE49-F238E27FC236}">
                <a16:creationId xmlns:a16="http://schemas.microsoft.com/office/drawing/2014/main" id="{961550B9-BAB5-4215-AAC1-4C0E4424BC6C}"/>
              </a:ext>
            </a:extLst>
          </p:cNvPr>
          <p:cNvSpPr/>
          <p:nvPr/>
        </p:nvSpPr>
        <p:spPr>
          <a:xfrm rot="18349100">
            <a:off x="6943089" y="3237881"/>
            <a:ext cx="347520" cy="331628"/>
          </a:xfrm>
          <a:prstGeom prst="lightningBol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A9463-86CC-45F7-B16C-2E8203DEBBF3}"/>
              </a:ext>
            </a:extLst>
          </p:cNvPr>
          <p:cNvSpPr txBox="1"/>
          <p:nvPr/>
        </p:nvSpPr>
        <p:spPr>
          <a:xfrm rot="16200000">
            <a:off x="-386856" y="5384317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০৭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96BE8C-7814-40EF-836B-9316C87F4738}"/>
              </a:ext>
            </a:extLst>
          </p:cNvPr>
          <p:cNvSpPr txBox="1"/>
          <p:nvPr/>
        </p:nvSpPr>
        <p:spPr>
          <a:xfrm rot="16200000">
            <a:off x="10840975" y="5415418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০৮</a:t>
            </a:r>
          </a:p>
        </p:txBody>
      </p:sp>
    </p:spTree>
    <p:extLst>
      <p:ext uri="{BB962C8B-B14F-4D97-AF65-F5344CB8AC3E}">
        <p14:creationId xmlns:p14="http://schemas.microsoft.com/office/powerpoint/2010/main" val="2080237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375043" y="4869147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99919" y="209875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/>
            <a:endParaRPr lang="en-US" dirty="0"/>
          </a:p>
          <a:p>
            <a:pPr lvl="1"/>
            <a:r>
              <a:rPr lang="bn-IN" sz="1200" dirty="0"/>
              <a:t>মৃতঃ২০১১ সালের ১৩ই ডিসেম্বর</a:t>
            </a:r>
            <a:endParaRPr lang="en-US" sz="1200" dirty="0"/>
          </a:p>
          <a:p>
            <a:pPr lvl="1"/>
            <a:endParaRPr lang="en-US" dirty="0"/>
          </a:p>
          <a:p>
            <a:pPr lvl="1"/>
            <a:r>
              <a:rPr lang="en-US" dirty="0"/>
              <a:t> </a:t>
            </a:r>
          </a:p>
        </p:txBody>
      </p:sp>
      <p:pic>
        <p:nvPicPr>
          <p:cNvPr id="49" name="Picture 2" descr="বৈশাখের স্মৃতিলিপি">
            <a:extLst>
              <a:ext uri="{FF2B5EF4-FFF2-40B4-BE49-F238E27FC236}">
                <a16:creationId xmlns:a16="http://schemas.microsoft.com/office/drawing/2014/main" id="{3169B891-D968-467B-9F74-8E7D0E8D6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98428"/>
            <a:ext cx="5603728" cy="463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401" y="223164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88F3F9-059A-4FF5-8682-9761DB7F7C41}"/>
              </a:ext>
            </a:extLst>
          </p:cNvPr>
          <p:cNvSpPr/>
          <p:nvPr/>
        </p:nvSpPr>
        <p:spPr>
          <a:xfrm>
            <a:off x="1477748" y="531742"/>
            <a:ext cx="2624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bn-BD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</a:t>
            </a:r>
            <a:endParaRPr lang="en-US" sz="4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29B762A-6C5B-46F7-B62D-342B9699294B}"/>
              </a:ext>
            </a:extLst>
          </p:cNvPr>
          <p:cNvSpPr/>
          <p:nvPr/>
        </p:nvSpPr>
        <p:spPr>
          <a:xfrm>
            <a:off x="6854901" y="312186"/>
            <a:ext cx="4854137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 সালে ৯ই ফেব্রুয়ারি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ব্রাক্ষণবাড়িয়া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রচনাঃ ছয় সঙ্গী,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মুজিব,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ছবি কথা সুর,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প্রতিক্ষায়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একাডেমি পুরস্কার ও একুশে পদক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সম্মাননায়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bn-IN" sz="24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অধ্যাপক উপাধিতে ভূষিত হন</a:t>
            </a:r>
            <a:r>
              <a:rPr lang="en-US" sz="24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খ্যাতিঃ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প্রাবন্ধিক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অনুবাদক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মৃতঃ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২০১১ সালের ১৩ই ডিসেম্বর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অধ্যাপক কবীর চৌধুরীর জন্মবার্ষিকীতে আলোচনা সভা বুধবার">
            <a:extLst>
              <a:ext uri="{FF2B5EF4-FFF2-40B4-BE49-F238E27FC236}">
                <a16:creationId xmlns:a16="http://schemas.microsoft.com/office/drawing/2014/main" id="{9B73A4B0-4227-4E21-98C7-D9AC03D7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02" y="1580822"/>
            <a:ext cx="4496299" cy="384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8FCE65C-A1FD-40AB-ABB4-3987DCF6F53B}"/>
              </a:ext>
            </a:extLst>
          </p:cNvPr>
          <p:cNvSpPr txBox="1"/>
          <p:nvPr/>
        </p:nvSpPr>
        <p:spPr>
          <a:xfrm rot="16200000">
            <a:off x="-386856" y="5384317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০৯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6C9ED1-C279-4263-BF1D-F0C535980967}"/>
              </a:ext>
            </a:extLst>
          </p:cNvPr>
          <p:cNvSpPr txBox="1"/>
          <p:nvPr/>
        </p:nvSpPr>
        <p:spPr>
          <a:xfrm rot="16200000">
            <a:off x="10857029" y="5453659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১০</a:t>
            </a:r>
          </a:p>
        </p:txBody>
      </p:sp>
    </p:spTree>
    <p:extLst>
      <p:ext uri="{BB962C8B-B14F-4D97-AF65-F5344CB8AC3E}">
        <p14:creationId xmlns:p14="http://schemas.microsoft.com/office/powerpoint/2010/main" val="3909898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382048" y="4798512"/>
            <a:ext cx="563573" cy="171931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542" y="183116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" name="Picture 2" descr="বৈশাখের স্মৃতিলিপি">
            <a:extLst>
              <a:ext uri="{FF2B5EF4-FFF2-40B4-BE49-F238E27FC236}">
                <a16:creationId xmlns:a16="http://schemas.microsoft.com/office/drawing/2014/main" id="{5A2E7F74-7380-4FCB-B715-22B405C94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01122"/>
            <a:ext cx="5680845" cy="463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197216" y="4883935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F445C93-0524-42F5-8FC6-01DA4C41B604}"/>
              </a:ext>
            </a:extLst>
          </p:cNvPr>
          <p:cNvSpPr/>
          <p:nvPr/>
        </p:nvSpPr>
        <p:spPr>
          <a:xfrm>
            <a:off x="2100869" y="445292"/>
            <a:ext cx="2624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রাবির ছাত্রীর ঝুলন্ত লাশ উদ্ধার | Janomot Newsweekly | Britain's first &amp;  leading Bengali Newspaper">
            <a:extLst>
              <a:ext uri="{FF2B5EF4-FFF2-40B4-BE49-F238E27FC236}">
                <a16:creationId xmlns:a16="http://schemas.microsoft.com/office/drawing/2014/main" id="{48B057C1-991B-4D7A-B9B9-2E6203969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92" y="1441621"/>
            <a:ext cx="4324350" cy="3586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C80E769-070A-4962-9B13-496AF64D475E}"/>
              </a:ext>
            </a:extLst>
          </p:cNvPr>
          <p:cNvSpPr/>
          <p:nvPr/>
        </p:nvSpPr>
        <p:spPr>
          <a:xfrm>
            <a:off x="6874903" y="1418193"/>
            <a:ext cx="47889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সংস্কৃতিতেই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নবনর্ষ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উদযাপনের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উদযাপনের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রীতি-প্রকৃতি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পদ্ধতি-প্রকরণের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তারতম্য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নবজন্ম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পূনর্জন্ম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পূনরুজ্জীবনের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পুরানো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জীর্ণ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অস্তিত্বকে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সতেজ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সজীব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নবীন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আনন্দানুভূতি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1A2DA9-F56A-4777-8347-B7D3558B7A4D}"/>
              </a:ext>
            </a:extLst>
          </p:cNvPr>
          <p:cNvSpPr txBox="1"/>
          <p:nvPr/>
        </p:nvSpPr>
        <p:spPr>
          <a:xfrm rot="16200000">
            <a:off x="-386856" y="5384317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১১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EC2BA3-62B5-4E2B-9D1E-8C0A5C4CC6DA}"/>
              </a:ext>
            </a:extLst>
          </p:cNvPr>
          <p:cNvSpPr txBox="1"/>
          <p:nvPr/>
        </p:nvSpPr>
        <p:spPr>
          <a:xfrm rot="16200000">
            <a:off x="10869829" y="5384317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১২</a:t>
            </a:r>
          </a:p>
        </p:txBody>
      </p:sp>
    </p:spTree>
    <p:extLst>
      <p:ext uri="{BB962C8B-B14F-4D97-AF65-F5344CB8AC3E}">
        <p14:creationId xmlns:p14="http://schemas.microsoft.com/office/powerpoint/2010/main" val="2962337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400731" y="4853314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73899" y="225011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0" name="Picture 2" descr="বৈশাখের স্মৃতিলিপি">
            <a:extLst>
              <a:ext uri="{FF2B5EF4-FFF2-40B4-BE49-F238E27FC236}">
                <a16:creationId xmlns:a16="http://schemas.microsoft.com/office/drawing/2014/main" id="{73831BDC-FD28-4874-B141-19F48064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89" y="211958"/>
            <a:ext cx="5681475" cy="45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0EC3313-3C68-4885-9B9E-E8BF9E180C55}"/>
              </a:ext>
            </a:extLst>
          </p:cNvPr>
          <p:cNvSpPr/>
          <p:nvPr/>
        </p:nvSpPr>
        <p:spPr>
          <a:xfrm>
            <a:off x="2100869" y="445292"/>
            <a:ext cx="2624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শিক্ষক বাতায়ন">
            <a:extLst>
              <a:ext uri="{FF2B5EF4-FFF2-40B4-BE49-F238E27FC236}">
                <a16:creationId xmlns:a16="http://schemas.microsoft.com/office/drawing/2014/main" id="{160B9162-F01A-4BD0-AEC4-10F1D884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89" y="1398099"/>
            <a:ext cx="4430854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EFF4552-8353-44AC-9864-E762945C8C8D}"/>
              </a:ext>
            </a:extLst>
          </p:cNvPr>
          <p:cNvSpPr/>
          <p:nvPr/>
        </p:nvSpPr>
        <p:spPr>
          <a:xfrm>
            <a:off x="6874903" y="1418193"/>
            <a:ext cx="4788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বাঙ্গালীর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অনন্য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সুপ্রাচীন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গৌরব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মন্ডিত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6D6BF0A-E22E-4D95-ABD9-5FC8FB18EBE5}"/>
              </a:ext>
            </a:extLst>
          </p:cNvPr>
          <p:cNvSpPr/>
          <p:nvPr/>
        </p:nvSpPr>
        <p:spPr>
          <a:xfrm>
            <a:off x="6893586" y="3135753"/>
            <a:ext cx="47889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যাত্রাপথ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বদল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মাত্রিকতা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সুদূর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যোগসূত্র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অবিচ্ছেদ্য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AE915E-A4B3-4162-B739-7B52E97F8E58}"/>
              </a:ext>
            </a:extLst>
          </p:cNvPr>
          <p:cNvSpPr txBox="1"/>
          <p:nvPr/>
        </p:nvSpPr>
        <p:spPr>
          <a:xfrm rot="16200000">
            <a:off x="-386856" y="5384317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১৩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9133484-1A37-4C4B-B3E7-91BB75C68CB6}"/>
              </a:ext>
            </a:extLst>
          </p:cNvPr>
          <p:cNvSpPr txBox="1"/>
          <p:nvPr/>
        </p:nvSpPr>
        <p:spPr>
          <a:xfrm rot="16200000">
            <a:off x="10891252" y="5401510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১৪</a:t>
            </a:r>
          </a:p>
        </p:txBody>
      </p:sp>
    </p:spTree>
    <p:extLst>
      <p:ext uri="{BB962C8B-B14F-4D97-AF65-F5344CB8AC3E}">
        <p14:creationId xmlns:p14="http://schemas.microsoft.com/office/powerpoint/2010/main" val="30077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400731" y="4853314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56" name="Picture 2" descr="বৈশাখের স্মৃতিলিপি">
            <a:extLst>
              <a:ext uri="{FF2B5EF4-FFF2-40B4-BE49-F238E27FC236}">
                <a16:creationId xmlns:a16="http://schemas.microsoft.com/office/drawing/2014/main" id="{323D0924-D69E-4F37-8E6F-D22FB6BB1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36" y="268400"/>
            <a:ext cx="5700364" cy="45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78823" y="232781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4" name="Picture 2" descr="বৈশাখের স্মৃতিলিপি">
            <a:extLst>
              <a:ext uri="{FF2B5EF4-FFF2-40B4-BE49-F238E27FC236}">
                <a16:creationId xmlns:a16="http://schemas.microsoft.com/office/drawing/2014/main" id="{873FB82C-701C-44D5-975C-B9DBA88D1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4" y="229552"/>
            <a:ext cx="5681474" cy="45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E150073-B8F2-4E27-BB7A-569D535DA5D2}"/>
              </a:ext>
            </a:extLst>
          </p:cNvPr>
          <p:cNvSpPr/>
          <p:nvPr/>
        </p:nvSpPr>
        <p:spPr>
          <a:xfrm>
            <a:off x="2373853" y="504422"/>
            <a:ext cx="1510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F2822F2-4679-4094-8260-2298F13633DE}"/>
              </a:ext>
            </a:extLst>
          </p:cNvPr>
          <p:cNvSpPr/>
          <p:nvPr/>
        </p:nvSpPr>
        <p:spPr>
          <a:xfrm>
            <a:off x="430124" y="1179900"/>
            <a:ext cx="488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নির্জীবতা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 -----             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প্রাণশূন্যতা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B54984-7046-4B59-A812-85B1D9D1ADDB}"/>
              </a:ext>
            </a:extLst>
          </p:cNvPr>
          <p:cNvSpPr/>
          <p:nvPr/>
        </p:nvSpPr>
        <p:spPr>
          <a:xfrm>
            <a:off x="437065" y="1715326"/>
            <a:ext cx="488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সোৎসাহ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  -----            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উৎসাহের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0CA1A43-C9E0-4D7D-85B2-1FD57F1F310E}"/>
              </a:ext>
            </a:extLst>
          </p:cNvPr>
          <p:cNvSpPr/>
          <p:nvPr/>
        </p:nvSpPr>
        <p:spPr>
          <a:xfrm>
            <a:off x="437065" y="2218196"/>
            <a:ext cx="488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নওরোজ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 -----            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0D06484-57C5-4207-BC29-B1CC3564A13E}"/>
              </a:ext>
            </a:extLst>
          </p:cNvPr>
          <p:cNvSpPr/>
          <p:nvPr/>
        </p:nvSpPr>
        <p:spPr>
          <a:xfrm>
            <a:off x="430123" y="2908080"/>
            <a:ext cx="488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ক্ষীণদৃষ্টি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 -----            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সংকীর্ণ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endParaRPr lang="en-US" sz="2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AA0E9C9-25D8-4F73-AF04-B421CA46B99B}"/>
              </a:ext>
            </a:extLst>
          </p:cNvPr>
          <p:cNvSpPr/>
          <p:nvPr/>
        </p:nvSpPr>
        <p:spPr>
          <a:xfrm>
            <a:off x="378872" y="3465466"/>
            <a:ext cx="4882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কৌতুহলোদ্দীপক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 ----- 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2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>
              <a:defRPr/>
            </a:pP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endParaRPr lang="en-US" sz="2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EFABB09-DB40-4E1E-AE66-C47F40543E75}"/>
              </a:ext>
            </a:extLst>
          </p:cNvPr>
          <p:cNvSpPr/>
          <p:nvPr/>
        </p:nvSpPr>
        <p:spPr>
          <a:xfrm>
            <a:off x="482005" y="4325071"/>
            <a:ext cx="488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শভিনিস্টিক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 -----       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আত্মগৌরব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মতবাদী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3F79DE-815C-44C7-AB9F-A3B74509732D}"/>
              </a:ext>
            </a:extLst>
          </p:cNvPr>
          <p:cNvSpPr txBox="1"/>
          <p:nvPr/>
        </p:nvSpPr>
        <p:spPr>
          <a:xfrm rot="16200000">
            <a:off x="-386856" y="5384317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১৫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46EB07-8F71-46FB-A33B-50AB357CB8E2}"/>
              </a:ext>
            </a:extLst>
          </p:cNvPr>
          <p:cNvSpPr txBox="1"/>
          <p:nvPr/>
        </p:nvSpPr>
        <p:spPr>
          <a:xfrm rot="16200000">
            <a:off x="10884292" y="5426022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১৬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D76BD7F-1CDD-4FB0-825F-7F5DBD7296BE}"/>
              </a:ext>
            </a:extLst>
          </p:cNvPr>
          <p:cNvSpPr/>
          <p:nvPr/>
        </p:nvSpPr>
        <p:spPr>
          <a:xfrm>
            <a:off x="7866703" y="397912"/>
            <a:ext cx="1959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6F0128F-83B3-43D3-9ACA-55189716737E}"/>
              </a:ext>
            </a:extLst>
          </p:cNvPr>
          <p:cNvSpPr/>
          <p:nvPr/>
        </p:nvSpPr>
        <p:spPr>
          <a:xfrm>
            <a:off x="6836364" y="1715272"/>
            <a:ext cx="488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FF60EA9-2C63-45D0-996F-DAF5B4547A6A}"/>
              </a:ext>
            </a:extLst>
          </p:cNvPr>
          <p:cNvSpPr/>
          <p:nvPr/>
        </p:nvSpPr>
        <p:spPr>
          <a:xfrm>
            <a:off x="6803524" y="2365149"/>
            <a:ext cx="4882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স্নাতকোত্তর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AD68847-A76A-43B7-8F9D-A18C6B2CA0D3}"/>
              </a:ext>
            </a:extLst>
          </p:cNvPr>
          <p:cNvSpPr/>
          <p:nvPr/>
        </p:nvSpPr>
        <p:spPr>
          <a:xfrm>
            <a:off x="6836364" y="3544997"/>
            <a:ext cx="488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স্বাদেশিকতা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783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733</Words>
  <Application>Microsoft Office PowerPoint</Application>
  <PresentationFormat>Widescreen</PresentationFormat>
  <Paragraphs>121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Goudy Stout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Hosneara Khatun</dc:creator>
  <cp:lastModifiedBy>Hosneara Khatun</cp:lastModifiedBy>
  <cp:revision>96</cp:revision>
  <dcterms:created xsi:type="dcterms:W3CDTF">2021-04-15T14:02:56Z</dcterms:created>
  <dcterms:modified xsi:type="dcterms:W3CDTF">2021-04-18T06:35:29Z</dcterms:modified>
</cp:coreProperties>
</file>