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7" r:id="rId4"/>
    <p:sldId id="272" r:id="rId5"/>
    <p:sldId id="271" r:id="rId6"/>
    <p:sldId id="274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0" r:id="rId16"/>
    <p:sldId id="262" r:id="rId17"/>
    <p:sldId id="261" r:id="rId18"/>
    <p:sldId id="257" r:id="rId19"/>
    <p:sldId id="258" r:id="rId20"/>
    <p:sldId id="259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3B48AD-A13C-406B-994F-A3667F9C38F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0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3B48AD-A13C-406B-994F-A3667F9C38F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0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3B48AD-A13C-406B-994F-A3667F9C38F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5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3B48AD-A13C-406B-994F-A3667F9C38F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2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3B48AD-A13C-406B-994F-A3667F9C38F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2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3B48AD-A13C-406B-994F-A3667F9C38F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63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3B48AD-A13C-406B-994F-A3667F9C38F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5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3B48AD-A13C-406B-994F-A3667F9C38F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0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3B48AD-A13C-406B-994F-A3667F9C38F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1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3B48AD-A13C-406B-994F-A3667F9C38F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5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3B48AD-A13C-406B-994F-A3667F9C38F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529C3A-B17F-411C-8F3F-F6C3EEB2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2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997700"/>
          </a:xfrm>
          <a:prstGeom prst="frame">
            <a:avLst>
              <a:gd name="adj1" fmla="val 3244"/>
            </a:avLst>
          </a:prstGeom>
          <a:gradFill>
            <a:gsLst>
              <a:gs pos="99000">
                <a:srgbClr val="00B050"/>
              </a:gs>
              <a:gs pos="4425">
                <a:srgbClr val="92D050"/>
              </a:gs>
              <a:gs pos="15000">
                <a:srgbClr val="00B050"/>
              </a:gs>
              <a:gs pos="54875">
                <a:srgbClr val="92D050"/>
              </a:gs>
              <a:gs pos="47000">
                <a:srgbClr val="00B050"/>
              </a:gs>
              <a:gs pos="9000">
                <a:srgbClr val="5DAD79"/>
              </a:gs>
              <a:gs pos="60000">
                <a:srgbClr val="FF0000"/>
              </a:gs>
              <a:gs pos="88000">
                <a:srgbClr val="92D050"/>
              </a:gs>
              <a:gs pos="17000">
                <a:srgbClr val="0070C0"/>
              </a:gs>
              <a:gs pos="33000">
                <a:srgbClr val="00B0F0"/>
              </a:gs>
            </a:gsLst>
            <a:lin ang="5400000" scaled="1"/>
          </a:gradFill>
          <a:ln w="57150">
            <a:gradFill>
              <a:gsLst>
                <a:gs pos="46000">
                  <a:srgbClr val="FF0000"/>
                </a:gs>
                <a:gs pos="66000">
                  <a:srgbClr val="FFFF00"/>
                </a:gs>
                <a:gs pos="83000">
                  <a:srgbClr val="0070C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3077" y="6004125"/>
            <a:ext cx="11605846" cy="33855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bn-IN" sz="1600" dirty="0" smtClean="0">
                <a:solidFill>
                  <a:srgbClr val="92D050"/>
                </a:solidFill>
              </a:rPr>
              <a:t>মোঃ মারুফুল</a:t>
            </a:r>
            <a:r>
              <a:rPr lang="bn-IN" sz="1600" baseline="0" dirty="0" smtClean="0">
                <a:solidFill>
                  <a:srgbClr val="92D050"/>
                </a:solidFill>
              </a:rPr>
              <a:t> হক</a:t>
            </a:r>
            <a:r>
              <a:rPr lang="en-US" sz="1600" baseline="0" dirty="0" smtClean="0">
                <a:solidFill>
                  <a:srgbClr val="92D050"/>
                </a:solidFill>
              </a:rPr>
              <a:t>,</a:t>
            </a:r>
            <a:r>
              <a:rPr lang="bn-IN" sz="1600" baseline="0" dirty="0" smtClean="0">
                <a:solidFill>
                  <a:srgbClr val="92D050"/>
                </a:solidFill>
              </a:rPr>
              <a:t> সহকারী শিক্ষক গণিত</a:t>
            </a:r>
            <a:r>
              <a:rPr lang="en-US" sz="1600" baseline="0" dirty="0" smtClean="0">
                <a:solidFill>
                  <a:srgbClr val="92D050"/>
                </a:solidFill>
              </a:rPr>
              <a:t>,</a:t>
            </a:r>
            <a:r>
              <a:rPr lang="bn-IN" sz="1600" baseline="0" dirty="0" smtClean="0">
                <a:solidFill>
                  <a:srgbClr val="92D050"/>
                </a:solidFill>
              </a:rPr>
              <a:t> বঙ্গবাসী মাধ্যমিক বিদ্যালয়। ০১৯২৯৬৬৮১৪৬ ,ইমেলঃ </a:t>
            </a:r>
            <a:r>
              <a:rPr lang="en-US" sz="1600" baseline="0" dirty="0" smtClean="0">
                <a:solidFill>
                  <a:srgbClr val="92D050"/>
                </a:solidFill>
              </a:rPr>
              <a:t>marufulhoque311@gmail.com</a:t>
            </a:r>
            <a:endParaRPr lang="en-US" sz="1600" dirty="0">
              <a:solidFill>
                <a:srgbClr val="92D050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93077" y="6319887"/>
            <a:ext cx="11605846" cy="393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42961" y="6333608"/>
            <a:ext cx="11704320" cy="441339"/>
            <a:chOff x="243840" y="6319886"/>
            <a:chExt cx="11704320" cy="44133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584"/>
            <a:stretch/>
          </p:blipFill>
          <p:spPr>
            <a:xfrm>
              <a:off x="243840" y="6335702"/>
              <a:ext cx="3238500" cy="4255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584"/>
            <a:stretch/>
          </p:blipFill>
          <p:spPr>
            <a:xfrm>
              <a:off x="3433103" y="6319887"/>
              <a:ext cx="3238500" cy="42552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584"/>
            <a:stretch/>
          </p:blipFill>
          <p:spPr>
            <a:xfrm>
              <a:off x="6671603" y="6319886"/>
              <a:ext cx="3238500" cy="42552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584"/>
            <a:stretch/>
          </p:blipFill>
          <p:spPr>
            <a:xfrm>
              <a:off x="8709660" y="6333491"/>
              <a:ext cx="3238500" cy="42552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46" t="-1959" r="-7621" b="7697"/>
          <a:stretch/>
        </p:blipFill>
        <p:spPr>
          <a:xfrm>
            <a:off x="11043111" y="4485786"/>
            <a:ext cx="876886" cy="2031048"/>
          </a:xfrm>
          <a:prstGeom prst="rect">
            <a:avLst/>
          </a:prstGeom>
        </p:spPr>
      </p:pic>
      <p:sp>
        <p:nvSpPr>
          <p:cNvPr id="19" name="Half Frame 18"/>
          <p:cNvSpPr/>
          <p:nvPr userDrawn="1"/>
        </p:nvSpPr>
        <p:spPr>
          <a:xfrm rot="10599836" flipV="1">
            <a:off x="11407671" y="409443"/>
            <a:ext cx="381000" cy="281262"/>
          </a:xfrm>
          <a:prstGeom prst="halfFram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 userDrawn="1"/>
        </p:nvSpPr>
        <p:spPr>
          <a:xfrm>
            <a:off x="242961" y="242576"/>
            <a:ext cx="762000" cy="685800"/>
          </a:xfrm>
          <a:prstGeom prst="halfFrame">
            <a:avLst>
              <a:gd name="adj1" fmla="val 24444"/>
              <a:gd name="adj2" fmla="val 244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 userDrawn="1"/>
        </p:nvSpPr>
        <p:spPr>
          <a:xfrm flipV="1">
            <a:off x="381000" y="6477000"/>
            <a:ext cx="281940" cy="289560"/>
          </a:xfrm>
          <a:prstGeom prst="halfFram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Half Frame 22"/>
          <p:cNvSpPr/>
          <p:nvPr userDrawn="1"/>
        </p:nvSpPr>
        <p:spPr>
          <a:xfrm flipV="1">
            <a:off x="385983" y="6328848"/>
            <a:ext cx="281940" cy="289560"/>
          </a:xfrm>
          <a:prstGeom prst="halfFram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 userDrawn="1"/>
        </p:nvSpPr>
        <p:spPr>
          <a:xfrm rot="16200000">
            <a:off x="204861" y="6059435"/>
            <a:ext cx="762000" cy="685800"/>
          </a:xfrm>
          <a:prstGeom prst="halfFrame">
            <a:avLst>
              <a:gd name="adj1" fmla="val 24444"/>
              <a:gd name="adj2" fmla="val 244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Half Frame 24"/>
          <p:cNvSpPr/>
          <p:nvPr userDrawn="1"/>
        </p:nvSpPr>
        <p:spPr>
          <a:xfrm rot="16200000" flipV="1">
            <a:off x="11448235" y="6261704"/>
            <a:ext cx="381000" cy="281262"/>
          </a:xfrm>
          <a:prstGeom prst="halfFram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Half Frame 25"/>
          <p:cNvSpPr/>
          <p:nvPr userDrawn="1"/>
        </p:nvSpPr>
        <p:spPr>
          <a:xfrm rot="10800000">
            <a:off x="11179071" y="6073331"/>
            <a:ext cx="762000" cy="685800"/>
          </a:xfrm>
          <a:prstGeom prst="halfFrame">
            <a:avLst>
              <a:gd name="adj1" fmla="val 24444"/>
              <a:gd name="adj2" fmla="val 244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Half Frame 26"/>
          <p:cNvSpPr/>
          <p:nvPr userDrawn="1"/>
        </p:nvSpPr>
        <p:spPr>
          <a:xfrm rot="5400000">
            <a:off x="11217171" y="280676"/>
            <a:ext cx="762000" cy="685800"/>
          </a:xfrm>
          <a:prstGeom prst="halfFrame">
            <a:avLst>
              <a:gd name="adj1" fmla="val 24444"/>
              <a:gd name="adj2" fmla="val 244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16200000">
            <a:off x="318486" y="456514"/>
            <a:ext cx="402371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2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gif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marufulhoque311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13307"/>
            <a:ext cx="11996382" cy="6858000"/>
          </a:xfrm>
          <a:prstGeom prst="frame">
            <a:avLst>
              <a:gd name="adj1" fmla="val 183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8870" y="5193605"/>
            <a:ext cx="959710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spc="50" dirty="0" err="1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50" dirty="0" err="1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50" dirty="0" err="1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50" dirty="0" err="1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2" y="327546"/>
            <a:ext cx="9612119" cy="503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7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/>
          <p:cNvSpPr/>
          <p:nvPr/>
        </p:nvSpPr>
        <p:spPr>
          <a:xfrm>
            <a:off x="4399129" y="1022445"/>
            <a:ext cx="3048000" cy="8382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8129" y="3120788"/>
            <a:ext cx="4800600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▪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 বৃদ্ধিকরণ নীতিটি কী ?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456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ca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23" y="412864"/>
            <a:ext cx="6612316" cy="4724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Up Arrow 2"/>
          <p:cNvSpPr/>
          <p:nvPr/>
        </p:nvSpPr>
        <p:spPr>
          <a:xfrm>
            <a:off x="4852217" y="1348264"/>
            <a:ext cx="328974" cy="84784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2532378" y="1981200"/>
            <a:ext cx="300706" cy="762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55352" y="1991380"/>
                <a:ext cx="6014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352" y="1991380"/>
                <a:ext cx="60141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58399" y="914400"/>
                <a:ext cx="8018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399" y="914400"/>
                <a:ext cx="801882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47906" y="3733800"/>
                <a:ext cx="4009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906" y="3733800"/>
                <a:ext cx="400941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030" r="-12121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87776" y="4048780"/>
                <a:ext cx="701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776" y="4048780"/>
                <a:ext cx="70164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138071" y="1108916"/>
                <a:ext cx="3138614" cy="4079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১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ম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সিলিন্ডার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071" y="1108916"/>
                <a:ext cx="3138614" cy="407932"/>
              </a:xfrm>
              <a:prstGeom prst="rect">
                <a:avLst/>
              </a:prstGeom>
              <a:blipFill rotWithShape="0">
                <a:blip r:embed="rId7"/>
                <a:stretch>
                  <a:fillRect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086386" y="4431592"/>
                <a:ext cx="3138616" cy="40812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ছোট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পিষ্টনের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বল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386" y="4431592"/>
                <a:ext cx="3138616" cy="408125"/>
              </a:xfrm>
              <a:prstGeom prst="rect">
                <a:avLst/>
              </a:prstGeom>
              <a:blipFill rotWithShape="0">
                <a:blip r:embed="rId8"/>
                <a:stretch>
                  <a:fillRect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086386" y="3365766"/>
                <a:ext cx="3210657" cy="4079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২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য়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সিলিন্ডারের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ক্ষেত্রফল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386" y="3365766"/>
                <a:ext cx="3210657" cy="407932"/>
              </a:xfrm>
              <a:prstGeom prst="rect">
                <a:avLst/>
              </a:prstGeom>
              <a:blipFill rotWithShape="0">
                <a:blip r:embed="rId9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106746" y="2293216"/>
                <a:ext cx="3169939" cy="6785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১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ম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সিলিন্ডারের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ক্ষেত্রফল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746" y="2293216"/>
                <a:ext cx="3169939" cy="678584"/>
              </a:xfrm>
              <a:prstGeom prst="rect">
                <a:avLst/>
              </a:prstGeom>
              <a:blipFill rotWithShape="0">
                <a:blip r:embed="rId10"/>
                <a:stretch>
                  <a:fillRect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38071" y="1699549"/>
                <a:ext cx="3138614" cy="4079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২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য়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সিলিন্ডার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071" y="1699549"/>
                <a:ext cx="3138614" cy="407932"/>
              </a:xfrm>
              <a:prstGeom prst="rect">
                <a:avLst/>
              </a:prstGeom>
              <a:blipFill rotWithShape="0">
                <a:blip r:embed="rId11"/>
                <a:stretch>
                  <a:fillRect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086386" y="5129937"/>
                <a:ext cx="3138614" cy="40812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বড়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পিষ্টনে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বল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386" y="5129937"/>
                <a:ext cx="3138614" cy="408125"/>
              </a:xfrm>
              <a:prstGeom prst="rect">
                <a:avLst/>
              </a:prstGeom>
              <a:blipFill rotWithShape="0">
                <a:blip r:embed="rId1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431162" y="5333999"/>
            <a:ext cx="370870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bn-BD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98994" y="3200400"/>
                <a:ext cx="617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994" y="3200400"/>
                <a:ext cx="617073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8285991" y="412864"/>
            <a:ext cx="126707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61194" y="3962400"/>
                <a:ext cx="617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194" y="3962400"/>
                <a:ext cx="617073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748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00295 0.07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9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26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00469 -0.061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ca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64" y="1371774"/>
            <a:ext cx="6345470" cy="47625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3"/>
          <p:cNvSpPr txBox="1"/>
          <p:nvPr/>
        </p:nvSpPr>
        <p:spPr>
          <a:xfrm>
            <a:off x="3107477" y="4934984"/>
            <a:ext cx="597108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887945" y="4074510"/>
            <a:ext cx="597108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101567" y="3845910"/>
            <a:ext cx="530452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951859" y="4077564"/>
            <a:ext cx="530452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1"/>
              <p:cNvSpPr txBox="1"/>
              <p:nvPr/>
            </p:nvSpPr>
            <p:spPr>
              <a:xfrm>
                <a:off x="7489948" y="2580928"/>
                <a:ext cx="4389346" cy="122168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0" smtClean="0">
                                  <a:latin typeface="Cambria Math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3600" b="1" i="0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0" smtClean="0">
                                  <a:latin typeface="Cambria Math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3600" b="1" i="0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3600" b="1" i="0" smtClean="0"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0" smtClean="0">
                                  <a:latin typeface="Cambria Math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sz="3600" b="1" i="0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0" smtClean="0">
                                  <a:latin typeface="Cambria Math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sz="3600" b="1" i="0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7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948" y="2580928"/>
                <a:ext cx="4389346" cy="12216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 Same Side Corner Rectangle 7"/>
          <p:cNvSpPr/>
          <p:nvPr/>
        </p:nvSpPr>
        <p:spPr>
          <a:xfrm>
            <a:off x="7489948" y="4028844"/>
            <a:ext cx="4389346" cy="2105431"/>
          </a:xfrm>
          <a:prstGeom prst="round2SameRect">
            <a:avLst>
              <a:gd name="adj1" fmla="val 0"/>
              <a:gd name="adj2" fmla="val 0"/>
            </a:avLst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 পিস্টনের প্রস্থচ্ছেদের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ক্ষেত্রফল যত বেশি হবে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বলও তত বেশি অনুভূত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3764" y="381494"/>
            <a:ext cx="9940156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ছোট পিস্টনে প্রয়োগকৃত বলের বেশী বল বড় পিস্টনে প্রযুক্ত হয়েছে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09620" y="1598009"/>
            <a:ext cx="32443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 বৃদ্ধিকরন নীতি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24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79587" y="359805"/>
            <a:ext cx="2727619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লক্ষ্য কর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02839" y="2559844"/>
            <a:ext cx="940559" cy="762000"/>
            <a:chOff x="4057650" y="2559844"/>
            <a:chExt cx="762000" cy="762000"/>
          </a:xfrm>
        </p:grpSpPr>
        <p:sp>
          <p:nvSpPr>
            <p:cNvPr id="14" name="Rounded Rectangle 13"/>
            <p:cNvSpPr/>
            <p:nvPr/>
          </p:nvSpPr>
          <p:spPr>
            <a:xfrm>
              <a:off x="4057650" y="2559844"/>
              <a:ext cx="762000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" name="Object 14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0278478"/>
                </p:ext>
              </p:extLst>
            </p:nvPr>
          </p:nvGraphicFramePr>
          <p:xfrm>
            <a:off x="4114800" y="2715816"/>
            <a:ext cx="609600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name="Packager Shell Object" showAsIcon="1" r:id="rId3" imgW="914400" imgH="771480" progId="Package">
                    <p:embed/>
                  </p:oleObj>
                </mc:Choice>
                <mc:Fallback>
                  <p:oleObj name="Packager Shell Object" showAsIcon="1" r:id="rId3" imgW="914400" imgH="77148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114800" y="2715816"/>
                          <a:ext cx="609600" cy="514350"/>
                        </a:xfrm>
                        <a:prstGeom prst="rect">
                          <a:avLst/>
                        </a:prstGeom>
                        <a:solidFill>
                          <a:srgbClr val="FF9933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388" y="1129246"/>
            <a:ext cx="6536880" cy="38576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44972" y="5142843"/>
            <a:ext cx="4796847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 এরকম ঘটনা ঘটে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6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58" y="288814"/>
            <a:ext cx="3830926" cy="4483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8384" y="411954"/>
            <a:ext cx="3010014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4838" y="5113165"/>
            <a:ext cx="10033379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ব্যবস্থাটি কোন নীতিকে সমর্থন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যুক্তিসহ বিশ্লেষণ কর -২ টি।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61698" y="1056912"/>
            <a:ext cx="1733038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৬ মিনিট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3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194" y="928272"/>
            <a:ext cx="8522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সামগ্রীঃ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সিরিজ , নল , পানি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6176" y="4735581"/>
            <a:ext cx="6990611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 নলে অনুভূত বল লক্ষ্য কর </a:t>
            </a:r>
            <a:endParaRPr lang="en-US" sz="1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794444"/>
              </p:ext>
            </p:extLst>
          </p:nvPr>
        </p:nvGraphicFramePr>
        <p:xfrm>
          <a:off x="4150169" y="5229188"/>
          <a:ext cx="6945461" cy="9704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755988"/>
                <a:gridCol w="3189473"/>
              </a:tblGrid>
              <a:tr h="504649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ছোট</a:t>
                      </a:r>
                      <a:r>
                        <a:rPr lang="bn-BD" sz="18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পিস্টন</a:t>
                      </a:r>
                      <a:endParaRPr lang="en-US" sz="1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</a:t>
                      </a:r>
                      <a:r>
                        <a:rPr lang="bn-BD" sz="1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বড় পিস্টন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65829">
                <a:tc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              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6176" y="3778027"/>
            <a:ext cx="699061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চিত্রের মত করে যন্ত্র গুলো সাজিয়ে নাও </a:t>
            </a:r>
            <a:endParaRPr lang="en-US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6176" y="4241974"/>
            <a:ext cx="6990611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ছোট নলে বল প্রয়োগ কর </a:t>
            </a:r>
            <a:endParaRPr lang="en-US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5136" y="3321250"/>
            <a:ext cx="153218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পদ্ধতিঃ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7179" y="261582"/>
            <a:ext cx="2191143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98121" y="1020605"/>
            <a:ext cx="172371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33" y="1632109"/>
            <a:ext cx="2346165" cy="19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2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0149" y="171167"/>
            <a:ext cx="10322776" cy="6088015"/>
            <a:chOff x="478971" y="293914"/>
            <a:chExt cx="8055429" cy="6324599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084" t="-3099" r="-16881" b="-3652"/>
            <a:stretch/>
          </p:blipFill>
          <p:spPr bwMode="auto">
            <a:xfrm>
              <a:off x="478971" y="293914"/>
              <a:ext cx="8055429" cy="632459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4408715" y="5029200"/>
              <a:ext cx="46808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408714" y="5181600"/>
              <a:ext cx="46808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408714" y="5334000"/>
              <a:ext cx="46808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419601" y="1600200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419600" y="1752600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429000" y="4572000"/>
              <a:ext cx="2209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57600" y="4724400"/>
              <a:ext cx="1828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86200" y="4876800"/>
              <a:ext cx="1371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048000" y="4114800"/>
              <a:ext cx="2971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200400" y="4267200"/>
              <a:ext cx="2667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352800" y="4419600"/>
              <a:ext cx="2514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048000" y="3657600"/>
              <a:ext cx="3048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048000" y="3810000"/>
              <a:ext cx="3048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48000" y="3962400"/>
              <a:ext cx="3048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48000" y="3200400"/>
              <a:ext cx="31242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743200" y="3352800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743200" y="3505200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200400" y="2743200"/>
              <a:ext cx="28194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124200" y="2895600"/>
              <a:ext cx="2895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048000" y="3048000"/>
              <a:ext cx="2971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657600" y="2286000"/>
              <a:ext cx="1828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429000" y="2438400"/>
              <a:ext cx="2286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352800" y="2590800"/>
              <a:ext cx="2514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419600" y="1905000"/>
              <a:ext cx="46808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408714" y="2013857"/>
              <a:ext cx="46808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886200" y="2133600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1838"/>
          <p:cNvSpPr txBox="1"/>
          <p:nvPr/>
        </p:nvSpPr>
        <p:spPr>
          <a:xfrm>
            <a:off x="1338633" y="373922"/>
            <a:ext cx="4523075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প্যাসকেলের সূত্রের প্রমান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1839"/>
          <p:cNvSpPr txBox="1"/>
          <p:nvPr/>
        </p:nvSpPr>
        <p:spPr>
          <a:xfrm>
            <a:off x="6823084" y="385980"/>
            <a:ext cx="3926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প্রয়োগকৃত চাপ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বিন্দুমাত্র কমেনি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884"/>
          <p:cNvSpPr txBox="1"/>
          <p:nvPr/>
        </p:nvSpPr>
        <p:spPr>
          <a:xfrm>
            <a:off x="1681039" y="5058853"/>
            <a:ext cx="3926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প্রয়োগকৃত চাপ সকল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দিকে সঞ্চালিত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885"/>
          <p:cNvSpPr txBox="1"/>
          <p:nvPr/>
        </p:nvSpPr>
        <p:spPr>
          <a:xfrm>
            <a:off x="6673601" y="4982654"/>
            <a:ext cx="4143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প্রয়োগকৃত চাপ পাত্রের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গায়ে লম্বভাবে ক্রিয়া 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32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82580" y="702703"/>
            <a:ext cx="5095051" cy="5452593"/>
            <a:chOff x="838200" y="606916"/>
            <a:chExt cx="4152900" cy="564417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2"/>
            <a:stretch/>
          </p:blipFill>
          <p:spPr bwMode="auto">
            <a:xfrm>
              <a:off x="838200" y="606916"/>
              <a:ext cx="4152900" cy="5644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8"/>
            <p:cNvSpPr txBox="1"/>
            <p:nvPr/>
          </p:nvSpPr>
          <p:spPr>
            <a:xfrm>
              <a:off x="914400" y="1030069"/>
              <a:ext cx="22381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হাইড্রলিক প্রেস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10"/>
          <p:cNvSpPr txBox="1"/>
          <p:nvPr/>
        </p:nvSpPr>
        <p:spPr>
          <a:xfrm>
            <a:off x="6386193" y="739140"/>
            <a:ext cx="4480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 কোন নীতির উপর ভিত্তি করে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যন্ত্রটি তৈরি করা হয়েছে?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6633682" y="2236827"/>
            <a:ext cx="3926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** বলবৃদ্ধিকরন নীতি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6518023" y="3101340"/>
            <a:ext cx="4201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 যন্ত্রটিতে প্যাসকেলের সূত্র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কীভাবে প্রয়োগ করা হয়েছে? </a:t>
            </a:r>
          </a:p>
        </p:txBody>
      </p:sp>
      <p:sp>
        <p:nvSpPr>
          <p:cNvPr id="8" name="TextBox 14"/>
          <p:cNvSpPr txBox="1"/>
          <p:nvPr/>
        </p:nvSpPr>
        <p:spPr>
          <a:xfrm>
            <a:off x="6541416" y="4375851"/>
            <a:ext cx="41756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** ছোট পিস্টনে অনুভূত চাপ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তরলের সবদিকে সঞ্চালিত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হয়ে বড় পিস্টনের উপর চাপ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প্রয়োগ করে </a:t>
            </a:r>
          </a:p>
        </p:txBody>
      </p:sp>
    </p:spTree>
    <p:extLst>
      <p:ext uri="{BB962C8B-B14F-4D97-AF65-F5344CB8AC3E}">
        <p14:creationId xmlns:p14="http://schemas.microsoft.com/office/powerpoint/2010/main" val="37457600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0349" y="249921"/>
            <a:ext cx="1726556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CascadeUp">
              <a:avLst/>
            </a:prstTxWarp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3438" y="4723668"/>
            <a:ext cx="9770941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ছোট পিষ্টনে ২ 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NikoshBAN" pitchFamily="2" charset="0"/>
              </a:rPr>
              <a:t>N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বল প্রয়োগ করলে বড় পিষ্টনে কত বল পাওয়া যাবে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4155" y="1192879"/>
            <a:ext cx="9541491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প্যাসকেলের সুত্রটি বল ?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548" y="1857738"/>
            <a:ext cx="3680289" cy="26054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94914" y="3134380"/>
            <a:ext cx="1817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গুন বড়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33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369739" y="228600"/>
            <a:ext cx="3093388" cy="8309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68" y="519684"/>
            <a:ext cx="6769290" cy="59345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55968" y="4983540"/>
            <a:ext cx="10246849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তরল পদার্থে চাপ প্রয়োগ করলে তা সকল দিকে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সমভাবে সঞ্চালিত হয়---বিশ্লেষণ কর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2" t="-3142" r="33187" b="18563"/>
          <a:stretch/>
        </p:blipFill>
        <p:spPr>
          <a:xfrm>
            <a:off x="5615801" y="4198203"/>
            <a:ext cx="620712" cy="78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5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06641" y="728907"/>
            <a:ext cx="10480431" cy="5526429"/>
            <a:chOff x="365698" y="783498"/>
            <a:chExt cx="10480431" cy="5526429"/>
          </a:xfrm>
        </p:grpSpPr>
        <p:grpSp>
          <p:nvGrpSpPr>
            <p:cNvPr id="12" name="Group 11"/>
            <p:cNvGrpSpPr/>
            <p:nvPr/>
          </p:nvGrpSpPr>
          <p:grpSpPr>
            <a:xfrm>
              <a:off x="365698" y="1155745"/>
              <a:ext cx="10480431" cy="5154182"/>
              <a:chOff x="486967" y="832804"/>
              <a:chExt cx="10448627" cy="5213790"/>
            </a:xfrm>
          </p:grpSpPr>
          <p:sp>
            <p:nvSpPr>
              <p:cNvPr id="14" name="Snip Single Corner Rectangle 13"/>
              <p:cNvSpPr/>
              <p:nvPr/>
            </p:nvSpPr>
            <p:spPr>
              <a:xfrm>
                <a:off x="5200873" y="2026095"/>
                <a:ext cx="5734721" cy="3406392"/>
              </a:xfrm>
              <a:prstGeom prst="snip1Rect">
                <a:avLst>
                  <a:gd name="adj" fmla="val 23090"/>
                </a:avLst>
              </a:prstGeom>
              <a:gradFill flip="none" rotWithShape="1">
                <a:gsLst>
                  <a:gs pos="0">
                    <a:srgbClr val="6DFFAF">
                      <a:tint val="66000"/>
                      <a:satMod val="160000"/>
                    </a:srgbClr>
                  </a:gs>
                  <a:gs pos="50000">
                    <a:srgbClr val="6DFFAF">
                      <a:tint val="44500"/>
                      <a:satMod val="160000"/>
                    </a:srgbClr>
                  </a:gs>
                  <a:gs pos="100000">
                    <a:srgbClr val="6DFFAF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9350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bn-IN" sz="2800" b="1" dirty="0">
                    <a:solidFill>
                      <a:srgbClr val="007A37"/>
                    </a:solidFill>
                  </a:rPr>
                  <a:t>মোঃ মারুফুল হক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বি</a:t>
                </a:r>
                <a:r>
                  <a:rPr lang="en-US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এস</a:t>
                </a:r>
                <a:r>
                  <a:rPr lang="en-US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সি (</a:t>
                </a:r>
                <a:r>
                  <a:rPr lang="en-US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অর্নাস</a:t>
                </a:r>
                <a:r>
                  <a:rPr lang="en-US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) গণিত, এম</a:t>
                </a:r>
                <a:r>
                  <a:rPr lang="en-US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এস</a:t>
                </a:r>
                <a:r>
                  <a:rPr lang="en-US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সি</a:t>
                </a:r>
                <a:r>
                  <a:rPr lang="en-US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 (গণিত),</a:t>
                </a:r>
                <a:r>
                  <a:rPr lang="en-US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বি এড  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সহকারী শিক্ষক, গণিত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বঙ্গবাসী মাধ্যমিক বিদ্যালয় , খালিশপুর ,খুলনা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মোবাইল নং ০১৯২৯৬৬৮১৪৬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14091D"/>
                    </a:solidFill>
                    <a:latin typeface="NikoshBAN" pitchFamily="2" charset="0"/>
                    <a:cs typeface="NikoshBAN" pitchFamily="2" charset="0"/>
                  </a:rPr>
                  <a:t>Email:</a:t>
                </a: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14091D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14091D"/>
                    </a:solidFill>
                    <a:latin typeface="Times New Roman" pitchFamily="18" charset="0"/>
                    <a:cs typeface="Times New Roman" pitchFamily="18" charset="0"/>
                    <a:hlinkClick r:id="rId2"/>
                  </a:rPr>
                  <a:t>marufulhoque311@gmail.com</a:t>
                </a:r>
                <a:r>
                  <a:rPr lang="en-US" dirty="0" smtClean="0">
                    <a:ln>
                      <a:solidFill>
                        <a:schemeClr val="tx1"/>
                      </a:solidFill>
                    </a:ln>
                    <a:solidFill>
                      <a:srgbClr val="14091D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 smtClean="0">
                    <a:ln>
                      <a:solidFill>
                        <a:schemeClr val="tx1"/>
                      </a:solidFill>
                    </a:ln>
                    <a:solidFill>
                      <a:srgbClr val="14091D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rgbClr val="14091D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6967" y="832804"/>
                <a:ext cx="4713906" cy="4423168"/>
              </a:xfrm>
              <a:prstGeom prst="rect">
                <a:avLst/>
              </a:prstGeom>
            </p:spPr>
          </p:pic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8208" y="1408222"/>
                <a:ext cx="3371901" cy="463837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Snip Single Corner Rectangle 12"/>
            <p:cNvSpPr/>
            <p:nvPr/>
          </p:nvSpPr>
          <p:spPr>
            <a:xfrm>
              <a:off x="5093952" y="783498"/>
              <a:ext cx="5752177" cy="1285689"/>
            </a:xfrm>
            <a:prstGeom prst="snip1Rect">
              <a:avLst/>
            </a:prstGeom>
            <a:gradFill flip="none" rotWithShape="1">
              <a:gsLst>
                <a:gs pos="0">
                  <a:srgbClr val="6DFFAF">
                    <a:tint val="66000"/>
                    <a:satMod val="160000"/>
                  </a:srgbClr>
                </a:gs>
                <a:gs pos="50000">
                  <a:srgbClr val="6DFFAF">
                    <a:tint val="44500"/>
                    <a:satMod val="160000"/>
                  </a:srgbClr>
                </a:gs>
                <a:gs pos="100000">
                  <a:srgbClr val="6DFFA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 পরিচিতি</a:t>
              </a:r>
              <a:endParaRPr lang="en-US" sz="60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394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46157" y="1349796"/>
            <a:ext cx="4108431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পাঠে গুরত্বপূর্ন শব্দ 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6157" y="2552132"/>
            <a:ext cx="6722887" cy="138499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প্যাসকেল </a:t>
            </a:r>
          </a:p>
          <a:p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বলবৃদ্ধিকরণ নীতি </a:t>
            </a:r>
          </a:p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উদ্ধমুখী বল </a:t>
            </a:r>
          </a:p>
        </p:txBody>
      </p:sp>
    </p:spTree>
    <p:extLst>
      <p:ext uri="{BB962C8B-B14F-4D97-AF65-F5344CB8AC3E}">
        <p14:creationId xmlns:p14="http://schemas.microsoft.com/office/powerpoint/2010/main" val="1401824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245660"/>
            <a:ext cx="11505062" cy="61551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48761" y="3072712"/>
            <a:ext cx="406457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6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3048000" y="1981199"/>
            <a:ext cx="6095999" cy="2895601"/>
          </a:xfrm>
          <a:prstGeom prst="snip1Rect">
            <a:avLst>
              <a:gd name="adj" fmla="val 2309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>
              <a:ln>
                <a:solidFill>
                  <a:schemeClr val="tx1"/>
                </a:solidFill>
              </a:ln>
              <a:solidFill>
                <a:srgbClr val="14091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nip Single Corner Rectangle 12"/>
          <p:cNvSpPr/>
          <p:nvPr/>
        </p:nvSpPr>
        <p:spPr>
          <a:xfrm>
            <a:off x="3048000" y="1981199"/>
            <a:ext cx="6095999" cy="2895601"/>
          </a:xfrm>
          <a:prstGeom prst="snip1Rect">
            <a:avLst>
              <a:gd name="adj" fmla="val 2309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>
              <a:ln>
                <a:solidFill>
                  <a:schemeClr val="tx1"/>
                </a:solidFill>
              </a:ln>
              <a:solidFill>
                <a:srgbClr val="14091D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68991" y="440724"/>
            <a:ext cx="10112991" cy="5932780"/>
            <a:chOff x="-174179" y="440724"/>
            <a:chExt cx="9181352" cy="5373921"/>
          </a:xfrm>
        </p:grpSpPr>
        <p:grpSp>
          <p:nvGrpSpPr>
            <p:cNvPr id="15" name="Group 14"/>
            <p:cNvGrpSpPr/>
            <p:nvPr/>
          </p:nvGrpSpPr>
          <p:grpSpPr>
            <a:xfrm>
              <a:off x="1676400" y="440724"/>
              <a:ext cx="6858000" cy="5026105"/>
              <a:chOff x="2005914" y="290207"/>
              <a:chExt cx="6858000" cy="502610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005914" y="290207"/>
                <a:ext cx="5486400" cy="11049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056918" y="340535"/>
                <a:ext cx="6806996" cy="4975777"/>
                <a:chOff x="1956004" y="249569"/>
                <a:chExt cx="6806996" cy="4975777"/>
              </a:xfrm>
            </p:grpSpPr>
            <p:sp useBgFill="1">
              <p:nvSpPr>
                <p:cNvPr id="20" name="Rectangle 19"/>
                <p:cNvSpPr/>
                <p:nvPr/>
              </p:nvSpPr>
              <p:spPr>
                <a:xfrm>
                  <a:off x="3048000" y="1904999"/>
                  <a:ext cx="5715000" cy="3320347"/>
                </a:xfrm>
                <a:prstGeom prst="rect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1956004" y="249569"/>
                  <a:ext cx="5384391" cy="101566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bn-IN" b="1" dirty="0" smtClean="0">
                      <a:ln w="22225">
                        <a:solidFill>
                          <a:schemeClr val="accent2"/>
                        </a:solidFill>
                        <a:prstDash val="solid"/>
                      </a:ln>
                      <a:blipFill dpi="0" rotWithShape="1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a:blip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  </a:t>
                  </a:r>
                  <a:r>
                    <a:rPr lang="bn-IN" sz="6000" b="1" dirty="0" smtClean="0">
                      <a:ln w="22225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0000FF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পাঠ পরিচিতি</a:t>
                  </a:r>
                  <a:endParaRPr lang="en-US" sz="6000" dirty="0">
                    <a:solidFill>
                      <a:srgbClr val="0000FF"/>
                    </a:solidFill>
                  </a:endParaRPr>
                </a:p>
              </p:txBody>
            </p:sp>
          </p:grpSp>
        </p:grpSp>
        <p:pic>
          <p:nvPicPr>
            <p:cNvPr id="16" name="Picture 3" descr="C:\Users\MARUF\Desktop\পিক\physics-bangla-version-11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4179" y="1836089"/>
              <a:ext cx="2816724" cy="3978556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819400" y="1836089"/>
              <a:ext cx="6187773" cy="3978556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bn-IN" sz="3600" dirty="0" smtClean="0">
                  <a:solidFill>
                    <a:srgbClr val="002060"/>
                  </a:solidFill>
                </a:rPr>
                <a:t>     </a:t>
              </a:r>
              <a:r>
                <a:rPr lang="bn-IN" sz="2800" dirty="0" smtClean="0">
                  <a:solidFill>
                    <a:srgbClr val="002060"/>
                  </a:solidFill>
                </a:rPr>
                <a:t>শ্রেণিঃ         নবম ও দশম  </a:t>
              </a:r>
            </a:p>
            <a:p>
              <a:pPr algn="just">
                <a:lnSpc>
                  <a:spcPct val="150000"/>
                </a:lnSpc>
              </a:pPr>
              <a:r>
                <a:rPr lang="bn-IN" sz="2800" dirty="0" smtClean="0">
                  <a:solidFill>
                    <a:srgbClr val="002060"/>
                  </a:solidFill>
                </a:rPr>
                <a:t>       বিষয়ঃ        পদার্থ বিজ্ঞান </a:t>
              </a:r>
            </a:p>
            <a:p>
              <a:pPr algn="just">
                <a:lnSpc>
                  <a:spcPct val="150000"/>
                </a:lnSpc>
              </a:pPr>
              <a:r>
                <a:rPr lang="bn-IN" sz="2800" dirty="0" smtClean="0">
                  <a:solidFill>
                    <a:srgbClr val="002060"/>
                  </a:solidFill>
                </a:rPr>
                <a:t>    অধ্যায়ঃ        ৫ম </a:t>
              </a:r>
              <a:r>
                <a:rPr lang="en-US" sz="2800" dirty="0" smtClean="0">
                  <a:solidFill>
                    <a:srgbClr val="002060"/>
                  </a:solidFill>
                </a:rPr>
                <a:t>(</a:t>
              </a:r>
              <a:r>
                <a:rPr lang="bn-IN" sz="2800" dirty="0" smtClean="0">
                  <a:solidFill>
                    <a:srgbClr val="002060"/>
                  </a:solidFill>
                </a:rPr>
                <a:t>পদার্থের অবস্থা ও চাপ </a:t>
              </a:r>
              <a:r>
                <a:rPr lang="bn-IN" sz="2400" dirty="0" smtClean="0">
                  <a:solidFill>
                    <a:srgbClr val="002060"/>
                  </a:solidFill>
                </a:rPr>
                <a:t>)    </a:t>
              </a:r>
              <a:endParaRPr lang="bn-IN" dirty="0">
                <a:solidFill>
                  <a:srgbClr val="002060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bn-IN" sz="2800" dirty="0" smtClean="0">
                  <a:solidFill>
                    <a:srgbClr val="002060"/>
                  </a:solidFill>
                </a:rPr>
                <a:t>পাঠ বিষয়ঃ        প্যাসকেলের  সূত্র </a:t>
              </a:r>
            </a:p>
            <a:p>
              <a:pPr algn="just">
                <a:lnSpc>
                  <a:spcPct val="150000"/>
                </a:lnSpc>
              </a:pPr>
              <a:r>
                <a:rPr lang="bn-IN" sz="2800" dirty="0" smtClean="0">
                  <a:solidFill>
                    <a:srgbClr val="002060"/>
                  </a:solidFill>
                </a:rPr>
                <a:t>       সময়ঃ        ৫০ মিনিট  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2284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382514" y="4325259"/>
            <a:ext cx="4940652" cy="533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ইদুর হাতিকে তুলছে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42262" y="4320420"/>
            <a:ext cx="5517666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মানুষ গাড়িটি তুলছে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t="478"/>
          <a:stretch/>
        </p:blipFill>
        <p:spPr>
          <a:xfrm>
            <a:off x="5463653" y="940722"/>
            <a:ext cx="4859513" cy="30334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23769" r="13817" b="24232"/>
          <a:stretch/>
        </p:blipFill>
        <p:spPr>
          <a:xfrm>
            <a:off x="886674" y="922106"/>
            <a:ext cx="5675631" cy="3124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42262" y="5346220"/>
            <a:ext cx="7699488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ইহা যে সূত্র প্রয়োগে সম্ভব তা হলো . . .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223507"/>
            <a:ext cx="3074386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0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2" t="23947" r="13293" b="23579"/>
          <a:stretch/>
        </p:blipFill>
        <p:spPr>
          <a:xfrm>
            <a:off x="612524" y="354842"/>
            <a:ext cx="10765545" cy="56092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88076" y="2309813"/>
            <a:ext cx="67395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endParaRPr lang="bn-BD" sz="7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Pascal’s Law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82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879530" y="391236"/>
            <a:ext cx="1951630" cy="60960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4313" y="2372436"/>
            <a:ext cx="9225885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≥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বিবৃত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4313" y="1501226"/>
            <a:ext cx="408068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9643" y="4429836"/>
            <a:ext cx="9240555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≥</a:t>
            </a:r>
            <a:r>
              <a:rPr lang="bn-IN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উপলদ্ধি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4313" y="3235461"/>
            <a:ext cx="9225885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≥</a:t>
            </a:r>
            <a:r>
              <a:rPr lang="bn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7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4155" y="217226"/>
            <a:ext cx="6271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ছবির মানুষটি সম্পর্কে তোমরা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42" y="989642"/>
            <a:ext cx="5186149" cy="44779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98042" y="5703626"/>
            <a:ext cx="5186149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প্যাসকেল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Pascal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411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esian1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620" y="1524304"/>
            <a:ext cx="7358190" cy="3771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8682" y="1320225"/>
            <a:ext cx="663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5350093" y="1398394"/>
            <a:ext cx="807949" cy="457200"/>
          </a:xfrm>
          <a:prstGeom prst="bevel">
            <a:avLst>
              <a:gd name="adj" fmla="val 50000"/>
            </a:avLst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447134" y="3356367"/>
            <a:ext cx="637112" cy="178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447134" y="3508767"/>
            <a:ext cx="637112" cy="178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447134" y="3661167"/>
            <a:ext cx="637112" cy="178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447134" y="3813567"/>
            <a:ext cx="637112" cy="178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001437" y="3506389"/>
            <a:ext cx="90008" cy="178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24162" y="3655222"/>
            <a:ext cx="92975" cy="0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94946" y="3350422"/>
            <a:ext cx="89159" cy="0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024841" y="3815945"/>
            <a:ext cx="90008" cy="178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45624" y="4192226"/>
            <a:ext cx="291" cy="53217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93224" y="4194604"/>
            <a:ext cx="291" cy="529796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50715" y="4194604"/>
            <a:ext cx="0" cy="529796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98315" y="4192226"/>
            <a:ext cx="0" cy="532174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34817" y="304800"/>
            <a:ext cx="3050957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673" y="5015805"/>
            <a:ext cx="10686196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আবদ্ধ পাত্রে তরল বা বায়বীয় পদার্থের কোনো অংশের উপর বাইরে থেকে চাপ প্রয়োগ করলে সেই চাপ কিছু মাত্র না কমে তরল বা বায়বীয় পদার্থের সবদিকে সমান ভাবে সঞ্চালিত হয়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445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22222E-6 L 0.00417 0.0555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79" y="1166812"/>
            <a:ext cx="4887697" cy="38909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445" y="1014413"/>
            <a:ext cx="4443227" cy="40671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0038" y="5282625"/>
            <a:ext cx="964798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তরল পদার্থের উপর প্রয়োগকৃত চাপ সব দিকে সঞ্চালিত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4325" y="381000"/>
            <a:ext cx="317856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92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416</Words>
  <Application>Microsoft Office PowerPoint</Application>
  <PresentationFormat>Widescreen</PresentationFormat>
  <Paragraphs>103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MARUF</dc:creator>
  <cp:lastModifiedBy>MARUF</cp:lastModifiedBy>
  <cp:revision>42</cp:revision>
  <dcterms:created xsi:type="dcterms:W3CDTF">2021-04-17T00:06:33Z</dcterms:created>
  <dcterms:modified xsi:type="dcterms:W3CDTF">2021-04-19T20:55:58Z</dcterms:modified>
</cp:coreProperties>
</file>