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372" r:id="rId2"/>
    <p:sldId id="373" r:id="rId3"/>
    <p:sldId id="284" r:id="rId4"/>
    <p:sldId id="269" r:id="rId5"/>
    <p:sldId id="329" r:id="rId6"/>
    <p:sldId id="324" r:id="rId7"/>
    <p:sldId id="353" r:id="rId8"/>
    <p:sldId id="354" r:id="rId9"/>
    <p:sldId id="369" r:id="rId10"/>
    <p:sldId id="357" r:id="rId11"/>
    <p:sldId id="267" r:id="rId12"/>
    <p:sldId id="270" r:id="rId13"/>
    <p:sldId id="365" r:id="rId14"/>
    <p:sldId id="257" r:id="rId15"/>
    <p:sldId id="261" r:id="rId16"/>
    <p:sldId id="262" r:id="rId17"/>
    <p:sldId id="367" r:id="rId18"/>
    <p:sldId id="264" r:id="rId19"/>
    <p:sldId id="274" r:id="rId20"/>
    <p:sldId id="371" r:id="rId21"/>
    <p:sldId id="368" r:id="rId22"/>
    <p:sldId id="30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-558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28/3/2021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28/3/2021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28/3/2021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28/3/2021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28/3/2021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28/3/2021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28/3/2021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28/3/2021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28/3/2021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28/3/2021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28/3/2021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pPr/>
              <a:t>28/3/2021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jpe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5.jpeg"/><Relationship Id="rId10" Type="http://schemas.openxmlformats.org/officeDocument/2006/relationships/image" Target="../media/image27.png"/><Relationship Id="rId9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8426" y="1236352"/>
            <a:ext cx="4035079" cy="206210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অনলাইন ক্লাসে সকলকে </a:t>
            </a:r>
          </a:p>
          <a:p>
            <a:r>
              <a:rPr lang="bn-BD" sz="4000" i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8800" i="1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0733" y="1233055"/>
            <a:ext cx="3476976" cy="2299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645664" y="243840"/>
            <a:ext cx="5974080" cy="714732"/>
          </a:xfrm>
          <a:prstGeom prst="roundRect">
            <a:avLst>
              <a:gd name="adj" fmla="val 265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আকরিক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4000" b="1" dirty="0">
                <a:latin typeface="SutonnyMJ" pitchFamily="2" charset="0"/>
                <a:cs typeface="NikoshBAN" pitchFamily="2" charset="0"/>
              </a:rPr>
              <a:t> চূর্ণ-বি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চূর্ণ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/>
          </a:p>
        </p:txBody>
      </p:sp>
      <p:pic>
        <p:nvPicPr>
          <p:cNvPr id="1026" name="Picture 2" descr="C:\Users\Akter\Downloads\8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9855" y="1645920"/>
            <a:ext cx="4376927" cy="44866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5488" y="1767841"/>
            <a:ext cx="63520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প্রকৃতিতে অধিকাংশ আকরিক বিশাল বিশাল শিলা  খন্ড হিসেবে পাওয়া যায়। এই বিশাল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শিলা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খন্ডকে ভেঙে ক্ষুদ্র ক্ষুদ্র কণায় রুপান্তর করা হয় যাতে পরবর্তীতে রাসায়নিক বিক্রিয়া সংগঠন সহজ হয়। এ জন্য প্রথমে জো ক্রাশারে আকরিককে ছোট ছোট টুকরা করা হয় এবং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পরবর্তীতে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 ক্রাশারে পাউডারে পরিণত করা হয়।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072" y="1511808"/>
            <a:ext cx="11594592" cy="47089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আকরিক থেকে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নিষ্কাশণ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আকরিক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ব্যতিত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আকরিকের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মিশ্রিত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ইহাকে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অপদ্রব্য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খনিজমল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অপদ্রব্য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খনিজমলকে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আকরিক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আকরিকের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ঘণীকরণ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হয়।প্রক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ৃতি অনুসারে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আকরিক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ঘণীকর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ণে বিভিন্ন পদ্ধতি ব্যবহৃত হয়ে থকে।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যেমন – হাইড্রোলাইটিক পদ্ধতি  ,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চৌম্বকীয় 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ৃথকীকরণ পদ্ধতি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তেল ফেনা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ভাসমান পদ্ধতি ,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রাসায়নিক পদ্ধতি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ইত্যাদি। </a:t>
            </a:r>
            <a:endParaRPr lang="bn-BD" sz="3200" dirty="0">
              <a:latin typeface="SutonnyMJ" pitchFamily="2" charset="0"/>
            </a:endParaRPr>
          </a:p>
          <a:p>
            <a:endParaRPr lang="en-US" sz="3200" dirty="0"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4464" y="304800"/>
            <a:ext cx="3071675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আকরিকের ঘনীকরন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ineral Resources: (Metal Extraction: Part-1) - Chemistry Hi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0742" y="2231136"/>
            <a:ext cx="4562475" cy="415747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53568" y="2182367"/>
            <a:ext cx="6010656" cy="39703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চলমান বেল্টে উপর থেকে বিচূর্ণকৃত আকরিক ফেলা হয়। বেল্টটি চলমান হওয়ায়</a:t>
            </a:r>
            <a:r>
              <a:rPr lang="bn-BD" sz="2800" dirty="0" smtClean="0">
                <a:latin typeface="SutonnyMJ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বিচূর্ণকৃত</a:t>
            </a:r>
            <a:r>
              <a:rPr lang="bn-BD" sz="2800" dirty="0" smtClean="0">
                <a:latin typeface="SutonnyMJ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আকরিক বাহিরের দিকের চাকতিটি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 হয়ে ছিটকে পড়তে থকে। বাহিরের চাকতিটি চৌম্বক ধর্ম বিশিষ্ট রাখা হয়। ফলে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চৌম্বক ধর্ম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বিশিষ্ট পদার্থ চাকতির কাছে এবং অচৌম্বক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ধর্ম বিশিষ্ট পদার্থ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চাকতি থেকে দূরে ছিটকে পড়ে। যেহেতু আয়রন বা লোহার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চৌম্বক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ধর্ম বিদ্যমান তাই এর ঘণীকরন এই পদ্ধতিতে করা করা হয়।</a:t>
            </a:r>
            <a:endParaRPr lang="en-US" sz="2800" dirty="0">
              <a:latin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" y="902207"/>
            <a:ext cx="11021568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যদি ধাতুর আকরিক অথবা খনিজমল কোন একটির চৌম্বক ধর্ম  থাকে তবে এই পদ্ধতি ব্যবহার করা হয়। 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bn-BD" sz="3200" dirty="0" smtClean="0">
                <a:latin typeface="SutonnyMJ" pitchFamily="2" charset="0"/>
              </a:rPr>
              <a:t>    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632960" y="146304"/>
            <a:ext cx="3557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u="sng" dirty="0" smtClean="0">
                <a:latin typeface="NikoshBAN" pitchFamily="2" charset="0"/>
                <a:cs typeface="NikoshBAN" pitchFamily="2" charset="0"/>
              </a:rPr>
              <a:t>চৌম্বকীয় পৃথকীকরন পদ্ধতি</a:t>
            </a:r>
            <a:endParaRPr lang="en-US" sz="3200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A9D41D-706A-48D7-9CA7-818ABEE1B50B}"/>
                  </a:ext>
                </a:extLst>
              </p:cNvPr>
              <p:cNvSpPr txBox="1"/>
              <p:nvPr/>
            </p:nvSpPr>
            <p:spPr>
              <a:xfrm>
                <a:off x="0" y="995816"/>
                <a:ext cx="7510508" cy="5632311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প্রথমে </a:t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চুল্লির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মুখ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দিয়ে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যে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কোক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কার্বন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প্রবেশ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করানো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তা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চুল্লির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নিচের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দিকে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পড়তে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থাকে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চুল্লির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নিচের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অংশ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দিয়ে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যে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গরম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বাতাস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প্রবেশ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করানো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তা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উপরের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দিকে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উঠতে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থাকে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এই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গরম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বাতাসের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অক্সিজেনের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সাথে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ঐ </a:t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কোক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কার্বন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বিক্রিয়া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কার্বন-ডাই-অক্সাইড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𝐶𝑂</m:t>
                        </m:r>
                      </m:e>
                      <m:sub>
                        <m:r>
                          <a:rPr lang="en-US" sz="36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) ও </a:t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পরে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কার্বন-মনোক্সাইড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(CO) </a:t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উৎপন্ন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endParaRPr lang="en-US" sz="3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6A9D41D-706A-48D7-9CA7-818ABEE1B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5816"/>
                <a:ext cx="7510508" cy="56323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F2CF798-4C05-438B-AC74-EABAADDA7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537" y="1255776"/>
            <a:ext cx="4169664" cy="5145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3216" y="268224"/>
            <a:ext cx="4790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u="sng" dirty="0" smtClean="0">
                <a:latin typeface="NikoshBAN" pitchFamily="2" charset="0"/>
                <a:cs typeface="NikoshBAN" pitchFamily="2" charset="0"/>
              </a:rPr>
              <a:t>আকরিককে ধাতব অক্সসাইডে রুপান্তর</a:t>
            </a:r>
            <a:endParaRPr lang="en-US" sz="32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48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706967" y="4492889"/>
                <a:ext cx="4778063" cy="808031"/>
              </a:xfrm>
              <a:solidFill>
                <a:schemeClr val="accent1"/>
              </a:solidFill>
              <a:ln w="57150">
                <a:solidFill>
                  <a:srgbClr val="FF0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C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→</m:t>
                    </m:r>
                  </m:oMath>
                </a14:m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𝐶𝑂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706967" y="4492889"/>
                <a:ext cx="4778063" cy="808031"/>
              </a:xfrm>
              <a:blipFill>
                <a:blip r:embed="rId2"/>
                <a:stretch>
                  <a:fillRect l="-3279" b="-13380"/>
                </a:stretch>
              </a:blipFill>
              <a:ln w="57150">
                <a:solidFill>
                  <a:srgbClr val="FF0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654D-3394-4B55-A92E-2C4BAEBF7651}" type="datetime1">
              <a:rPr lang="en-US" smtClean="0"/>
              <a:pPr/>
              <a:t>28/3/2021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3706967" y="5686839"/>
                <a:ext cx="4778063" cy="704999"/>
              </a:xfrm>
              <a:prstGeom prst="rect">
                <a:avLst/>
              </a:prstGeom>
              <a:solidFill>
                <a:srgbClr val="002060"/>
              </a:solidFill>
              <a:ln w="57150">
                <a:solidFill>
                  <a:srgbClr val="0070C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n/>
                            <a:pattFill prst="dkUpDiag">
                              <a:fgClr>
                                <a:schemeClr val="bg1">
                                  <a:lumMod val="50000"/>
                                </a:schemeClr>
                              </a:fgClr>
                              <a:bgClr>
                                <a:schemeClr val="tx1">
                                  <a:lumMod val="75000"/>
                                  <a:lumOff val="25000"/>
                                </a:schemeClr>
                              </a:bgClr>
                            </a:patt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/>
                            <a:pattFill prst="dkUpDiag">
                              <a:fgClr>
                                <a:schemeClr val="bg1">
                                  <a:lumMod val="50000"/>
                                </a:schemeClr>
                              </a:fgClr>
                              <a:bgClr>
                                <a:schemeClr val="tx1">
                                  <a:lumMod val="75000"/>
                                  <a:lumOff val="25000"/>
                                </a:schemeClr>
                              </a:bgClr>
                            </a:patt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sz="4400" b="1" i="1" smtClean="0">
                            <a:ln/>
                            <a:pattFill prst="dkUpDiag">
                              <a:fgClr>
                                <a:schemeClr val="bg1">
                                  <a:lumMod val="50000"/>
                                </a:schemeClr>
                              </a:fgClr>
                              <a:bgClr>
                                <a:schemeClr val="tx1">
                                  <a:lumMod val="75000"/>
                                  <a:lumOff val="25000"/>
                                </a:schemeClr>
                              </a:bgClr>
                            </a:patt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b="1" dirty="0">
                    <a:ln/>
                    <a:pattFill prst="dkUpDiag">
                      <a:fgClr>
                        <a:schemeClr val="bg1">
                          <a:lumMod val="50000"/>
                        </a:schemeClr>
                      </a:fgClr>
                      <a:bgClr>
                        <a:schemeClr val="tx1">
                          <a:lumMod val="75000"/>
                          <a:lumOff val="25000"/>
                        </a:schemeClr>
                      </a:bgClr>
                    </a:patt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 + C = 2 CO 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967" y="5686839"/>
                <a:ext cx="4778063" cy="704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rgbClr val="0070C0"/>
                </a:solidFill>
                <a:prstDash val="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88778" y="161363"/>
                <a:ext cx="11984853" cy="2349579"/>
              </a:xfrm>
              <a:prstGeom prst="round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আয়রন </a:t>
                </a:r>
                <a:r>
                  <a:rPr lang="en-US" sz="4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ধাতুর</a:t>
                </a:r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আকরিকে</a:t>
                </a:r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আয়রন</a:t>
                </a:r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প্রধানত</a:t>
                </a:r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হেমাটাইট</a:t>
                </a:r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𝐹𝑒</m:t>
                        </m:r>
                      </m:e>
                      <m:sub>
                        <m: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𝑂</m:t>
                        </m:r>
                      </m:e>
                      <m:sub>
                        <m: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), </a:t>
                </a:r>
                <a:r>
                  <a:rPr lang="en-US" sz="4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ম্যাগনেটাইট</a:t>
                </a:r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𝐹𝑒</m:t>
                        </m:r>
                      </m:e>
                      <m:sub>
                        <m: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𝑂</m:t>
                        </m:r>
                      </m:e>
                      <m:sub>
                        <m: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) </a:t>
                </a:r>
                <a:r>
                  <a:rPr lang="en-US" sz="4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রূপে</a:t>
                </a:r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অবস্থান</a:t>
                </a:r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4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বাত্যাচুল্লির</a:t>
                </a:r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উপরের</a:t>
                </a:r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অংশে</a:t>
                </a:r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কোক</a:t>
                </a:r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দহনের</a:t>
                </a:r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মাধ্যমে</a:t>
                </a:r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প্রথমে</a:t>
                </a:r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𝐶𝑂</m:t>
                        </m:r>
                      </m:e>
                      <m:sub>
                        <m: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পরে</a:t>
                </a:r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CO এ </a:t>
                </a:r>
                <a:r>
                  <a:rPr lang="en-US" sz="4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রূপান্তরিত</a:t>
                </a:r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।</a:t>
                </a:r>
                <a:r>
                  <a:rPr lang="en-US" sz="4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8" y="161363"/>
                <a:ext cx="11984853" cy="2349579"/>
              </a:xfrm>
              <a:prstGeom prst="roundRect">
                <a:avLst/>
              </a:prstGeom>
              <a:blipFill>
                <a:blip r:embed="rId4"/>
                <a:stretch>
                  <a:fillRect l="-1221" t="-3886" b="-9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092036" y="3075709"/>
            <a:ext cx="80772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প্রায় ১৬০০</a:t>
            </a:r>
            <a:r>
              <a:rPr lang="bn-BD" sz="4000" baseline="30000" dirty="0" smtClean="0">
                <a:latin typeface="NikoshBAN" pitchFamily="2" charset="0"/>
                <a:cs typeface="NikoshBAN" pitchFamily="2" charset="0"/>
              </a:rPr>
              <a:t>০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সে. তাপমাত্রায় এই বিক্রিয়া ঘটে  থাকে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303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22738" y="581637"/>
                <a:ext cx="9530366" cy="2237587"/>
              </a:xfrm>
              <a:solidFill>
                <a:srgbClr val="00B050"/>
              </a:solidFill>
              <a:ln w="57150">
                <a:solidFill>
                  <a:srgbClr val="7030A0"/>
                </a:solidFill>
              </a:ln>
            </p:spPr>
            <p:style>
              <a:lnRef idx="0">
                <a:scrgbClr r="0" g="0" b="0"/>
              </a:lnRef>
              <a:fillRef idx="1002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>
                <a:noAutofit/>
              </a:bodyPr>
              <a:lstStyle/>
              <a:p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>চুল্লির </a:t>
                </a:r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উপরের</a:t>
                </a:r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অংশে</a:t>
                </a:r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400</m:t>
                        </m:r>
                      </m:e>
                      <m:sup>
                        <m: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>C-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900</m:t>
                        </m:r>
                      </m:e>
                      <m:sup>
                        <m: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>C </a:t>
                </a:r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তাপমাত্রায়</a:t>
                </a:r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আয়রন</a:t>
                </a:r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আকরিকসমূহ</a:t>
                </a:r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> CO </a:t>
                </a:r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সাথে</a:t>
                </a:r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বিক্রিয়া</a:t>
                </a:r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আয়রন</a:t>
                </a:r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উৎপন্ন</a:t>
                </a:r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>।  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2738" y="581637"/>
                <a:ext cx="9530366" cy="2237587"/>
              </a:xfrm>
              <a:blipFill>
                <a:blip r:embed="rId2"/>
                <a:stretch>
                  <a:fillRect l="-2289" t="-3723" b="-10904"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6C1E769-18AA-44C1-85D5-C8931572D3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22739" y="4276574"/>
                <a:ext cx="7044718" cy="971879"/>
              </a:xfrm>
              <a:solidFill>
                <a:srgbClr val="FFFF00"/>
              </a:solidFill>
              <a:ln w="57150">
                <a:solidFill>
                  <a:srgbClr val="00B050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dkUpDiag">
                              <a:fgClr>
                                <a:schemeClr val="tx2"/>
                              </a:fgClr>
                              <a:bgClr>
                                <a:schemeClr val="tx2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dkUpDiag">
                              <a:fgClr>
                                <a:schemeClr val="tx2"/>
                              </a:fgClr>
                              <a:bgClr>
                                <a:schemeClr val="tx2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en-US" sz="4400" b="1" i="1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dkUpDiag">
                              <a:fgClr>
                                <a:schemeClr val="tx2"/>
                              </a:fgClr>
                              <a:bgClr>
                                <a:schemeClr val="tx2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dkUpDiag">
                              <a:fgClr>
                                <a:schemeClr val="tx2"/>
                              </a:fgClr>
                              <a:bgClr>
                                <a:schemeClr val="tx2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dkUpDiag">
                              <a:fgClr>
                                <a:schemeClr val="tx2"/>
                              </a:fgClr>
                              <a:bgClr>
                                <a:schemeClr val="tx2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4400" b="1" i="1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dkUpDiag">
                              <a:fgClr>
                                <a:schemeClr val="tx2"/>
                              </a:fgClr>
                              <a:bgClr>
                                <a:schemeClr val="tx2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400" b="1" dirty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 + CO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pattFill prst="dkUpDiag">
                          <a:fgClr>
                            <a:schemeClr val="tx2"/>
                          </a:fgClr>
                          <a:bgClr>
                            <a:schemeClr val="tx2">
                              <a:lumMod val="20000"/>
                              <a:lumOff val="80000"/>
                            </a:schemeClr>
                          </a:bgClr>
                        </a:patt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400" b="1" dirty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 3FeO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dkUpDiag">
                              <a:fgClr>
                                <a:schemeClr val="tx2"/>
                              </a:fgClr>
                              <a:bgClr>
                                <a:schemeClr val="tx2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dkUpDiag">
                              <a:fgClr>
                                <a:schemeClr val="tx2"/>
                              </a:fgClr>
                              <a:bgClr>
                                <a:schemeClr val="tx2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sz="4400" b="1" i="1" smtClean="0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dkUpDiag">
                              <a:fgClr>
                                <a:schemeClr val="tx2"/>
                              </a:fgClr>
                              <a:bgClr>
                                <a:schemeClr val="tx2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b="1" dirty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6C1E769-18AA-44C1-85D5-C8931572D3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2739" y="4276574"/>
                <a:ext cx="7044718" cy="971879"/>
              </a:xfrm>
              <a:blipFill>
                <a:blip r:embed="rId3"/>
                <a:stretch>
                  <a:fillRect/>
                </a:stretch>
              </a:blipFill>
              <a:ln w="571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9FEA-9055-44AF-AD10-5436AF658475}" type="datetime1">
              <a:rPr lang="en-US" smtClean="0"/>
              <a:pPr/>
              <a:t>28/3/2021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942744E-B015-4419-A2D2-A8216F9B7C17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1122739" y="3105132"/>
                <a:ext cx="7044718" cy="706964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rgbClr val="7030A0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b="0" i="0" kern="1200">
                    <a:solidFill>
                      <a:schemeClr val="bg2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en-US" b="1" dirty="0">
                    <a:ln w="10160">
                      <a:solidFill>
                        <a:srgbClr val="FF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n w="10160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n w="10160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en-US" b="1" i="1" smtClean="0">
                            <a:ln w="10160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ln w="10160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n w="10160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1" i="1" smtClean="0">
                            <a:ln w="10160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b="1" dirty="0">
                    <a:ln w="10160">
                      <a:solidFill>
                        <a:srgbClr val="FF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+ CO </a:t>
                </a:r>
                <a14:m>
                  <m:oMath xmlns:m="http://schemas.openxmlformats.org/officeDocument/2006/math">
                    <m:r>
                      <a:rPr lang="en-US" b="1" i="1" smtClean="0">
                        <a:ln w="10160">
                          <a:solidFill>
                            <a:srgbClr val="FF0000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>
                    <a:ln w="10160">
                      <a:solidFill>
                        <a:srgbClr val="FF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n w="10160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n w="10160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en-US" b="1" i="1" smtClean="0">
                            <a:ln w="10160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ln w="10160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n w="10160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1" i="1" smtClean="0">
                            <a:ln w="10160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b="1" dirty="0">
                    <a:ln w="10160">
                      <a:solidFill>
                        <a:srgbClr val="FF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n w="10160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n w="10160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b="1" i="1" smtClean="0">
                            <a:ln w="10160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>
                    <a:ln w="10160">
                      <a:solidFill>
                        <a:srgbClr val="FF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942744E-B015-4419-A2D2-A8216F9B7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1122739" y="3105132"/>
                <a:ext cx="7044718" cy="706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C897D9-63B6-4E6C-AA04-B9819275AFBB}"/>
                  </a:ext>
                </a:extLst>
              </p:cNvPr>
              <p:cNvSpPr txBox="1"/>
              <p:nvPr/>
            </p:nvSpPr>
            <p:spPr>
              <a:xfrm>
                <a:off x="1122737" y="5647661"/>
                <a:ext cx="7044717" cy="769441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FeO + CO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 Fe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5C897D9-63B6-4E6C-AA04-B9819275A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737" y="5647661"/>
                <a:ext cx="704471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91457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p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37069" y="538248"/>
                <a:ext cx="9716035" cy="3963355"/>
              </a:xfrm>
              <a:solidFill>
                <a:srgbClr val="00B050"/>
              </a:solidFill>
              <a:ln w="57150">
                <a:solidFill>
                  <a:srgbClr val="7030A0"/>
                </a:solidFill>
              </a:ln>
            </p:spPr>
            <p:txBody>
              <a:bodyPr>
                <a:noAutofit/>
              </a:bodyPr>
              <a:lstStyle/>
              <a:p>
                <a:pPr algn="l"/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>চুল্লির </a:t>
                </a:r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মধ্যভাগে</a:t>
                </a:r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900</m:t>
                        </m:r>
                      </m:e>
                      <m:sup>
                        <m: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>C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1000</m:t>
                        </m:r>
                      </m:e>
                      <m:sup>
                        <m: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°</m:t>
                        </m:r>
                      </m:sup>
                    </m:sSup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C</m:t>
                    </m:r>
                  </m:oMath>
                </a14:m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> তাপমাত্রায়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𝐶𝑎𝐶𝑂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> বিযোজিত </a:t>
                </a:r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হয়ে</a:t>
                </a:r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CaO</a:t>
                </a:r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> 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𝐶𝑂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উৎপন্ন</a:t>
                </a:r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উৎপন্ন</a:t>
                </a:r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খনিজমল</a:t>
                </a:r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ক্যালসিয়াম</a:t>
                </a:r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অক্সাইড</a:t>
                </a:r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>(</a:t>
                </a:r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CaO</a:t>
                </a:r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>) </a:t>
                </a:r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সিলিকা</a:t>
                </a:r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𝑆𝑖𝑂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>) </a:t>
                </a:r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সাথে</a:t>
                </a:r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বিক্রিয়া</a:t>
                </a:r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ধাতুমল</a:t>
                </a:r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ক্যালসিয়াম</a:t>
                </a:r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সিলিকেট</a:t>
                </a:r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𝐶𝑎𝑆𝑖𝑂</m:t>
                        </m:r>
                      </m:e>
                      <m:sub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>) </a:t>
                </a:r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উৎপন্ন</a:t>
                </a:r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>।  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37069" y="538248"/>
                <a:ext cx="9716035" cy="3963355"/>
              </a:xfrm>
              <a:blipFill>
                <a:blip r:embed="rId2"/>
                <a:stretch>
                  <a:fillRect l="-2308" r="-250" b="-1517"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9B50753-A713-4F28-933E-5D5989B843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7069" y="5867422"/>
                <a:ext cx="6207618" cy="765817"/>
              </a:xfrm>
              <a:solidFill>
                <a:srgbClr val="00B0F0"/>
              </a:solidFill>
              <a:ln w="57150">
                <a:solidFill>
                  <a:srgbClr val="002060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4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CaO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n w="10160">
                              <a:solidFill>
                                <a:schemeClr val="accent5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 w="10160">
                              <a:solidFill>
                                <a:schemeClr val="accent5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𝑆𝑖𝑂</m:t>
                        </m:r>
                      </m:e>
                      <m:sub>
                        <m:r>
                          <a:rPr lang="en-US" sz="4400" b="1" i="1" smtClean="0">
                            <a:ln w="10160">
                              <a:solidFill>
                                <a:schemeClr val="accent5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→</m:t>
                    </m:r>
                  </m:oMath>
                </a14:m>
                <a:r>
                  <a:rPr lang="en-US" sz="44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dirty="0" smtClean="0">
                            <a:ln w="10160">
                              <a:solidFill>
                                <a:schemeClr val="accent5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dirty="0" smtClean="0">
                            <a:ln w="10160">
                              <a:solidFill>
                                <a:schemeClr val="accent5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𝐶𝑎𝑆𝑖𝑂</m:t>
                        </m:r>
                      </m:e>
                      <m:sub>
                        <m:r>
                          <a:rPr lang="en-US" sz="4400" b="1" i="1" dirty="0" smtClean="0">
                            <a:ln w="10160">
                              <a:solidFill>
                                <a:schemeClr val="accent5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  <m:r>
                          <a:rPr lang="en-US" sz="4400" b="1" i="1" dirty="0" smtClean="0">
                            <a:ln w="10160">
                              <a:solidFill>
                                <a:schemeClr val="accent5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44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9B50753-A713-4F28-933E-5D5989B843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7069" y="5867422"/>
                <a:ext cx="6207618" cy="765817"/>
              </a:xfrm>
              <a:blipFill>
                <a:blip r:embed="rId3"/>
                <a:stretch>
                  <a:fillRect/>
                </a:stretch>
              </a:blipFill>
              <a:ln w="571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BA43-5D47-4BB9-B863-20C1D46624B7}" type="datetime1">
              <a:rPr lang="en-US" smtClean="0"/>
              <a:pPr/>
              <a:t>28/3/2021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B37F5585-8484-498D-9334-3DA50780F168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937069" y="4651898"/>
                <a:ext cx="6207618" cy="994360"/>
              </a:xfrm>
              <a:prstGeom prst="rect">
                <a:avLst/>
              </a:prstGeom>
              <a:solidFill>
                <a:srgbClr val="92D050"/>
              </a:solidFill>
              <a:ln w="57150">
                <a:solidFill>
                  <a:srgbClr val="7030A0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b="0" i="0" kern="1200">
                    <a:solidFill>
                      <a:schemeClr val="bg2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en-US" dirty="0">
                    <a:ln w="0"/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CaC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n w="0"/>
                            <a:solidFill>
                              <a:srgbClr val="002060"/>
                            </a:solidFill>
                            <a:effectLst>
                              <a:reflection blurRad="6350" stA="53000" endA="300" endPos="35500" dir="5400000" sy="-90000" algn="bl" rotWithShape="0"/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i="1" smtClean="0">
                            <a:ln w="0"/>
                            <a:solidFill>
                              <a:srgbClr val="002060"/>
                            </a:solidFill>
                            <a:effectLst>
                              <a:reflection blurRad="6350" stA="53000" endA="300" endPos="35500" dir="5400000" sy="-90000" algn="bl" rotWithShape="0"/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𝑂</m:t>
                        </m:r>
                      </m:e>
                      <m:sub>
                        <m:r>
                          <a:rPr lang="en-US" i="1" smtClean="0">
                            <a:ln w="0"/>
                            <a:solidFill>
                              <a:srgbClr val="002060"/>
                            </a:solidFill>
                            <a:effectLst>
                              <a:reflection blurRad="6350" stA="53000" endA="300" endPos="35500" dir="5400000" sy="-90000" algn="bl" rotWithShape="0"/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ln w="0"/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i="1" dirty="0" smtClean="0">
                        <a:ln w="0"/>
                        <a:solidFill>
                          <a:srgbClr val="002060"/>
                        </a:solidFill>
                        <a:effectLst>
                          <a:reflection blurRad="6350" stA="53000" endA="300" endPos="35500" dir="5400000" sy="-90000" algn="bl" rotWithShape="0"/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→</m:t>
                    </m:r>
                  </m:oMath>
                </a14:m>
                <a:r>
                  <a:rPr lang="en-US" dirty="0">
                    <a:ln w="0"/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dirty="0" err="1">
                    <a:ln w="0"/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CaO</a:t>
                </a:r>
                <a:r>
                  <a:rPr lang="en-US" dirty="0">
                    <a:ln w="0"/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n w="0"/>
                            <a:solidFill>
                              <a:srgbClr val="002060"/>
                            </a:solidFill>
                            <a:effectLst>
                              <a:reflection blurRad="6350" stA="53000" endA="300" endPos="35500" dir="5400000" sy="-90000" algn="bl" rotWithShape="0"/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i="1" smtClean="0">
                            <a:ln w="0"/>
                            <a:solidFill>
                              <a:srgbClr val="002060"/>
                            </a:solidFill>
                            <a:effectLst>
                              <a:reflection blurRad="6350" stA="53000" endA="300" endPos="35500" dir="5400000" sy="-90000" algn="bl" rotWithShape="0"/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𝐶𝑂</m:t>
                        </m:r>
                      </m:e>
                      <m:sub>
                        <m:r>
                          <a:rPr lang="en-US" i="1" smtClean="0">
                            <a:ln w="0"/>
                            <a:solidFill>
                              <a:srgbClr val="002060"/>
                            </a:solidFill>
                            <a:effectLst>
                              <a:reflection blurRad="6350" stA="53000" endA="300" endPos="35500" dir="5400000" sy="-90000" algn="bl" rotWithShape="0"/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n w="0"/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</a:p>
            </p:txBody>
          </p:sp>
        </mc:Choice>
        <mc:Fallback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37F5585-8484-498D-9334-3DA50780F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937069" y="4651898"/>
                <a:ext cx="6207618" cy="994360"/>
              </a:xfrm>
              <a:prstGeom prst="rect">
                <a:avLst/>
              </a:prstGeom>
              <a:blipFill>
                <a:blip r:embed="rId4"/>
                <a:stretch>
                  <a:fillRect l="-2629" b="-13372"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46301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p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079679" y="691407"/>
                <a:ext cx="10032642" cy="1303867"/>
              </a:xfrm>
              <a:solidFill>
                <a:schemeClr val="bg2"/>
              </a:solidFill>
              <a:ln w="5715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r>
                  <a:rPr lang="en-US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চুল্লির </a:t>
                </a:r>
                <a:r>
                  <a:rPr lang="en-US" b="1" dirty="0" err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নিচের</a:t>
                </a:r>
                <a:r>
                  <a:rPr lang="en-US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b="1" dirty="0" err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অংশে</a:t>
                </a:r>
                <a:r>
                  <a:rPr lang="en-US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1300</m:t>
                        </m:r>
                      </m:e>
                      <m:sup>
                        <m:r>
                          <a:rPr lang="en-US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C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1400</m:t>
                        </m:r>
                      </m:e>
                      <m:sup>
                        <m:r>
                          <a:rPr lang="en-US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C </a:t>
                </a:r>
                <a:r>
                  <a:rPr lang="en-US" b="1" dirty="0" err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তাপমাত্রায়</a:t>
                </a:r>
                <a:r>
                  <a:rPr lang="en-US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-  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9679" y="691407"/>
                <a:ext cx="10032642" cy="1303867"/>
              </a:xfr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99826" y="3644208"/>
                <a:ext cx="6426558" cy="791575"/>
              </a:xfrm>
              <a:blipFill>
                <a:blip r:embed="rId5"/>
                <a:tile tx="0" ty="0" sx="100000" sy="100000" flip="none" algn="tl"/>
              </a:blipFill>
              <a:ln w="57150">
                <a:solidFill>
                  <a:srgbClr val="92D050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𝑀𝑛</m:t>
                        </m:r>
                      </m:e>
                      <m:sub>
                        <m: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𝑂</m:t>
                        </m:r>
                      </m:e>
                      <m:sub>
                        <m: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4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+ 3C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→</m:t>
                    </m:r>
                  </m:oMath>
                </a14:m>
                <a:r>
                  <a:rPr lang="en-US" sz="44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2Mn + 3CO </a:t>
                </a:r>
              </a:p>
            </p:txBody>
          </p:sp>
        </mc:Choice>
        <mc:Fallback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99826" y="3644208"/>
                <a:ext cx="6426558" cy="791575"/>
              </a:xfrm>
              <a:blipFill>
                <a:blip r:embed="rId6"/>
                <a:stretch>
                  <a:fillRect/>
                </a:stretch>
              </a:blipFill>
              <a:ln w="57150"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1499826" y="2304838"/>
                <a:ext cx="6426558" cy="908955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57150">
                <a:solidFill>
                  <a:srgbClr val="7030A0"/>
                </a:solidFill>
                <a:prstDash val="sysDash"/>
              </a:ln>
              <a:effectLst/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 cap="none">
                    <a:ln w="3175" cmpd="sng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𝑃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𝑂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 + 5 C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→</m:t>
                    </m:r>
                  </m:oMath>
                </a14:m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 2P + 5 CO </a:t>
                </a:r>
              </a:p>
            </p:txBody>
          </p:sp>
        </mc:Choice>
        <mc:Fallback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826" y="2304838"/>
                <a:ext cx="6426558" cy="908955"/>
              </a:xfrm>
              <a:prstGeom prst="rect">
                <a:avLst/>
              </a:prstGeom>
              <a:blipFill>
                <a:blip r:embed="rId7"/>
                <a:stretch>
                  <a:fillRect t="-2532" b="-19620"/>
                </a:stretch>
              </a:blipFill>
              <a:ln w="57150">
                <a:solidFill>
                  <a:srgbClr val="7030A0"/>
                </a:solidFill>
                <a:prstDash val="sysDash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AB6E32-12C2-46EA-B5ED-DD8DCB518A65}"/>
                  </a:ext>
                </a:extLst>
              </p:cNvPr>
              <p:cNvSpPr txBox="1"/>
              <p:nvPr/>
            </p:nvSpPr>
            <p:spPr>
              <a:xfrm>
                <a:off x="1499826" y="4862727"/>
                <a:ext cx="6507832" cy="76944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 w="571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dkUpDiag">
                              <a:fgClr>
                                <a:schemeClr val="tx2"/>
                              </a:fgClr>
                              <a:bgClr>
                                <a:schemeClr val="tx2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dkUpDiag">
                              <a:fgClr>
                                <a:schemeClr val="tx2"/>
                              </a:fgClr>
                              <a:bgClr>
                                <a:schemeClr val="tx2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𝑆𝑖𝑂</m:t>
                        </m:r>
                      </m:e>
                      <m:sub>
                        <m:r>
                          <a:rPr lang="en-US" sz="4400" b="1" i="1" smtClean="0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dkUpDiag">
                              <a:fgClr>
                                <a:schemeClr val="tx2"/>
                              </a:fgClr>
                              <a:bgClr>
                                <a:schemeClr val="tx2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400" b="1" dirty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+ 2C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pattFill prst="dkUpDiag">
                          <a:fgClr>
                            <a:schemeClr val="tx2"/>
                          </a:fgClr>
                          <a:bgClr>
                            <a:schemeClr val="tx2">
                              <a:lumMod val="20000"/>
                              <a:lumOff val="80000"/>
                            </a:schemeClr>
                          </a:bgClr>
                        </a:patt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→</m:t>
                    </m:r>
                  </m:oMath>
                </a14:m>
                <a:r>
                  <a:rPr lang="en-US" sz="4400" b="1" dirty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Si + 2CO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2AB6E32-12C2-46EA-B5ED-DD8DCB518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826" y="4862727"/>
                <a:ext cx="6507832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F14CA4-B208-4BEF-97C1-87B79FFFDD54}"/>
                  </a:ext>
                </a:extLst>
              </p:cNvPr>
              <p:cNvSpPr txBox="1"/>
              <p:nvPr/>
            </p:nvSpPr>
            <p:spPr>
              <a:xfrm>
                <a:off x="1499827" y="5927196"/>
                <a:ext cx="6507832" cy="769441"/>
              </a:xfrm>
              <a:prstGeom prst="rect">
                <a:avLst/>
              </a:prstGeom>
              <a:blipFill>
                <a:blip r:embed="rId9"/>
                <a:tile tx="0" ty="0" sx="100000" sy="100000" flip="none" algn="tl"/>
              </a:blipFill>
              <a:ln w="57150">
                <a:solidFill>
                  <a:schemeClr val="accent5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𝑀𝑛𝑂</m:t>
                        </m:r>
                      </m:e>
                      <m:sub>
                        <m:r>
                          <a:rPr lang="en-US" sz="4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+ 2C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→</m:t>
                    </m:r>
                  </m:oMath>
                </a14:m>
                <a:r>
                  <a:rPr lang="en-US" sz="4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b="1" dirty="0" err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Mn</a:t>
                </a:r>
                <a:r>
                  <a:rPr lang="en-US" sz="4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+ 2CO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4F14CA4-B208-4BEF-97C1-87B79FFFD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827" y="5927196"/>
                <a:ext cx="6507832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71459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  <p:bldP spid="4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45376" y="1331570"/>
                <a:ext cx="9601196" cy="2074498"/>
              </a:xfrm>
              <a:solidFill>
                <a:srgbClr val="00B050"/>
              </a:solidFill>
              <a:ln w="57150">
                <a:solidFill>
                  <a:srgbClr val="FF0000"/>
                </a:solidFill>
              </a:ln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4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চুল্লির </a:t>
                </a:r>
                <a:r>
                  <a:rPr lang="en-US" sz="4400" b="1" dirty="0" err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নিচের</a:t>
                </a:r>
                <a:r>
                  <a:rPr lang="en-US" sz="4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b="1" dirty="0" err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অংশে</a:t>
                </a:r>
                <a:r>
                  <a:rPr lang="en-US" sz="4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1300</m:t>
                        </m:r>
                      </m:e>
                      <m:sup>
                        <m:r>
                          <a:rPr lang="en-US" sz="4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4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C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1400</m:t>
                        </m:r>
                      </m:e>
                      <m:sup>
                        <m:r>
                          <a:rPr lang="en-US" sz="4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4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C </a:t>
                </a:r>
                <a:r>
                  <a:rPr lang="en-US" sz="4400" b="1" dirty="0" err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তাপমাত্রায়</a:t>
                </a:r>
                <a:r>
                  <a:rPr lang="en-US" sz="4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b="1" dirty="0" err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উৎপন্ন</a:t>
                </a:r>
                <a:r>
                  <a:rPr lang="en-US" sz="4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b="1" dirty="0" err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ফসফরাস</a:t>
                </a:r>
                <a:r>
                  <a:rPr lang="en-US" sz="4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4400" b="1" dirty="0" err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ম্যাঙ্গানিজ</a:t>
                </a:r>
                <a:r>
                  <a:rPr lang="en-US" sz="4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4400" b="1" dirty="0" err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সিলিকন</a:t>
                </a:r>
                <a:r>
                  <a:rPr lang="en-US" sz="4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4400" b="1" dirty="0" err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কার্বন</a:t>
                </a:r>
                <a:r>
                  <a:rPr lang="en-US" sz="4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b="1" dirty="0" err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গলিত</a:t>
                </a:r>
                <a:r>
                  <a:rPr lang="en-US" sz="4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b="1" dirty="0" err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লৌহ</a:t>
                </a:r>
                <a:r>
                  <a:rPr lang="en-US" sz="4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b="1" dirty="0" err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দ্বারা</a:t>
                </a:r>
                <a:r>
                  <a:rPr lang="en-US" sz="4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b="1" dirty="0" err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শোষিত</a:t>
                </a:r>
                <a:r>
                  <a:rPr lang="en-US" sz="4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400" b="1" dirty="0" err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4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endParaRPr lang="en-US" sz="4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5376" y="1331570"/>
                <a:ext cx="9601196" cy="2074498"/>
              </a:xfr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D03BA1-FC84-4D5A-B182-0C5BA9CA69E7}"/>
              </a:ext>
            </a:extLst>
          </p:cNvPr>
          <p:cNvSpPr txBox="1"/>
          <p:nvPr/>
        </p:nvSpPr>
        <p:spPr>
          <a:xfrm>
            <a:off x="945376" y="3867694"/>
            <a:ext cx="9707728" cy="2060692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ধাতুমল</a:t>
            </a:r>
            <a:r>
              <a:rPr lang="en-US" sz="24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ও </a:t>
            </a:r>
            <a:r>
              <a:rPr lang="en-US" sz="24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লোহা</a:t>
            </a:r>
            <a:r>
              <a:rPr lang="en-US" sz="24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উভয়ই</a:t>
            </a:r>
            <a:r>
              <a:rPr lang="en-US" sz="24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চুল্লির</a:t>
            </a:r>
            <a:r>
              <a:rPr lang="en-US" sz="24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নিম্ন</a:t>
            </a:r>
            <a:r>
              <a:rPr lang="en-US" sz="24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প্রকোষ্ঠে</a:t>
            </a:r>
            <a:r>
              <a:rPr lang="en-US" sz="24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জমা</a:t>
            </a:r>
            <a:r>
              <a:rPr lang="en-US" sz="24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হয়</a:t>
            </a:r>
            <a:r>
              <a:rPr lang="en-US" sz="24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 </a:t>
            </a:r>
            <a:r>
              <a:rPr lang="en-US" sz="24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ধাতুমল</a:t>
            </a:r>
            <a:r>
              <a:rPr lang="en-US" sz="24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হাল্কা</a:t>
            </a:r>
            <a:r>
              <a:rPr lang="en-US" sz="24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বলে</a:t>
            </a:r>
            <a:r>
              <a:rPr lang="en-US" sz="24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তা</a:t>
            </a:r>
            <a:r>
              <a:rPr lang="en-US" sz="24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উপরে</a:t>
            </a:r>
            <a:r>
              <a:rPr lang="en-US" sz="24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ভাসমান</a:t>
            </a:r>
            <a:r>
              <a:rPr lang="en-US" sz="24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থাকে</a:t>
            </a:r>
            <a:r>
              <a:rPr lang="en-US" sz="24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এবং</a:t>
            </a:r>
            <a:r>
              <a:rPr lang="en-US" sz="24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দুটি</a:t>
            </a:r>
            <a:r>
              <a:rPr lang="en-US" sz="24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পৃথক</a:t>
            </a:r>
            <a:r>
              <a:rPr lang="en-US" sz="24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নলের</a:t>
            </a:r>
            <a:r>
              <a:rPr lang="en-US" sz="24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মাধ্যমে</a:t>
            </a:r>
            <a:r>
              <a:rPr lang="en-US" sz="24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ধাতু</a:t>
            </a:r>
            <a:r>
              <a:rPr lang="en-US" sz="24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ও </a:t>
            </a:r>
            <a:r>
              <a:rPr lang="en-US" sz="24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ধাতুমল</a:t>
            </a:r>
            <a:r>
              <a:rPr lang="en-US" sz="24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বের</a:t>
            </a:r>
            <a:r>
              <a:rPr lang="en-US" sz="24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করে</a:t>
            </a:r>
            <a:r>
              <a:rPr lang="en-US" sz="24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নিয়ে</a:t>
            </a:r>
            <a:r>
              <a:rPr lang="en-US" sz="24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আসা</a:t>
            </a:r>
            <a:r>
              <a:rPr lang="en-US" sz="24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হয়</a:t>
            </a:r>
            <a:r>
              <a:rPr lang="en-US" sz="24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। </a:t>
            </a:r>
            <a:r>
              <a:rPr lang="en-US" sz="24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এভাবেই</a:t>
            </a:r>
            <a:r>
              <a:rPr lang="en-US" sz="24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আকরিক</a:t>
            </a:r>
            <a:r>
              <a:rPr lang="en-US" sz="24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থেকে</a:t>
            </a:r>
            <a:r>
              <a:rPr lang="en-US" sz="24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লোহা</a:t>
            </a:r>
            <a:r>
              <a:rPr lang="en-US" sz="24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নিষ্কাশন</a:t>
            </a:r>
            <a:r>
              <a:rPr lang="en-US" sz="24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করা</a:t>
            </a:r>
            <a:r>
              <a:rPr lang="en-US" sz="24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হয়</a:t>
            </a:r>
            <a:r>
              <a:rPr lang="en-US" sz="2400" dirty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708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5917476" y="3206795"/>
                <a:ext cx="5538651" cy="1966820"/>
              </a:xfrm>
              <a:prstGeom prst="rect">
                <a:avLst/>
              </a:prstGeom>
              <a:solidFill>
                <a:srgbClr val="00B050"/>
              </a:solidFill>
              <a:ln w="5715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চুল্লির </a:t>
                </a:r>
                <a:r>
                  <a:rPr lang="en-US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নিচের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অংশে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1300</m:t>
                        </m:r>
                      </m:e>
                      <m:sup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C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1400</m:t>
                        </m:r>
                      </m:e>
                      <m:sup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C </a:t>
                </a:r>
                <a:r>
                  <a:rPr lang="en-US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তাপমাত্রায়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সংঘটিত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বিক্রিয়াগুলো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লিখ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476" y="3206795"/>
                <a:ext cx="5538651" cy="1966820"/>
              </a:xfrm>
              <a:prstGeom prst="rect">
                <a:avLst/>
              </a:prstGeom>
              <a:blipFill>
                <a:blip r:embed="rId2"/>
                <a:stretch>
                  <a:fillRect l="-3708" t="-6928" b="-13554"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orizontal Scroll 1">
            <a:extLst>
              <a:ext uri="{FF2B5EF4-FFF2-40B4-BE49-F238E27FC236}">
                <a16:creationId xmlns:a16="http://schemas.microsoft.com/office/drawing/2014/main" xmlns="" id="{F82E5194-CCC3-4AC0-A7A4-4AC1A4E64EE3}"/>
              </a:ext>
            </a:extLst>
          </p:cNvPr>
          <p:cNvSpPr/>
          <p:nvPr/>
        </p:nvSpPr>
        <p:spPr>
          <a:xfrm>
            <a:off x="4031673" y="374073"/>
            <a:ext cx="4530436" cy="900546"/>
          </a:xfrm>
          <a:prstGeom prst="horizontalScroll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997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4189" y="719328"/>
            <a:ext cx="3669792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5360" y="2541161"/>
            <a:ext cx="4486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বিলাস কান্তি দাস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উরকিরচর উচ্চ বিদ্যালয়,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রাউজান,চট্টগ্রাম।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bilashm1967@gmail.com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22562" y="2800386"/>
            <a:ext cx="4511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শ্রেণি—৯ম ও ১০ম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বিষয়- রসায়ন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অধ্যায়-১০ম,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ধাতু নিষ্কাশন।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20201230_1700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7855" y="552518"/>
            <a:ext cx="1565563" cy="1816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bbon: Tilted Down 2"/>
          <p:cNvSpPr/>
          <p:nvPr/>
        </p:nvSpPr>
        <p:spPr>
          <a:xfrm>
            <a:off x="3340608" y="241608"/>
            <a:ext cx="5742432" cy="819096"/>
          </a:xfrm>
          <a:prstGeom prst="ribb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336" y="2301557"/>
            <a:ext cx="11009376" cy="2862322"/>
          </a:xfrm>
          <a:prstGeom prst="cube">
            <a:avLst>
              <a:gd name="adj" fmla="val 318"/>
            </a:avLst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Al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বিজারন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নিষ্কাশন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েন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914400" indent="-91440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বাত্যা চুল্লী কি কাজে ব্যবহৃত হয়।</a:t>
            </a:r>
          </a:p>
          <a:p>
            <a:pPr marL="914400" indent="-91440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বাত্যা চুল্লীর নিচের অংশের তাপমাত্রা কত?</a:t>
            </a:r>
          </a:p>
          <a:p>
            <a:pPr marL="914400" indent="-91440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ক্যালসিয়াম সিলিকেটের সংকেত লিখ।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</a:t>
            </a:r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438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55256" y="421401"/>
            <a:ext cx="2778760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34A8E8-CA19-475A-8153-D8B004E41A1D}"/>
              </a:ext>
            </a:extLst>
          </p:cNvPr>
          <p:cNvSpPr txBox="1"/>
          <p:nvPr/>
        </p:nvSpPr>
        <p:spPr>
          <a:xfrm>
            <a:off x="290945" y="4807527"/>
            <a:ext cx="11698892" cy="1938992"/>
          </a:xfrm>
          <a:prstGeom prst="cube">
            <a:avLst>
              <a:gd name="adj" fmla="val 80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খ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আকরিক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নিষ্কাশন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ক ও খ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আকরিক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নিষ্কাশন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যুক্তিসহ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।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289A59-A382-4AFB-9DB8-594B7CFAAD54}"/>
              </a:ext>
            </a:extLst>
          </p:cNvPr>
          <p:cNvSpPr txBox="1"/>
          <p:nvPr/>
        </p:nvSpPr>
        <p:spPr>
          <a:xfrm>
            <a:off x="7503111" y="1745725"/>
            <a:ext cx="3231472" cy="2005450"/>
          </a:xfrm>
          <a:prstGeom prst="cube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Magnetite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(</a:t>
            </a: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en-US" sz="4400" baseline="-25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4400" baseline="-25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4DDA5CA-787F-49E7-9EE6-5C5D25DE34CA}"/>
              </a:ext>
            </a:extLst>
          </p:cNvPr>
          <p:cNvSpPr txBox="1"/>
          <p:nvPr/>
        </p:nvSpPr>
        <p:spPr>
          <a:xfrm>
            <a:off x="839611" y="1676400"/>
            <a:ext cx="4092606" cy="2048136"/>
          </a:xfrm>
          <a:prstGeom prst="cube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Bauxite (Al</a:t>
            </a:r>
            <a:r>
              <a:rPr lang="en-US" sz="4400" baseline="-25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4400" baseline="-25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.2H</a:t>
            </a:r>
            <a:r>
              <a:rPr lang="en-US" sz="4400" baseline="-25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3D559B6-9549-4560-A3ED-8D93D3840303}"/>
              </a:ext>
            </a:extLst>
          </p:cNvPr>
          <p:cNvSpPr txBox="1"/>
          <p:nvPr/>
        </p:nvSpPr>
        <p:spPr>
          <a:xfrm>
            <a:off x="1739682" y="3886887"/>
            <a:ext cx="1494964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-ক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84D5A5C-6161-4B40-A5A9-D6C747C9490C}"/>
              </a:ext>
            </a:extLst>
          </p:cNvPr>
          <p:cNvSpPr txBox="1"/>
          <p:nvPr/>
        </p:nvSpPr>
        <p:spPr>
          <a:xfrm>
            <a:off x="8322213" y="3928449"/>
            <a:ext cx="1494964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-খ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135297" y="1979048"/>
            <a:ext cx="6389703" cy="16231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8258" y="102911"/>
            <a:ext cx="10295484" cy="844808"/>
          </a:xfrm>
          <a:prstGeom prst="ribbon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944E338-8AA7-4D3C-BB1D-9EE36F0EF4A3}"/>
              </a:ext>
            </a:extLst>
          </p:cNvPr>
          <p:cNvSpPr txBox="1"/>
          <p:nvPr/>
        </p:nvSpPr>
        <p:spPr>
          <a:xfrm>
            <a:off x="7543801" y="4699000"/>
            <a:ext cx="3302000" cy="2098775"/>
          </a:xfrm>
          <a:prstGeom prst="cube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Hematite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(</a:t>
            </a: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en-US" sz="4400" baseline="-25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4400" baseline="-25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5E022E-527D-425F-9FA8-F77C1F152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100" y="1257300"/>
            <a:ext cx="4597400" cy="314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653BA7C-9A1F-4C15-8E0E-657DBF55B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8100" y="1168399"/>
            <a:ext cx="4762500" cy="3251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EDA86D3-68C7-4338-BBBD-935AAC63FF3D}"/>
              </a:ext>
            </a:extLst>
          </p:cNvPr>
          <p:cNvSpPr txBox="1"/>
          <p:nvPr/>
        </p:nvSpPr>
        <p:spPr>
          <a:xfrm>
            <a:off x="635000" y="4669740"/>
            <a:ext cx="3429000" cy="2048136"/>
          </a:xfrm>
          <a:prstGeom prst="cube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Magnetite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(</a:t>
            </a: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en-US" sz="4400" baseline="-25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4400" baseline="-25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5385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2455005"/>
            <a:ext cx="4876800" cy="2743200"/>
          </a:xfrm>
        </p:spPr>
      </p:pic>
      <p:sp>
        <p:nvSpPr>
          <p:cNvPr id="8" name="TextBox 7"/>
          <p:cNvSpPr txBox="1"/>
          <p:nvPr/>
        </p:nvSpPr>
        <p:spPr>
          <a:xfrm>
            <a:off x="4535424" y="780288"/>
            <a:ext cx="3321743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চিত্রটি লক্ষ্য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42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4B3C0E-5B8E-47F4-88D7-13E402407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0992" y="1438656"/>
            <a:ext cx="7034784" cy="2682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40307" y="420096"/>
            <a:ext cx="2729345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4718304"/>
            <a:ext cx="3092513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বাত্যা চুল্লীর সাহায্যে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লোহা নিষ্কাশন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77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9F8CD6B-5DD5-48FF-97C0-732001E2C0C5}"/>
              </a:ext>
            </a:extLst>
          </p:cNvPr>
          <p:cNvSpPr txBox="1"/>
          <p:nvPr/>
        </p:nvSpPr>
        <p:spPr>
          <a:xfrm>
            <a:off x="501409" y="3055801"/>
            <a:ext cx="8060701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কার্বন বিজারন পদ্ধতি বলতে পারবে।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CDCC19C-BA86-4524-8B62-E4FEBDEFFA61}"/>
              </a:ext>
            </a:extLst>
          </p:cNvPr>
          <p:cNvSpPr txBox="1"/>
          <p:nvPr/>
        </p:nvSpPr>
        <p:spPr>
          <a:xfrm>
            <a:off x="598391" y="3697585"/>
            <a:ext cx="7142668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আয়রন ধাতু নিষ্কাশন পদ্ধতি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5187F7E-5D7A-4C80-93BC-4A8983D1989E}"/>
              </a:ext>
            </a:extLst>
          </p:cNvPr>
          <p:cNvSpPr txBox="1"/>
          <p:nvPr/>
        </p:nvSpPr>
        <p:spPr>
          <a:xfrm>
            <a:off x="595163" y="2469435"/>
            <a:ext cx="7417876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১। আয়রনের আকরিক সম্পর্কে বর্ণনা করতে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9907" y="526473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u="sng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4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746" y="4294908"/>
            <a:ext cx="9384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। আয়রন ধাতু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নিষ্কাশন এ সংঘটিত বিক্রিয়া সমূহ ব্যাখ্যা করতে পারবে।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255" y="1547091"/>
            <a:ext cx="5431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শিক্ষার্থীরা----------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872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6032"/>
            <a:ext cx="12192000" cy="629107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47BBEABC-277D-49D2-B4C5-4C2ED57C903B}"/>
              </a:ext>
            </a:extLst>
          </p:cNvPr>
          <p:cNvSpPr/>
          <p:nvPr/>
        </p:nvSpPr>
        <p:spPr>
          <a:xfrm>
            <a:off x="5913120" y="4109720"/>
            <a:ext cx="701040" cy="43034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Fe</a:t>
            </a:r>
          </a:p>
        </p:txBody>
      </p:sp>
    </p:spTree>
    <p:extLst>
      <p:ext uri="{BB962C8B-B14F-4D97-AF65-F5344CB8AC3E}">
        <p14:creationId xmlns:p14="http://schemas.microsoft.com/office/powerpoint/2010/main" xmlns="" val="2690557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3DD7CF-1767-46C1-A162-AA0558BDE6BB}"/>
              </a:ext>
            </a:extLst>
          </p:cNvPr>
          <p:cNvSpPr txBox="1"/>
          <p:nvPr/>
        </p:nvSpPr>
        <p:spPr>
          <a:xfrm>
            <a:off x="455973" y="510402"/>
            <a:ext cx="6649376" cy="1277914"/>
          </a:xfrm>
          <a:prstGeom prst="cube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en-US" sz="3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ধাতু</a:t>
            </a:r>
            <a:r>
              <a:rPr lang="en-US" sz="3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নিষ্কাশনের</a:t>
            </a:r>
            <a:r>
              <a:rPr lang="en-US" sz="3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কার্বন</a:t>
            </a:r>
            <a:r>
              <a:rPr lang="en-US" sz="3600" dirty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বিজারন</a:t>
            </a:r>
            <a:r>
              <a:rPr lang="bn-BD" sz="3600" dirty="0" smtClean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পদ্ধতি।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F6A484-F31E-4677-962C-14C190966490}"/>
              </a:ext>
            </a:extLst>
          </p:cNvPr>
          <p:cNvSpPr txBox="1"/>
          <p:nvPr/>
        </p:nvSpPr>
        <p:spPr>
          <a:xfrm>
            <a:off x="365760" y="2950465"/>
            <a:ext cx="6466495" cy="3129768"/>
          </a:xfrm>
          <a:prstGeom prst="roundRect">
            <a:avLst>
              <a:gd name="adj" fmla="val 1082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2800" dirty="0" smtClean="0">
                <a:solidFill>
                  <a:schemeClr val="bg1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n-BD" sz="2800" dirty="0" smtClean="0">
                <a:solidFill>
                  <a:schemeClr val="bg1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bn-BD" sz="3600" dirty="0" smtClean="0"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মধ্যম সক্রিয় ধাতুর অক্সাইডের সাথে কার্বনকে উতপ্ত করে ধাতু নিষ্কাশন করাকে কার্বন বিজারন পদ্ধতি বলে।</a:t>
            </a:r>
            <a:r>
              <a:rPr lang="en-US" sz="3600" dirty="0" smtClean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800" dirty="0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bn-BD" sz="3200" dirty="0" smtClean="0">
                <a:effectLst/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যেমন,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Fe, Zn,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Pb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ইত্যাদি।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ron and steel">
            <a:extLst>
              <a:ext uri="{FF2B5EF4-FFF2-40B4-BE49-F238E27FC236}">
                <a16:creationId xmlns:a16="http://schemas.microsoft.com/office/drawing/2014/main" xmlns="" id="{3E402E8E-3038-4FC0-AE6E-7CCB615A1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4099" y="1968320"/>
            <a:ext cx="4763101" cy="44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8331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671F042-F09F-4548-B8BF-B7B9024C746A}"/>
              </a:ext>
            </a:extLst>
          </p:cNvPr>
          <p:cNvSpPr txBox="1"/>
          <p:nvPr/>
        </p:nvSpPr>
        <p:spPr>
          <a:xfrm>
            <a:off x="142042" y="463297"/>
            <a:ext cx="11907915" cy="5848410"/>
          </a:xfrm>
          <a:prstGeom prst="cube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s-IN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আয়রন পাইরাইটিসকে লোহার আকরিক বলা হয় না— কারণ আয়রন পাইরাইটিস (</a:t>
            </a:r>
            <a:r>
              <a:rPr 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Iron Pyrites) FeS2 </a:t>
            </a:r>
            <a:r>
              <a:rPr lang="as-IN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থেকে সুলভে ও সহজে আয়রন নিষ্কাশন করা যায় না। পক্ষান্তরে, সালফিউরিক অ্যাসিডের পণ্য উৎপাদনের ক্ষেত্রে আয়রন পাইরাইটিস </a:t>
            </a:r>
            <a:r>
              <a:rPr 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SO2 </a:t>
            </a:r>
            <a:r>
              <a:rPr lang="as-IN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প্রস্তুত করতে ব্যবহার করা হয়। </a:t>
            </a:r>
            <a:r>
              <a:rPr 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FeS2 -</a:t>
            </a:r>
            <a:r>
              <a:rPr lang="as-IN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কে অতিরিক্ত বায়ুতে পোড়ালে </a:t>
            </a:r>
            <a:r>
              <a:rPr 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SO2 </a:t>
            </a:r>
            <a:r>
              <a:rPr lang="as-IN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উৎপন্ন হয়। যথা, 4</a:t>
            </a:r>
            <a:r>
              <a:rPr 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FeS2 + 11O2 = 2Fe2O3 (</a:t>
            </a:r>
            <a:r>
              <a:rPr lang="as-IN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ফেরিক অক্সাইড) + 8</a:t>
            </a:r>
            <a:r>
              <a:rPr 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SO2↑। </a:t>
            </a:r>
            <a:r>
              <a:rPr lang="as-IN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অতএব, আয়রন পাইরাইটিস [</a:t>
            </a:r>
            <a:r>
              <a:rPr 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FeS2] </a:t>
            </a:r>
            <a:r>
              <a:rPr lang="as-IN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লোহার একটি খনিজ, কিন্তু লোহার আকরিক নয়।</a:t>
            </a:r>
          </a:p>
        </p:txBody>
      </p:sp>
    </p:spTree>
    <p:extLst>
      <p:ext uri="{BB962C8B-B14F-4D97-AF65-F5344CB8AC3E}">
        <p14:creationId xmlns:p14="http://schemas.microsoft.com/office/powerpoint/2010/main" xmlns="" val="1085707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</TotalTime>
  <Words>585</Words>
  <Application>Microsoft Office PowerPoint</Application>
  <PresentationFormat>Custom</PresentationFormat>
  <Paragraphs>78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 </vt:lpstr>
      <vt:lpstr> </vt:lpstr>
      <vt:lpstr> </vt:lpstr>
      <vt:lpstr> 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shahjalal rony</dc:creator>
  <cp:lastModifiedBy>Azam corporation</cp:lastModifiedBy>
  <cp:revision>98</cp:revision>
  <dcterms:created xsi:type="dcterms:W3CDTF">2020-09-12T11:13:38Z</dcterms:created>
  <dcterms:modified xsi:type="dcterms:W3CDTF">2021-03-28T07:30:41Z</dcterms:modified>
</cp:coreProperties>
</file>