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286" r:id="rId2"/>
    <p:sldId id="257" r:id="rId3"/>
    <p:sldId id="319" r:id="rId4"/>
    <p:sldId id="261" r:id="rId5"/>
    <p:sldId id="306" r:id="rId6"/>
    <p:sldId id="321" r:id="rId7"/>
    <p:sldId id="316" r:id="rId8"/>
    <p:sldId id="292" r:id="rId9"/>
    <p:sldId id="317" r:id="rId10"/>
    <p:sldId id="310" r:id="rId11"/>
    <p:sldId id="308" r:id="rId12"/>
    <p:sldId id="291" r:id="rId13"/>
    <p:sldId id="313" r:id="rId14"/>
    <p:sldId id="283" r:id="rId15"/>
    <p:sldId id="318" r:id="rId16"/>
    <p:sldId id="322" r:id="rId17"/>
    <p:sldId id="293" r:id="rId18"/>
    <p:sldId id="294" r:id="rId19"/>
    <p:sldId id="314" r:id="rId20"/>
    <p:sldId id="270" r:id="rId21"/>
    <p:sldId id="297" r:id="rId22"/>
    <p:sldId id="284" r:id="rId23"/>
    <p:sldId id="282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6" d="100"/>
          <a:sy n="76" d="100"/>
        </p:scale>
        <p:origin x="516" y="96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2" d="100"/>
        <a:sy n="62" d="100"/>
      </p:scale>
      <p:origin x="0" y="-185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D1490F2-982D-4B8A-9466-D47D77B70974}" type="doc">
      <dgm:prSet loTypeId="urn:microsoft.com/office/officeart/2005/8/layout/radial1" loCatId="cycle" qsTypeId="urn:microsoft.com/office/officeart/2005/8/quickstyle/simple5" qsCatId="simple" csTypeId="urn:microsoft.com/office/officeart/2005/8/colors/accent0_2" csCatId="mainScheme" phldr="1"/>
      <dgm:spPr/>
      <dgm:t>
        <a:bodyPr/>
        <a:lstStyle/>
        <a:p>
          <a:endParaRPr lang="en-US"/>
        </a:p>
      </dgm:t>
    </dgm:pt>
    <dgm:pt modelId="{0F1675D7-678A-4316-B8CF-6317B7C8D9D2}">
      <dgm:prSet phldrT="[Text]"/>
      <dgm:spPr>
        <a:solidFill>
          <a:schemeClr val="bg1">
            <a:lumMod val="85000"/>
          </a:schemeClr>
        </a:solidFill>
      </dgm:spPr>
      <dgm:t>
        <a:bodyPr/>
        <a:lstStyle/>
        <a:p>
          <a:r>
            <a:rPr lang="en-US" b="0" cap="none" spc="0" dirty="0" err="1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ভাষা</a:t>
          </a:r>
          <a:r>
            <a:rPr lang="en-US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b="0" cap="none" spc="0" dirty="0" err="1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শহীদের</a:t>
          </a:r>
          <a:r>
            <a:rPr lang="en-US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b="0" cap="none" spc="0" dirty="0" err="1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নাম</a:t>
          </a:r>
          <a:r>
            <a:rPr lang="en-US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 </a:t>
          </a:r>
        </a:p>
      </dgm:t>
    </dgm:pt>
    <dgm:pt modelId="{A5E5509D-DD6A-49A2-8120-EF465E132F9A}" type="parTrans" cxnId="{3ABB8C87-AE81-44A0-97B9-F1E976024D9E}">
      <dgm:prSet/>
      <dgm:spPr/>
      <dgm:t>
        <a:bodyPr/>
        <a:lstStyle/>
        <a:p>
          <a:endParaRPr lang="en-US" b="0" cap="none" spc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dgm:t>
    </dgm:pt>
    <dgm:pt modelId="{E5CC3937-3C7D-4097-A332-94C6CFC5C760}" type="sibTrans" cxnId="{3ABB8C87-AE81-44A0-97B9-F1E976024D9E}">
      <dgm:prSet/>
      <dgm:spPr/>
      <dgm:t>
        <a:bodyPr/>
        <a:lstStyle/>
        <a:p>
          <a:endParaRPr lang="en-US" b="0" cap="none" spc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dgm:t>
    </dgm:pt>
    <dgm:pt modelId="{1D074999-8875-44A6-8DAA-4DD82EFD2B28}">
      <dgm:prSet phldrT="[Text]"/>
      <dgm:spPr>
        <a:solidFill>
          <a:schemeClr val="bg1">
            <a:lumMod val="85000"/>
          </a:schemeClr>
        </a:solidFill>
      </dgm:spPr>
      <dgm:t>
        <a:bodyPr/>
        <a:lstStyle/>
        <a:p>
          <a:r>
            <a:rPr lang="bn-IN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সালাম</a:t>
          </a:r>
          <a:endParaRPr lang="en-US" b="0" cap="none" spc="0" dirty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864174CB-2DB8-4B62-9013-C391092FBF22}" type="parTrans" cxnId="{A100EEB0-0B43-47C0-B022-919850366531}">
      <dgm:prSet/>
      <dgm:spPr/>
      <dgm:t>
        <a:bodyPr/>
        <a:lstStyle/>
        <a:p>
          <a:endParaRPr lang="en-US" b="0" cap="none" spc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dgm:t>
    </dgm:pt>
    <dgm:pt modelId="{E5FD1ADF-E6AA-49CC-A0A6-160367B299BC}" type="sibTrans" cxnId="{A100EEB0-0B43-47C0-B022-919850366531}">
      <dgm:prSet/>
      <dgm:spPr/>
      <dgm:t>
        <a:bodyPr/>
        <a:lstStyle/>
        <a:p>
          <a:endParaRPr lang="en-US" b="0" cap="none" spc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dgm:t>
    </dgm:pt>
    <dgm:pt modelId="{6F450F53-2537-4FAE-95DA-2FFBD392B291}">
      <dgm:prSet phldrT="[Text]"/>
      <dgm:spPr>
        <a:solidFill>
          <a:schemeClr val="bg1">
            <a:lumMod val="85000"/>
          </a:schemeClr>
        </a:solidFill>
      </dgm:spPr>
      <dgm:t>
        <a:bodyPr/>
        <a:lstStyle/>
        <a:p>
          <a:r>
            <a:rPr lang="bn-IN" b="0" cap="none" spc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রফিক</a:t>
          </a:r>
          <a:endParaRPr lang="en-US" b="0" cap="none" spc="0" dirty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72926567-8D9F-4C37-9374-AE8CB2157979}" type="parTrans" cxnId="{85B0C6B7-FFE5-40A2-8CE9-633DD89ECDE6}">
      <dgm:prSet/>
      <dgm:spPr/>
      <dgm:t>
        <a:bodyPr/>
        <a:lstStyle/>
        <a:p>
          <a:endParaRPr lang="en-US" b="0" cap="none" spc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dgm:t>
    </dgm:pt>
    <dgm:pt modelId="{DCE4AC1B-0F58-47BD-B48A-3E1A4EC8174B}" type="sibTrans" cxnId="{85B0C6B7-FFE5-40A2-8CE9-633DD89ECDE6}">
      <dgm:prSet/>
      <dgm:spPr/>
      <dgm:t>
        <a:bodyPr/>
        <a:lstStyle/>
        <a:p>
          <a:endParaRPr lang="en-US" b="0" cap="none" spc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dgm:t>
    </dgm:pt>
    <dgm:pt modelId="{326958C1-9375-4250-8619-CCBC78902AE1}">
      <dgm:prSet phldrT="[Text]"/>
      <dgm:spPr>
        <a:solidFill>
          <a:schemeClr val="bg1">
            <a:lumMod val="85000"/>
          </a:schemeClr>
        </a:solidFill>
      </dgm:spPr>
      <dgm:t>
        <a:bodyPr/>
        <a:lstStyle/>
        <a:p>
          <a:r>
            <a:rPr lang="bn-IN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জব্বার </a:t>
          </a:r>
          <a:endParaRPr lang="en-US" b="0" cap="none" spc="0" dirty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759E1D2D-F905-4D59-A837-369ADE4D4921}" type="parTrans" cxnId="{50F1E23A-6EC5-4C00-8D46-1D98D8479C9B}">
      <dgm:prSet/>
      <dgm:spPr/>
      <dgm:t>
        <a:bodyPr/>
        <a:lstStyle/>
        <a:p>
          <a:endParaRPr lang="en-US" b="0" cap="none" spc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dgm:t>
    </dgm:pt>
    <dgm:pt modelId="{31C06A02-91A9-496E-8EDD-F19F3F6366C4}" type="sibTrans" cxnId="{50F1E23A-6EC5-4C00-8D46-1D98D8479C9B}">
      <dgm:prSet/>
      <dgm:spPr/>
      <dgm:t>
        <a:bodyPr/>
        <a:lstStyle/>
        <a:p>
          <a:endParaRPr lang="en-US" b="0" cap="none" spc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dgm:t>
    </dgm:pt>
    <dgm:pt modelId="{CF541317-D544-412F-973E-B68E96700CED}">
      <dgm:prSet phldrT="[Text]"/>
      <dgm:spPr>
        <a:solidFill>
          <a:schemeClr val="bg1">
            <a:lumMod val="85000"/>
          </a:schemeClr>
        </a:solidFill>
      </dgm:spPr>
      <dgm:t>
        <a:bodyPr/>
        <a:lstStyle/>
        <a:p>
          <a:r>
            <a:rPr lang="bn-IN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বরকত</a:t>
          </a:r>
          <a:endParaRPr lang="en-US" b="0" cap="none" spc="0" dirty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3696E188-6CE1-4FBB-A551-F8AA8E00E4EF}" type="parTrans" cxnId="{F752D015-F637-4300-92FE-17DA2A8CAD26}">
      <dgm:prSet/>
      <dgm:spPr/>
      <dgm:t>
        <a:bodyPr/>
        <a:lstStyle/>
        <a:p>
          <a:endParaRPr lang="en-US" b="0" cap="none" spc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dgm:t>
    </dgm:pt>
    <dgm:pt modelId="{4FB6261D-09EC-471B-AD95-28E182413D7C}" type="sibTrans" cxnId="{F752D015-F637-4300-92FE-17DA2A8CAD26}">
      <dgm:prSet/>
      <dgm:spPr/>
      <dgm:t>
        <a:bodyPr/>
        <a:lstStyle/>
        <a:p>
          <a:endParaRPr lang="en-US" b="0" cap="none" spc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dgm:t>
    </dgm:pt>
    <dgm:pt modelId="{C85AF352-5218-4884-ADDA-E3CEF98A1E29}" type="pres">
      <dgm:prSet presAssocID="{0D1490F2-982D-4B8A-9466-D47D77B70974}" presName="cycle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7B235BC5-80B7-4FEA-A18D-55AF7373BBEA}" type="pres">
      <dgm:prSet presAssocID="{0F1675D7-678A-4316-B8CF-6317B7C8D9D2}" presName="centerShape" presStyleLbl="node0" presStyleIdx="0" presStyleCnt="1" custScaleX="148211" custScaleY="140618"/>
      <dgm:spPr/>
    </dgm:pt>
    <dgm:pt modelId="{FD57ABE7-9EB1-4475-986C-F161576A5C63}" type="pres">
      <dgm:prSet presAssocID="{864174CB-2DB8-4B62-9013-C391092FBF22}" presName="Name9" presStyleLbl="parChTrans1D2" presStyleIdx="0" presStyleCnt="4"/>
      <dgm:spPr/>
    </dgm:pt>
    <dgm:pt modelId="{31AADB50-5941-43E3-9491-DEF581EDB85E}" type="pres">
      <dgm:prSet presAssocID="{864174CB-2DB8-4B62-9013-C391092FBF22}" presName="connTx" presStyleLbl="parChTrans1D2" presStyleIdx="0" presStyleCnt="4"/>
      <dgm:spPr/>
    </dgm:pt>
    <dgm:pt modelId="{FBF6D949-537F-4AC1-B0D7-00C2EB6FBD80}" type="pres">
      <dgm:prSet presAssocID="{1D074999-8875-44A6-8DAA-4DD82EFD2B28}" presName="node" presStyleLbl="node1" presStyleIdx="0" presStyleCnt="4">
        <dgm:presLayoutVars>
          <dgm:bulletEnabled val="1"/>
        </dgm:presLayoutVars>
      </dgm:prSet>
      <dgm:spPr/>
    </dgm:pt>
    <dgm:pt modelId="{46E64895-34F3-4FD2-96A4-34ABFED1040A}" type="pres">
      <dgm:prSet presAssocID="{72926567-8D9F-4C37-9374-AE8CB2157979}" presName="Name9" presStyleLbl="parChTrans1D2" presStyleIdx="1" presStyleCnt="4"/>
      <dgm:spPr/>
    </dgm:pt>
    <dgm:pt modelId="{A352B530-97A9-46E2-B649-ECAE1D3705DE}" type="pres">
      <dgm:prSet presAssocID="{72926567-8D9F-4C37-9374-AE8CB2157979}" presName="connTx" presStyleLbl="parChTrans1D2" presStyleIdx="1" presStyleCnt="4"/>
      <dgm:spPr/>
    </dgm:pt>
    <dgm:pt modelId="{6AF43A3E-27B4-444F-BBB3-26D74961BD31}" type="pres">
      <dgm:prSet presAssocID="{6F450F53-2537-4FAE-95DA-2FFBD392B291}" presName="node" presStyleLbl="node1" presStyleIdx="1" presStyleCnt="4">
        <dgm:presLayoutVars>
          <dgm:bulletEnabled val="1"/>
        </dgm:presLayoutVars>
      </dgm:prSet>
      <dgm:spPr/>
    </dgm:pt>
    <dgm:pt modelId="{C1400F16-F10D-4581-833A-7D5CB5A89B55}" type="pres">
      <dgm:prSet presAssocID="{759E1D2D-F905-4D59-A837-369ADE4D4921}" presName="Name9" presStyleLbl="parChTrans1D2" presStyleIdx="2" presStyleCnt="4"/>
      <dgm:spPr/>
    </dgm:pt>
    <dgm:pt modelId="{61D4CF60-2115-4C79-8DFE-3C06BFE7A7F6}" type="pres">
      <dgm:prSet presAssocID="{759E1D2D-F905-4D59-A837-369ADE4D4921}" presName="connTx" presStyleLbl="parChTrans1D2" presStyleIdx="2" presStyleCnt="4"/>
      <dgm:spPr/>
    </dgm:pt>
    <dgm:pt modelId="{C35480E0-93ED-4D70-948D-36A28DA50223}" type="pres">
      <dgm:prSet presAssocID="{326958C1-9375-4250-8619-CCBC78902AE1}" presName="node" presStyleLbl="node1" presStyleIdx="2" presStyleCnt="4">
        <dgm:presLayoutVars>
          <dgm:bulletEnabled val="1"/>
        </dgm:presLayoutVars>
      </dgm:prSet>
      <dgm:spPr/>
    </dgm:pt>
    <dgm:pt modelId="{39D976E3-5E27-43E8-823B-50A8982E443F}" type="pres">
      <dgm:prSet presAssocID="{3696E188-6CE1-4FBB-A551-F8AA8E00E4EF}" presName="Name9" presStyleLbl="parChTrans1D2" presStyleIdx="3" presStyleCnt="4"/>
      <dgm:spPr/>
    </dgm:pt>
    <dgm:pt modelId="{CF080334-0134-41D3-A780-C47D0CF7A3EB}" type="pres">
      <dgm:prSet presAssocID="{3696E188-6CE1-4FBB-A551-F8AA8E00E4EF}" presName="connTx" presStyleLbl="parChTrans1D2" presStyleIdx="3" presStyleCnt="4"/>
      <dgm:spPr/>
    </dgm:pt>
    <dgm:pt modelId="{39163735-6DBB-45FF-9285-98691FBA0718}" type="pres">
      <dgm:prSet presAssocID="{CF541317-D544-412F-973E-B68E96700CED}" presName="node" presStyleLbl="node1" presStyleIdx="3" presStyleCnt="4">
        <dgm:presLayoutVars>
          <dgm:bulletEnabled val="1"/>
        </dgm:presLayoutVars>
      </dgm:prSet>
      <dgm:spPr/>
    </dgm:pt>
  </dgm:ptLst>
  <dgm:cxnLst>
    <dgm:cxn modelId="{C5DF3E09-B1EB-4E9E-9DCF-382A5BC4D8A8}" type="presOf" srcId="{3696E188-6CE1-4FBB-A551-F8AA8E00E4EF}" destId="{39D976E3-5E27-43E8-823B-50A8982E443F}" srcOrd="0" destOrd="0" presId="urn:microsoft.com/office/officeart/2005/8/layout/radial1"/>
    <dgm:cxn modelId="{B03E5714-507E-4B17-B21A-1C49547F347D}" type="presOf" srcId="{6F450F53-2537-4FAE-95DA-2FFBD392B291}" destId="{6AF43A3E-27B4-444F-BBB3-26D74961BD31}" srcOrd="0" destOrd="0" presId="urn:microsoft.com/office/officeart/2005/8/layout/radial1"/>
    <dgm:cxn modelId="{F752D015-F637-4300-92FE-17DA2A8CAD26}" srcId="{0F1675D7-678A-4316-B8CF-6317B7C8D9D2}" destId="{CF541317-D544-412F-973E-B68E96700CED}" srcOrd="3" destOrd="0" parTransId="{3696E188-6CE1-4FBB-A551-F8AA8E00E4EF}" sibTransId="{4FB6261D-09EC-471B-AD95-28E182413D7C}"/>
    <dgm:cxn modelId="{07D4AE16-8036-4D2B-AB65-F4FF73A2063F}" type="presOf" srcId="{759E1D2D-F905-4D59-A837-369ADE4D4921}" destId="{61D4CF60-2115-4C79-8DFE-3C06BFE7A7F6}" srcOrd="1" destOrd="0" presId="urn:microsoft.com/office/officeart/2005/8/layout/radial1"/>
    <dgm:cxn modelId="{50F1E23A-6EC5-4C00-8D46-1D98D8479C9B}" srcId="{0F1675D7-678A-4316-B8CF-6317B7C8D9D2}" destId="{326958C1-9375-4250-8619-CCBC78902AE1}" srcOrd="2" destOrd="0" parTransId="{759E1D2D-F905-4D59-A837-369ADE4D4921}" sibTransId="{31C06A02-91A9-496E-8EDD-F19F3F6366C4}"/>
    <dgm:cxn modelId="{FE3A2C5F-F4CE-4A81-BDE3-86A75EE0CBBC}" type="presOf" srcId="{759E1D2D-F905-4D59-A837-369ADE4D4921}" destId="{C1400F16-F10D-4581-833A-7D5CB5A89B55}" srcOrd="0" destOrd="0" presId="urn:microsoft.com/office/officeart/2005/8/layout/radial1"/>
    <dgm:cxn modelId="{B4A9D46B-5294-4626-8342-31A9EAE517FA}" type="presOf" srcId="{326958C1-9375-4250-8619-CCBC78902AE1}" destId="{C35480E0-93ED-4D70-948D-36A28DA50223}" srcOrd="0" destOrd="0" presId="urn:microsoft.com/office/officeart/2005/8/layout/radial1"/>
    <dgm:cxn modelId="{B05CFB71-7EB9-4681-A65C-A6CCC361189A}" type="presOf" srcId="{72926567-8D9F-4C37-9374-AE8CB2157979}" destId="{46E64895-34F3-4FD2-96A4-34ABFED1040A}" srcOrd="0" destOrd="0" presId="urn:microsoft.com/office/officeart/2005/8/layout/radial1"/>
    <dgm:cxn modelId="{0CC66B83-395D-4CDC-933B-1D7AEA9ECD81}" type="presOf" srcId="{0F1675D7-678A-4316-B8CF-6317B7C8D9D2}" destId="{7B235BC5-80B7-4FEA-A18D-55AF7373BBEA}" srcOrd="0" destOrd="0" presId="urn:microsoft.com/office/officeart/2005/8/layout/radial1"/>
    <dgm:cxn modelId="{3ABB8C87-AE81-44A0-97B9-F1E976024D9E}" srcId="{0D1490F2-982D-4B8A-9466-D47D77B70974}" destId="{0F1675D7-678A-4316-B8CF-6317B7C8D9D2}" srcOrd="0" destOrd="0" parTransId="{A5E5509D-DD6A-49A2-8120-EF465E132F9A}" sibTransId="{E5CC3937-3C7D-4097-A332-94C6CFC5C760}"/>
    <dgm:cxn modelId="{3D0556AB-8AD1-405F-9E5D-125C524EEDD5}" type="presOf" srcId="{CF541317-D544-412F-973E-B68E96700CED}" destId="{39163735-6DBB-45FF-9285-98691FBA0718}" srcOrd="0" destOrd="0" presId="urn:microsoft.com/office/officeart/2005/8/layout/radial1"/>
    <dgm:cxn modelId="{A100EEB0-0B43-47C0-B022-919850366531}" srcId="{0F1675D7-678A-4316-B8CF-6317B7C8D9D2}" destId="{1D074999-8875-44A6-8DAA-4DD82EFD2B28}" srcOrd="0" destOrd="0" parTransId="{864174CB-2DB8-4B62-9013-C391092FBF22}" sibTransId="{E5FD1ADF-E6AA-49CC-A0A6-160367B299BC}"/>
    <dgm:cxn modelId="{66A6C6B7-3E33-4EDB-96FE-674E95E5F0C5}" type="presOf" srcId="{3696E188-6CE1-4FBB-A551-F8AA8E00E4EF}" destId="{CF080334-0134-41D3-A780-C47D0CF7A3EB}" srcOrd="1" destOrd="0" presId="urn:microsoft.com/office/officeart/2005/8/layout/radial1"/>
    <dgm:cxn modelId="{85B0C6B7-FFE5-40A2-8CE9-633DD89ECDE6}" srcId="{0F1675D7-678A-4316-B8CF-6317B7C8D9D2}" destId="{6F450F53-2537-4FAE-95DA-2FFBD392B291}" srcOrd="1" destOrd="0" parTransId="{72926567-8D9F-4C37-9374-AE8CB2157979}" sibTransId="{DCE4AC1B-0F58-47BD-B48A-3E1A4EC8174B}"/>
    <dgm:cxn modelId="{397F62CC-DAFB-44ED-A54C-381B0DAF638B}" type="presOf" srcId="{1D074999-8875-44A6-8DAA-4DD82EFD2B28}" destId="{FBF6D949-537F-4AC1-B0D7-00C2EB6FBD80}" srcOrd="0" destOrd="0" presId="urn:microsoft.com/office/officeart/2005/8/layout/radial1"/>
    <dgm:cxn modelId="{2DD7F1D6-8B24-4D83-BF82-F3D489E05C25}" type="presOf" srcId="{864174CB-2DB8-4B62-9013-C391092FBF22}" destId="{31AADB50-5941-43E3-9491-DEF581EDB85E}" srcOrd="1" destOrd="0" presId="urn:microsoft.com/office/officeart/2005/8/layout/radial1"/>
    <dgm:cxn modelId="{EFE0F4D8-DA43-4367-9184-14BA495C9E7D}" type="presOf" srcId="{72926567-8D9F-4C37-9374-AE8CB2157979}" destId="{A352B530-97A9-46E2-B649-ECAE1D3705DE}" srcOrd="1" destOrd="0" presId="urn:microsoft.com/office/officeart/2005/8/layout/radial1"/>
    <dgm:cxn modelId="{F34742DB-325A-4D77-9E1D-03A86DD71B45}" type="presOf" srcId="{864174CB-2DB8-4B62-9013-C391092FBF22}" destId="{FD57ABE7-9EB1-4475-986C-F161576A5C63}" srcOrd="0" destOrd="0" presId="urn:microsoft.com/office/officeart/2005/8/layout/radial1"/>
    <dgm:cxn modelId="{47CF23FE-5A0C-4F29-A058-4404BE702CF5}" type="presOf" srcId="{0D1490F2-982D-4B8A-9466-D47D77B70974}" destId="{C85AF352-5218-4884-ADDA-E3CEF98A1E29}" srcOrd="0" destOrd="0" presId="urn:microsoft.com/office/officeart/2005/8/layout/radial1"/>
    <dgm:cxn modelId="{A1392F1D-4555-4B4A-B15D-5041397D8EAE}" type="presParOf" srcId="{C85AF352-5218-4884-ADDA-E3CEF98A1E29}" destId="{7B235BC5-80B7-4FEA-A18D-55AF7373BBEA}" srcOrd="0" destOrd="0" presId="urn:microsoft.com/office/officeart/2005/8/layout/radial1"/>
    <dgm:cxn modelId="{19477904-63AE-499E-A6D8-54EA0AC2EED1}" type="presParOf" srcId="{C85AF352-5218-4884-ADDA-E3CEF98A1E29}" destId="{FD57ABE7-9EB1-4475-986C-F161576A5C63}" srcOrd="1" destOrd="0" presId="urn:microsoft.com/office/officeart/2005/8/layout/radial1"/>
    <dgm:cxn modelId="{93415788-CC1B-4820-BEA6-0112821AC012}" type="presParOf" srcId="{FD57ABE7-9EB1-4475-986C-F161576A5C63}" destId="{31AADB50-5941-43E3-9491-DEF581EDB85E}" srcOrd="0" destOrd="0" presId="urn:microsoft.com/office/officeart/2005/8/layout/radial1"/>
    <dgm:cxn modelId="{F590EAD3-1AFA-49D5-9F03-0A2E9AFEDDF9}" type="presParOf" srcId="{C85AF352-5218-4884-ADDA-E3CEF98A1E29}" destId="{FBF6D949-537F-4AC1-B0D7-00C2EB6FBD80}" srcOrd="2" destOrd="0" presId="urn:microsoft.com/office/officeart/2005/8/layout/radial1"/>
    <dgm:cxn modelId="{0BC738B0-97C5-4821-A696-2AD45DF09C9C}" type="presParOf" srcId="{C85AF352-5218-4884-ADDA-E3CEF98A1E29}" destId="{46E64895-34F3-4FD2-96A4-34ABFED1040A}" srcOrd="3" destOrd="0" presId="urn:microsoft.com/office/officeart/2005/8/layout/radial1"/>
    <dgm:cxn modelId="{7E5E3B04-0617-4599-8AE1-F407D2224BE7}" type="presParOf" srcId="{46E64895-34F3-4FD2-96A4-34ABFED1040A}" destId="{A352B530-97A9-46E2-B649-ECAE1D3705DE}" srcOrd="0" destOrd="0" presId="urn:microsoft.com/office/officeart/2005/8/layout/radial1"/>
    <dgm:cxn modelId="{42EF4340-5D06-4326-A4E6-56877310D355}" type="presParOf" srcId="{C85AF352-5218-4884-ADDA-E3CEF98A1E29}" destId="{6AF43A3E-27B4-444F-BBB3-26D74961BD31}" srcOrd="4" destOrd="0" presId="urn:microsoft.com/office/officeart/2005/8/layout/radial1"/>
    <dgm:cxn modelId="{4A266CC1-8B7E-46E2-A23F-E339203C6334}" type="presParOf" srcId="{C85AF352-5218-4884-ADDA-E3CEF98A1E29}" destId="{C1400F16-F10D-4581-833A-7D5CB5A89B55}" srcOrd="5" destOrd="0" presId="urn:microsoft.com/office/officeart/2005/8/layout/radial1"/>
    <dgm:cxn modelId="{E77E919A-FC0A-4479-835C-B6A16470FE1E}" type="presParOf" srcId="{C1400F16-F10D-4581-833A-7D5CB5A89B55}" destId="{61D4CF60-2115-4C79-8DFE-3C06BFE7A7F6}" srcOrd="0" destOrd="0" presId="urn:microsoft.com/office/officeart/2005/8/layout/radial1"/>
    <dgm:cxn modelId="{EDC6A084-328E-4295-B33A-E6D8D1BD4AC1}" type="presParOf" srcId="{C85AF352-5218-4884-ADDA-E3CEF98A1E29}" destId="{C35480E0-93ED-4D70-948D-36A28DA50223}" srcOrd="6" destOrd="0" presId="urn:microsoft.com/office/officeart/2005/8/layout/radial1"/>
    <dgm:cxn modelId="{E7A0432A-29A3-4B35-B18C-8A1A1E52622B}" type="presParOf" srcId="{C85AF352-5218-4884-ADDA-E3CEF98A1E29}" destId="{39D976E3-5E27-43E8-823B-50A8982E443F}" srcOrd="7" destOrd="0" presId="urn:microsoft.com/office/officeart/2005/8/layout/radial1"/>
    <dgm:cxn modelId="{2E3ABCED-A6F1-45C0-8EDA-5259A6650D33}" type="presParOf" srcId="{39D976E3-5E27-43E8-823B-50A8982E443F}" destId="{CF080334-0134-41D3-A780-C47D0CF7A3EB}" srcOrd="0" destOrd="0" presId="urn:microsoft.com/office/officeart/2005/8/layout/radial1"/>
    <dgm:cxn modelId="{3C29E559-BE93-41A4-B6B8-0A6A9C0404A2}" type="presParOf" srcId="{C85AF352-5218-4884-ADDA-E3CEF98A1E29}" destId="{39163735-6DBB-45FF-9285-98691FBA0718}" srcOrd="8" destOrd="0" presId="urn:microsoft.com/office/officeart/2005/8/layout/radial1"/>
  </dgm:cxnLst>
  <dgm:bg>
    <a:solidFill>
      <a:schemeClr val="tx1"/>
    </a:solidFill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B235BC5-80B7-4FEA-A18D-55AF7373BBEA}">
      <dsp:nvSpPr>
        <dsp:cNvPr id="0" name=""/>
        <dsp:cNvSpPr/>
      </dsp:nvSpPr>
      <dsp:spPr>
        <a:xfrm>
          <a:off x="3200395" y="1717303"/>
          <a:ext cx="2286009" cy="2168894"/>
        </a:xfrm>
        <a:prstGeom prst="ellipse">
          <a:avLst/>
        </a:prstGeom>
        <a:solidFill>
          <a:schemeClr val="bg1">
            <a:lumMod val="85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b="0" kern="1200" cap="none" spc="0" dirty="0" err="1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ভাষা</a:t>
          </a:r>
          <a:r>
            <a:rPr lang="en-US" sz="3600" b="0" kern="120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600" b="0" kern="1200" cap="none" spc="0" dirty="0" err="1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শহীদের</a:t>
          </a:r>
          <a:r>
            <a:rPr lang="en-US" sz="3600" b="0" kern="120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600" b="0" kern="1200" cap="none" spc="0" dirty="0" err="1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নাম</a:t>
          </a:r>
          <a:r>
            <a:rPr lang="en-US" sz="3600" b="0" kern="120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 </a:t>
          </a:r>
        </a:p>
      </dsp:txBody>
      <dsp:txXfrm>
        <a:off x="3535173" y="2034930"/>
        <a:ext cx="1616453" cy="1533640"/>
      </dsp:txXfrm>
    </dsp:sp>
    <dsp:sp modelId="{FD57ABE7-9EB1-4475-986C-F161576A5C63}">
      <dsp:nvSpPr>
        <dsp:cNvPr id="0" name=""/>
        <dsp:cNvSpPr/>
      </dsp:nvSpPr>
      <dsp:spPr>
        <a:xfrm rot="16200000">
          <a:off x="4266894" y="1624818"/>
          <a:ext cx="153010" cy="31960"/>
        </a:xfrm>
        <a:custGeom>
          <a:avLst/>
          <a:gdLst/>
          <a:ahLst/>
          <a:cxnLst/>
          <a:rect l="0" t="0" r="0" b="0"/>
          <a:pathLst>
            <a:path>
              <a:moveTo>
                <a:pt x="0" y="15980"/>
              </a:moveTo>
              <a:lnTo>
                <a:pt x="153010" y="15980"/>
              </a:lnTo>
            </a:path>
          </a:pathLst>
        </a:custGeom>
        <a:noFill/>
        <a:ln w="254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b="0" kern="1200" cap="none" spc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dsp:txBody>
      <dsp:txXfrm>
        <a:off x="4339574" y="1636973"/>
        <a:ext cx="7650" cy="7650"/>
      </dsp:txXfrm>
    </dsp:sp>
    <dsp:sp modelId="{FBF6D949-537F-4AC1-B0D7-00C2EB6FBD80}">
      <dsp:nvSpPr>
        <dsp:cNvPr id="0" name=""/>
        <dsp:cNvSpPr/>
      </dsp:nvSpPr>
      <dsp:spPr>
        <a:xfrm>
          <a:off x="3572198" y="21890"/>
          <a:ext cx="1542402" cy="1542402"/>
        </a:xfrm>
        <a:prstGeom prst="ellipse">
          <a:avLst/>
        </a:prstGeom>
        <a:solidFill>
          <a:schemeClr val="bg1">
            <a:lumMod val="85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4765" tIns="24765" rIns="24765" bIns="24765" numCol="1" spcCol="1270" anchor="ctr" anchorCtr="0">
          <a:noAutofit/>
        </a:bodyPr>
        <a:lstStyle/>
        <a:p>
          <a:pPr marL="0" lvl="0" indent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IN" sz="3900" b="0" kern="120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সালাম</a:t>
          </a:r>
          <a:endParaRPr lang="en-US" sz="3900" b="0" kern="1200" cap="none" spc="0" dirty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3798078" y="247770"/>
        <a:ext cx="1090642" cy="1090642"/>
      </dsp:txXfrm>
    </dsp:sp>
    <dsp:sp modelId="{46E64895-34F3-4FD2-96A4-34ABFED1040A}">
      <dsp:nvSpPr>
        <dsp:cNvPr id="0" name=""/>
        <dsp:cNvSpPr/>
      </dsp:nvSpPr>
      <dsp:spPr>
        <a:xfrm>
          <a:off x="5486404" y="2785770"/>
          <a:ext cx="94453" cy="31960"/>
        </a:xfrm>
        <a:custGeom>
          <a:avLst/>
          <a:gdLst/>
          <a:ahLst/>
          <a:cxnLst/>
          <a:rect l="0" t="0" r="0" b="0"/>
          <a:pathLst>
            <a:path>
              <a:moveTo>
                <a:pt x="0" y="15980"/>
              </a:moveTo>
              <a:lnTo>
                <a:pt x="94453" y="15980"/>
              </a:lnTo>
            </a:path>
          </a:pathLst>
        </a:custGeom>
        <a:noFill/>
        <a:ln w="254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b="0" kern="1200" cap="none" spc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dsp:txBody>
      <dsp:txXfrm>
        <a:off x="5531270" y="2799389"/>
        <a:ext cx="4722" cy="4722"/>
      </dsp:txXfrm>
    </dsp:sp>
    <dsp:sp modelId="{6AF43A3E-27B4-444F-BBB3-26D74961BD31}">
      <dsp:nvSpPr>
        <dsp:cNvPr id="0" name=""/>
        <dsp:cNvSpPr/>
      </dsp:nvSpPr>
      <dsp:spPr>
        <a:xfrm>
          <a:off x="5580857" y="2030549"/>
          <a:ext cx="1542402" cy="1542402"/>
        </a:xfrm>
        <a:prstGeom prst="ellipse">
          <a:avLst/>
        </a:prstGeom>
        <a:solidFill>
          <a:schemeClr val="bg1">
            <a:lumMod val="85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4765" tIns="24765" rIns="24765" bIns="24765" numCol="1" spcCol="1270" anchor="ctr" anchorCtr="0">
          <a:noAutofit/>
        </a:bodyPr>
        <a:lstStyle/>
        <a:p>
          <a:pPr marL="0" lvl="0" indent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IN" sz="3900" b="0" kern="1200" cap="none" spc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রফিক</a:t>
          </a:r>
          <a:endParaRPr lang="en-US" sz="3900" b="0" kern="1200" cap="none" spc="0" dirty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5806737" y="2256429"/>
        <a:ext cx="1090642" cy="1090642"/>
      </dsp:txXfrm>
    </dsp:sp>
    <dsp:sp modelId="{C1400F16-F10D-4581-833A-7D5CB5A89B55}">
      <dsp:nvSpPr>
        <dsp:cNvPr id="0" name=""/>
        <dsp:cNvSpPr/>
      </dsp:nvSpPr>
      <dsp:spPr>
        <a:xfrm rot="5400000">
          <a:off x="4266894" y="3946723"/>
          <a:ext cx="153010" cy="31960"/>
        </a:xfrm>
        <a:custGeom>
          <a:avLst/>
          <a:gdLst/>
          <a:ahLst/>
          <a:cxnLst/>
          <a:rect l="0" t="0" r="0" b="0"/>
          <a:pathLst>
            <a:path>
              <a:moveTo>
                <a:pt x="0" y="15980"/>
              </a:moveTo>
              <a:lnTo>
                <a:pt x="153010" y="15980"/>
              </a:lnTo>
            </a:path>
          </a:pathLst>
        </a:custGeom>
        <a:noFill/>
        <a:ln w="254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b="0" kern="1200" cap="none" spc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dsp:txBody>
      <dsp:txXfrm>
        <a:off x="4339574" y="3958878"/>
        <a:ext cx="7650" cy="7650"/>
      </dsp:txXfrm>
    </dsp:sp>
    <dsp:sp modelId="{C35480E0-93ED-4D70-948D-36A28DA50223}">
      <dsp:nvSpPr>
        <dsp:cNvPr id="0" name=""/>
        <dsp:cNvSpPr/>
      </dsp:nvSpPr>
      <dsp:spPr>
        <a:xfrm>
          <a:off x="3572198" y="4039208"/>
          <a:ext cx="1542402" cy="1542402"/>
        </a:xfrm>
        <a:prstGeom prst="ellipse">
          <a:avLst/>
        </a:prstGeom>
        <a:solidFill>
          <a:schemeClr val="bg1">
            <a:lumMod val="85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4765" tIns="24765" rIns="24765" bIns="24765" numCol="1" spcCol="1270" anchor="ctr" anchorCtr="0">
          <a:noAutofit/>
        </a:bodyPr>
        <a:lstStyle/>
        <a:p>
          <a:pPr marL="0" lvl="0" indent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IN" sz="3900" b="0" kern="120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জব্বার </a:t>
          </a:r>
          <a:endParaRPr lang="en-US" sz="3900" b="0" kern="1200" cap="none" spc="0" dirty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3798078" y="4265088"/>
        <a:ext cx="1090642" cy="1090642"/>
      </dsp:txXfrm>
    </dsp:sp>
    <dsp:sp modelId="{39D976E3-5E27-43E8-823B-50A8982E443F}">
      <dsp:nvSpPr>
        <dsp:cNvPr id="0" name=""/>
        <dsp:cNvSpPr/>
      </dsp:nvSpPr>
      <dsp:spPr>
        <a:xfrm rot="10800000">
          <a:off x="3105942" y="2785770"/>
          <a:ext cx="94453" cy="31960"/>
        </a:xfrm>
        <a:custGeom>
          <a:avLst/>
          <a:gdLst/>
          <a:ahLst/>
          <a:cxnLst/>
          <a:rect l="0" t="0" r="0" b="0"/>
          <a:pathLst>
            <a:path>
              <a:moveTo>
                <a:pt x="0" y="15980"/>
              </a:moveTo>
              <a:lnTo>
                <a:pt x="94453" y="15980"/>
              </a:lnTo>
            </a:path>
          </a:pathLst>
        </a:custGeom>
        <a:noFill/>
        <a:ln w="254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b="0" kern="1200" cap="none" spc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dsp:txBody>
      <dsp:txXfrm rot="10800000">
        <a:off x="3150807" y="2799389"/>
        <a:ext cx="4722" cy="4722"/>
      </dsp:txXfrm>
    </dsp:sp>
    <dsp:sp modelId="{39163735-6DBB-45FF-9285-98691FBA0718}">
      <dsp:nvSpPr>
        <dsp:cNvPr id="0" name=""/>
        <dsp:cNvSpPr/>
      </dsp:nvSpPr>
      <dsp:spPr>
        <a:xfrm>
          <a:off x="1563539" y="2030549"/>
          <a:ext cx="1542402" cy="1542402"/>
        </a:xfrm>
        <a:prstGeom prst="ellipse">
          <a:avLst/>
        </a:prstGeom>
        <a:solidFill>
          <a:schemeClr val="bg1">
            <a:lumMod val="85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4765" tIns="24765" rIns="24765" bIns="24765" numCol="1" spcCol="1270" anchor="ctr" anchorCtr="0">
          <a:noAutofit/>
        </a:bodyPr>
        <a:lstStyle/>
        <a:p>
          <a:pPr marL="0" lvl="0" indent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IN" sz="3900" b="0" kern="120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বরকত</a:t>
          </a:r>
          <a:endParaRPr lang="en-US" sz="3900" b="0" kern="1200" cap="none" spc="0" dirty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1789419" y="2256429"/>
        <a:ext cx="1090642" cy="109064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5DCB2D1-BCB5-4D67-9F81-7D39BADD603D}" type="datetimeFigureOut">
              <a:rPr lang="en-US" smtClean="0"/>
              <a:t>4/19/2021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DF70CEB-D8A9-4675-9329-8D3F650C76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31564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4/19/2021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4/19/2021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4/19/2021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g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7" Type="http://schemas.openxmlformats.org/officeDocument/2006/relationships/image" Target="../media/image11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g"/><Relationship Id="rId5" Type="http://schemas.openxmlformats.org/officeDocument/2006/relationships/image" Target="../media/image9.jpg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g"/><Relationship Id="rId5" Type="http://schemas.openxmlformats.org/officeDocument/2006/relationships/image" Target="../media/image9.jpg"/><Relationship Id="rId4" Type="http://schemas.openxmlformats.org/officeDocument/2006/relationships/image" Target="../media/image12.jp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66ED6B46-1DC9-4942-A990-6265F600A3A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801" y="114300"/>
            <a:ext cx="10218799" cy="66294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914400" y="360432"/>
            <a:ext cx="100584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7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আজকের পাঠে </a:t>
            </a:r>
            <a:r>
              <a:rPr lang="en-US" sz="7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সবাইকে</a:t>
            </a:r>
            <a:r>
              <a:rPr lang="en-US" sz="7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bn-IN" sz="72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7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স্বাগতম</a:t>
            </a:r>
            <a:r>
              <a:rPr lang="en-US" sz="7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</p:txBody>
      </p:sp>
    </p:spTree>
    <p:extLst>
      <p:ext uri="{BB962C8B-B14F-4D97-AF65-F5344CB8AC3E}">
        <p14:creationId xmlns:p14="http://schemas.microsoft.com/office/powerpoint/2010/main" val="26666334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402" y="1396992"/>
            <a:ext cx="4855464" cy="3236976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1029269" y="4787917"/>
            <a:ext cx="3551998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IN" sz="4400" dirty="0">
                <a:latin typeface="NikoshBAN" panose="02000000000000000000" pitchFamily="2" charset="0"/>
                <a:cs typeface="NikoshBAN" panose="02000000000000000000" pitchFamily="2" charset="0"/>
              </a:rPr>
              <a:t>বাংলা ভাষার জন্য বাঙালী জীবন দিবে।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5715000" y="1262118"/>
            <a:ext cx="6096000" cy="3371850"/>
            <a:chOff x="6484" y="0"/>
            <a:chExt cx="5836595" cy="3810000"/>
          </a:xfrm>
        </p:grpSpPr>
        <p:pic>
          <p:nvPicPr>
            <p:cNvPr id="11" name="Picture 10" descr="3_32111.jp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484" y="152400"/>
              <a:ext cx="5836595" cy="3657600"/>
            </a:xfrm>
            <a:prstGeom prst="rect">
              <a:avLst/>
            </a:prstGeom>
          </p:spPr>
        </p:pic>
        <p:sp>
          <p:nvSpPr>
            <p:cNvPr id="12" name="Rectangle 11"/>
            <p:cNvSpPr/>
            <p:nvPr/>
          </p:nvSpPr>
          <p:spPr>
            <a:xfrm>
              <a:off x="355252" y="0"/>
              <a:ext cx="4366784" cy="104331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bn-IN" sz="5400" b="1" dirty="0">
                  <a:ln w="22225">
                    <a:solidFill>
                      <a:srgbClr val="00B050"/>
                    </a:solidFill>
                    <a:prstDash val="solid"/>
                  </a:ln>
                  <a:solidFill>
                    <a:srgbClr val="FF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রাষ্টভাষা বাংলা চাই </a:t>
              </a:r>
              <a:endParaRPr lang="en-US" sz="5400" b="1" dirty="0">
                <a:ln w="22225">
                  <a:solidFill>
                    <a:srgbClr val="00B050"/>
                  </a:solidFill>
                  <a:prstDash val="solid"/>
                </a:ln>
                <a:solidFill>
                  <a:srgbClr val="FF0000"/>
                </a:solidFill>
              </a:endParaRPr>
            </a:p>
          </p:txBody>
        </p:sp>
      </p:grpSp>
      <p:sp>
        <p:nvSpPr>
          <p:cNvPr id="13" name="Rectangle 12"/>
          <p:cNvSpPr/>
          <p:nvPr/>
        </p:nvSpPr>
        <p:spPr>
          <a:xfrm>
            <a:off x="6431013" y="4718058"/>
            <a:ext cx="5105400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IN" sz="4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বাংলা ভাষার দাবিতে ছাত্র জনতা মিছিল বের করে।  </a:t>
            </a:r>
            <a:endParaRPr lang="en-US" sz="4400" dirty="0"/>
          </a:p>
        </p:txBody>
      </p:sp>
      <p:sp>
        <p:nvSpPr>
          <p:cNvPr id="14" name="Rectangle 13"/>
          <p:cNvSpPr/>
          <p:nvPr/>
        </p:nvSpPr>
        <p:spPr>
          <a:xfrm>
            <a:off x="4552692" y="459340"/>
            <a:ext cx="4431021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IN" sz="4400" dirty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চিত্রে কী কী দেখা যাচ্ছে?</a:t>
            </a:r>
            <a:endParaRPr lang="en-US" sz="4400" dirty="0">
              <a:ln>
                <a:solidFill>
                  <a:schemeClr val="tx1"/>
                </a:solidFill>
              </a:ln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19790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3" grpId="0"/>
      <p:bldP spid="14" grpId="0"/>
      <p:bldP spid="14" grpId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66800" y="4715693"/>
            <a:ext cx="39624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4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মিছিল বের হলো।  </a:t>
            </a:r>
            <a:endParaRPr lang="en-US" sz="4400" dirty="0"/>
          </a:p>
        </p:txBody>
      </p:sp>
      <p:sp>
        <p:nvSpPr>
          <p:cNvPr id="3" name="Rectangle 2"/>
          <p:cNvSpPr/>
          <p:nvPr/>
        </p:nvSpPr>
        <p:spPr>
          <a:xfrm>
            <a:off x="7086600" y="4619085"/>
            <a:ext cx="4343400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IN" sz="4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পুলিশ গুলি করছে নিরহ বাঙালীর উপর।</a:t>
            </a:r>
            <a:endParaRPr lang="en-US" sz="4400" dirty="0"/>
          </a:p>
        </p:txBody>
      </p:sp>
      <p:grpSp>
        <p:nvGrpSpPr>
          <p:cNvPr id="4" name="Group 3"/>
          <p:cNvGrpSpPr/>
          <p:nvPr/>
        </p:nvGrpSpPr>
        <p:grpSpPr>
          <a:xfrm>
            <a:off x="418745" y="1228781"/>
            <a:ext cx="5607994" cy="3352800"/>
            <a:chOff x="152399" y="0"/>
            <a:chExt cx="5836595" cy="3810000"/>
          </a:xfrm>
        </p:grpSpPr>
        <p:pic>
          <p:nvPicPr>
            <p:cNvPr id="5" name="Picture 4" descr="3_32111.jp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52399" y="152400"/>
              <a:ext cx="5836595" cy="3657600"/>
            </a:xfrm>
            <a:prstGeom prst="rect">
              <a:avLst/>
            </a:prstGeom>
          </p:spPr>
        </p:pic>
        <p:sp>
          <p:nvSpPr>
            <p:cNvPr id="6" name="Rectangle 5"/>
            <p:cNvSpPr/>
            <p:nvPr/>
          </p:nvSpPr>
          <p:spPr>
            <a:xfrm>
              <a:off x="355252" y="0"/>
              <a:ext cx="4673373" cy="104923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bn-IN" sz="5400" b="1" dirty="0">
                  <a:ln w="22225">
                    <a:solidFill>
                      <a:schemeClr val="bg1">
                        <a:lumMod val="50000"/>
                      </a:schemeClr>
                    </a:solidFill>
                    <a:prstDash val="solid"/>
                  </a:ln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রাষ্টভাষা বাংলা চাই </a:t>
              </a:r>
              <a:endParaRPr lang="en-US" sz="5400" b="1" dirty="0">
                <a:ln w="22225">
                  <a:solidFill>
                    <a:schemeClr val="bg1">
                      <a:lumMod val="50000"/>
                    </a:schemeClr>
                  </a:solidFill>
                  <a:prstDash val="solid"/>
                </a:ln>
                <a:solidFill>
                  <a:schemeClr val="bg1"/>
                </a:solidFill>
              </a:endParaRPr>
            </a:p>
          </p:txBody>
        </p:sp>
      </p:grp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221647" y="1299623"/>
            <a:ext cx="5802902" cy="324862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4552692" y="459340"/>
            <a:ext cx="4431021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IN" sz="4400" dirty="0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চিত্রে কী কী দেখা যাচ্ছে?</a:t>
            </a:r>
            <a:endParaRPr lang="en-US" sz="4400" dirty="0">
              <a:ln>
                <a:solidFill>
                  <a:schemeClr val="tx1"/>
                </a:solidFill>
              </a:ln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64602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9" grpId="0"/>
      <p:bldP spid="9" grpId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09600" y="3278178"/>
            <a:ext cx="10728637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IN" sz="4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পুলিশের গুলিতে নিহত হল রফিক, সালাম, বরকত, জব্বার নাম না জানা অনেকে।</a:t>
            </a:r>
            <a:endParaRPr lang="en-US" sz="44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36" r="80800" b="35964"/>
          <a:stretch/>
        </p:blipFill>
        <p:spPr>
          <a:xfrm>
            <a:off x="2864511" y="968646"/>
            <a:ext cx="1828800" cy="2240349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200" t="15336" r="40000" b="35757"/>
          <a:stretch/>
        </p:blipFill>
        <p:spPr>
          <a:xfrm>
            <a:off x="711084" y="963883"/>
            <a:ext cx="1981200" cy="2249873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200" t="13566" r="60000" b="34214"/>
          <a:stretch/>
        </p:blipFill>
        <p:spPr>
          <a:xfrm>
            <a:off x="4944018" y="912129"/>
            <a:ext cx="1905000" cy="2309879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200" t="15336" r="20000" b="35261"/>
          <a:stretch/>
        </p:blipFill>
        <p:spPr>
          <a:xfrm>
            <a:off x="9318937" y="990808"/>
            <a:ext cx="1981200" cy="2272699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000" t="15336" b="35261"/>
          <a:stretch/>
        </p:blipFill>
        <p:spPr>
          <a:xfrm>
            <a:off x="7094268" y="1005479"/>
            <a:ext cx="1905000" cy="2272699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3075128" y="4562803"/>
            <a:ext cx="5274913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4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তারা আমাদের ভাষা শহীদ। </a:t>
            </a:r>
            <a:endParaRPr lang="en-US" sz="4400" dirty="0"/>
          </a:p>
        </p:txBody>
      </p:sp>
      <p:sp>
        <p:nvSpPr>
          <p:cNvPr id="16" name="Rectangle 15"/>
          <p:cNvSpPr/>
          <p:nvPr/>
        </p:nvSpPr>
        <p:spPr>
          <a:xfrm>
            <a:off x="3975961" y="73505"/>
            <a:ext cx="4431021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IN" sz="4400" dirty="0">
                <a:ln>
                  <a:solidFill>
                    <a:schemeClr val="tx1"/>
                  </a:solidFill>
                </a:ln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চিত্রে কী কী দেখা যাচ্ছে?</a:t>
            </a:r>
            <a:endParaRPr lang="en-US" sz="4400" dirty="0">
              <a:ln>
                <a:solidFill>
                  <a:schemeClr val="tx1"/>
                </a:solidFill>
              </a:ln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861581" y="4382542"/>
            <a:ext cx="8069873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IN" sz="4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বাংলা ভাষার জন্য যারা জীবন দিয়েছে তারা  আমাদের ভাষা শহীদ। 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29377990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17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7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17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17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4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xit" presetSubtype="2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 additive="base">
                                        <p:cTn id="5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2" presetClass="exit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0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#ppt_w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right)">
                                      <p:cBhvr>
                                        <p:cTn id="7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 tmFilter="0,0; .5, 1; 1, 1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15" grpId="0"/>
      <p:bldP spid="15" grpId="1"/>
      <p:bldP spid="16" grpId="0"/>
      <p:bldP spid="16" grpId="1"/>
      <p:bldP spid="1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952500" y="5181600"/>
            <a:ext cx="102870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IN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তাই, আমরা প্রতি বছর ২১ ফেব্রুয়ারী শহীদ মিনারে ভাষা শহীদদের স্মরণে ফুল দিয়ে ভাষা শহীদের প্রতি বিনম্র শ্রোদ্ধা জানাই।</a:t>
            </a:r>
            <a:endParaRPr lang="en-US" sz="40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B3FA099-BAB6-4E5B-91F4-7FC60DAAD5E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0" y="0"/>
            <a:ext cx="7810500" cy="506702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569891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7900" y="1810199"/>
            <a:ext cx="3429000" cy="443661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9800" y="1752600"/>
            <a:ext cx="3429000" cy="4506909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2622310" y="474009"/>
            <a:ext cx="683919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4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পাঠ্য বইয়ের ১৬ পৃষ্ঠা। </a:t>
            </a:r>
            <a:endParaRPr lang="en-US" sz="48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D5018358-870F-4C6F-8B3C-10E220744122}"/>
              </a:ext>
            </a:extLst>
          </p:cNvPr>
          <p:cNvGrpSpPr/>
          <p:nvPr/>
        </p:nvGrpSpPr>
        <p:grpSpPr>
          <a:xfrm>
            <a:off x="76200" y="-12700"/>
            <a:ext cx="12115799" cy="6870701"/>
            <a:chOff x="76200" y="-12700"/>
            <a:chExt cx="12115799" cy="6870701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7EDC4FBF-513D-48FC-B7BD-268A59337EB3}"/>
                </a:ext>
              </a:extLst>
            </p:cNvPr>
            <p:cNvSpPr/>
            <p:nvPr/>
          </p:nvSpPr>
          <p:spPr>
            <a:xfrm>
              <a:off x="76200" y="1"/>
              <a:ext cx="304800" cy="6858000"/>
            </a:xfrm>
            <a:prstGeom prst="rect">
              <a:avLst/>
            </a:prstGeom>
            <a:ln w="762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CB278B84-165D-482B-9905-D97DA297C24F}"/>
                </a:ext>
              </a:extLst>
            </p:cNvPr>
            <p:cNvSpPr/>
            <p:nvPr/>
          </p:nvSpPr>
          <p:spPr>
            <a:xfrm rot="16200000">
              <a:off x="3657600" y="-3238498"/>
              <a:ext cx="304800" cy="6858000"/>
            </a:xfrm>
            <a:prstGeom prst="rect">
              <a:avLst/>
            </a:prstGeom>
            <a:ln w="762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FDEE0D15-E1C6-4506-A692-4C15C9C3CC0B}"/>
                </a:ext>
              </a:extLst>
            </p:cNvPr>
            <p:cNvSpPr/>
            <p:nvPr/>
          </p:nvSpPr>
          <p:spPr>
            <a:xfrm rot="5400000">
              <a:off x="8305799" y="3240345"/>
              <a:ext cx="304800" cy="6858000"/>
            </a:xfrm>
            <a:prstGeom prst="rect">
              <a:avLst/>
            </a:prstGeom>
            <a:ln w="762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DE0E4467-8438-481B-B502-D26A62306C4E}"/>
                </a:ext>
              </a:extLst>
            </p:cNvPr>
            <p:cNvSpPr/>
            <p:nvPr/>
          </p:nvSpPr>
          <p:spPr>
            <a:xfrm rot="16200000">
              <a:off x="8305798" y="-3260131"/>
              <a:ext cx="304800" cy="6858000"/>
            </a:xfrm>
            <a:prstGeom prst="rect">
              <a:avLst/>
            </a:prstGeom>
            <a:ln w="762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9ADAB77F-E1FB-4424-99DF-A1D9A2B662A0}"/>
                </a:ext>
              </a:extLst>
            </p:cNvPr>
            <p:cNvSpPr/>
            <p:nvPr/>
          </p:nvSpPr>
          <p:spPr>
            <a:xfrm>
              <a:off x="11887199" y="-12700"/>
              <a:ext cx="304800" cy="6858000"/>
            </a:xfrm>
            <a:prstGeom prst="rect">
              <a:avLst/>
            </a:prstGeom>
            <a:ln w="762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ECD23110-A712-488C-B750-84E37B0E95EE}"/>
                </a:ext>
              </a:extLst>
            </p:cNvPr>
            <p:cNvSpPr/>
            <p:nvPr/>
          </p:nvSpPr>
          <p:spPr>
            <a:xfrm rot="16200000">
              <a:off x="3657600" y="3238499"/>
              <a:ext cx="304800" cy="6858000"/>
            </a:xfrm>
            <a:prstGeom prst="rect">
              <a:avLst/>
            </a:prstGeom>
            <a:ln w="762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42480782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4031105888"/>
              </p:ext>
            </p:extLst>
          </p:nvPr>
        </p:nvGraphicFramePr>
        <p:xfrm>
          <a:off x="1676400" y="533400"/>
          <a:ext cx="8686800" cy="560350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6" name="Group 5">
            <a:extLst>
              <a:ext uri="{FF2B5EF4-FFF2-40B4-BE49-F238E27FC236}">
                <a16:creationId xmlns:a16="http://schemas.microsoft.com/office/drawing/2014/main" id="{A3B60809-11D5-42D0-8880-83562FD16A69}"/>
              </a:ext>
            </a:extLst>
          </p:cNvPr>
          <p:cNvGrpSpPr/>
          <p:nvPr/>
        </p:nvGrpSpPr>
        <p:grpSpPr>
          <a:xfrm>
            <a:off x="76200" y="-12700"/>
            <a:ext cx="12115799" cy="6870701"/>
            <a:chOff x="76200" y="-12700"/>
            <a:chExt cx="12115799" cy="6870701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1B933FC7-975A-4D7C-B418-FE48367AE79A}"/>
                </a:ext>
              </a:extLst>
            </p:cNvPr>
            <p:cNvSpPr/>
            <p:nvPr/>
          </p:nvSpPr>
          <p:spPr>
            <a:xfrm>
              <a:off x="76200" y="1"/>
              <a:ext cx="304800" cy="6858000"/>
            </a:xfrm>
            <a:prstGeom prst="rect">
              <a:avLst/>
            </a:prstGeom>
            <a:ln w="762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0AB86F20-8C07-4743-97AA-8623620EFBC3}"/>
                </a:ext>
              </a:extLst>
            </p:cNvPr>
            <p:cNvSpPr/>
            <p:nvPr/>
          </p:nvSpPr>
          <p:spPr>
            <a:xfrm rot="16200000">
              <a:off x="3657600" y="-3238498"/>
              <a:ext cx="304800" cy="6858000"/>
            </a:xfrm>
            <a:prstGeom prst="rect">
              <a:avLst/>
            </a:prstGeom>
            <a:ln w="762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2E12B717-0C02-44A5-B22E-F0F60E46EA0B}"/>
                </a:ext>
              </a:extLst>
            </p:cNvPr>
            <p:cNvSpPr/>
            <p:nvPr/>
          </p:nvSpPr>
          <p:spPr>
            <a:xfrm rot="5400000">
              <a:off x="8305799" y="3240345"/>
              <a:ext cx="304800" cy="6858000"/>
            </a:xfrm>
            <a:prstGeom prst="rect">
              <a:avLst/>
            </a:prstGeom>
            <a:ln w="762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00A0746F-DDE4-4AB3-B42E-14D20BA48CAF}"/>
                </a:ext>
              </a:extLst>
            </p:cNvPr>
            <p:cNvSpPr/>
            <p:nvPr/>
          </p:nvSpPr>
          <p:spPr>
            <a:xfrm rot="16200000">
              <a:off x="8305798" y="-3260131"/>
              <a:ext cx="304800" cy="6858000"/>
            </a:xfrm>
            <a:prstGeom prst="rect">
              <a:avLst/>
            </a:prstGeom>
            <a:ln w="762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79150EAE-8312-4DB1-8755-5B91D8B2D003}"/>
                </a:ext>
              </a:extLst>
            </p:cNvPr>
            <p:cNvSpPr/>
            <p:nvPr/>
          </p:nvSpPr>
          <p:spPr>
            <a:xfrm>
              <a:off x="11887199" y="-12700"/>
              <a:ext cx="304800" cy="6858000"/>
            </a:xfrm>
            <a:prstGeom prst="rect">
              <a:avLst/>
            </a:prstGeom>
            <a:ln w="762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750282A9-456F-40F0-8B20-E83365C6973B}"/>
                </a:ext>
              </a:extLst>
            </p:cNvPr>
            <p:cNvSpPr/>
            <p:nvPr/>
          </p:nvSpPr>
          <p:spPr>
            <a:xfrm rot="16200000">
              <a:off x="3657600" y="3238499"/>
              <a:ext cx="304800" cy="6858000"/>
            </a:xfrm>
            <a:prstGeom prst="rect">
              <a:avLst/>
            </a:prstGeom>
            <a:ln w="762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6420859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7B235BC5-80B7-4FEA-A18D-55AF7373BBE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2">
                                            <p:graphicEl>
                                              <a:dgm id="{7B235BC5-80B7-4FEA-A18D-55AF7373BBE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D57ABE7-9EB1-4475-986C-F161576A5C6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500"/>
                                        <p:tgtEl>
                                          <p:spTgt spid="2">
                                            <p:graphicEl>
                                              <a:dgm id="{FD57ABE7-9EB1-4475-986C-F161576A5C6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BF6D949-537F-4AC1-B0D7-00C2EB6FBD8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500"/>
                                        <p:tgtEl>
                                          <p:spTgt spid="2">
                                            <p:graphicEl>
                                              <a:dgm id="{FBF6D949-537F-4AC1-B0D7-00C2EB6FBD8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6E64895-34F3-4FD2-96A4-34ABFED1040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500"/>
                                        <p:tgtEl>
                                          <p:spTgt spid="2">
                                            <p:graphicEl>
                                              <a:dgm id="{46E64895-34F3-4FD2-96A4-34ABFED1040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AF43A3E-27B4-444F-BBB3-26D74961BD3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500"/>
                                        <p:tgtEl>
                                          <p:spTgt spid="2">
                                            <p:graphicEl>
                                              <a:dgm id="{6AF43A3E-27B4-444F-BBB3-26D74961BD3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1400F16-F10D-4581-833A-7D5CB5A89B5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500"/>
                                        <p:tgtEl>
                                          <p:spTgt spid="2">
                                            <p:graphicEl>
                                              <a:dgm id="{C1400F16-F10D-4581-833A-7D5CB5A89B5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35480E0-93ED-4D70-948D-36A28DA5022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500"/>
                                        <p:tgtEl>
                                          <p:spTgt spid="2">
                                            <p:graphicEl>
                                              <a:dgm id="{C35480E0-93ED-4D70-948D-36A28DA5022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39D976E3-5E27-43E8-823B-50A8982E443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500"/>
                                        <p:tgtEl>
                                          <p:spTgt spid="2">
                                            <p:graphicEl>
                                              <a:dgm id="{39D976E3-5E27-43E8-823B-50A8982E443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39163735-6DBB-45FF-9285-98691FBA071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9" dur="500"/>
                                        <p:tgtEl>
                                          <p:spTgt spid="2">
                                            <p:graphicEl>
                                              <a:dgm id="{39163735-6DBB-45FF-9285-98691FBA071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Sub>
          <a:bldDgm bld="lvlOne"/>
        </p:bldSub>
      </p:bldGraphic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48100" y="340814"/>
            <a:ext cx="4572000" cy="83099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800" dirty="0" err="1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শব্দের</a:t>
            </a:r>
            <a:r>
              <a:rPr lang="en-US" sz="48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অর্থ</a:t>
            </a:r>
            <a:r>
              <a:rPr lang="bn-IN" sz="48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জেনে নেই </a:t>
            </a:r>
            <a:r>
              <a:rPr lang="en-US" sz="48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990600" y="2133600"/>
            <a:ext cx="10287000" cy="230832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শহীদ</a:t>
            </a:r>
            <a:r>
              <a:rPr lang="bn-IN" sz="4800" dirty="0">
                <a:latin typeface="NikoshBAN" panose="02000000000000000000" pitchFamily="2" charset="0"/>
                <a:cs typeface="NikoshBAN" panose="02000000000000000000" pitchFamily="2" charset="0"/>
              </a:rPr>
              <a:t>     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=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সত্য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ন্যায়ের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পথে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জীবন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উৎসর্গ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মিছিল</a:t>
            </a:r>
            <a:r>
              <a:rPr lang="bn-IN" sz="4800" dirty="0">
                <a:latin typeface="NikoshBAN" panose="02000000000000000000" pitchFamily="2" charset="0"/>
                <a:cs typeface="NikoshBAN" panose="02000000000000000000" pitchFamily="2" charset="0"/>
              </a:rPr>
              <a:t>    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=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শোভাযাত্রা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মা</a:t>
            </a:r>
            <a:r>
              <a:rPr lang="bn-IN" sz="4800" dirty="0">
                <a:latin typeface="NikoshBAN" panose="02000000000000000000" pitchFamily="2" charset="0"/>
                <a:cs typeface="NikoshBAN" panose="02000000000000000000" pitchFamily="2" charset="0"/>
              </a:rPr>
              <a:t>তৃভাষা =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800" dirty="0">
                <a:latin typeface="NikoshBAN" panose="02000000000000000000" pitchFamily="2" charset="0"/>
                <a:cs typeface="NikoshBAN" panose="02000000000000000000" pitchFamily="2" charset="0"/>
              </a:rPr>
              <a:t>মায়ের মুখ থেকে শিশু যে ভাষা শেখে। 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04040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486400" y="312815"/>
            <a:ext cx="2567156" cy="83099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IN" sz="4800" dirty="0">
                <a:latin typeface="NikoshBAN" panose="02000000000000000000" pitchFamily="2" charset="0"/>
                <a:cs typeface="NikoshBAN" panose="02000000000000000000" pitchFamily="2" charset="0"/>
              </a:rPr>
              <a:t>একক কাজ 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 descr="download (1)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812"/>
            <a:ext cx="3461659" cy="228600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3323119" y="2514600"/>
            <a:ext cx="7924800" cy="378565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marL="914400" indent="-914400">
              <a:buFont typeface="+mj-lt"/>
              <a:buAutoNum type="arabicPeriod"/>
            </a:pPr>
            <a:r>
              <a:rPr lang="bn-IN" sz="4800" dirty="0">
                <a:ln w="0">
                  <a:noFill/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n w="0">
                  <a:noFill/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কত</a:t>
            </a:r>
            <a:r>
              <a:rPr lang="bn-IN" sz="4800" dirty="0">
                <a:ln w="0">
                  <a:noFill/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তারিখ</a:t>
            </a:r>
            <a:r>
              <a:rPr lang="en-US" sz="4800" dirty="0">
                <a:ln w="0">
                  <a:noFill/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n w="0">
                  <a:noFill/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শহীদ</a:t>
            </a:r>
            <a:r>
              <a:rPr lang="en-US" sz="4800" dirty="0">
                <a:ln w="0">
                  <a:noFill/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n w="0">
                  <a:noFill/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দিবস</a:t>
            </a:r>
            <a:r>
              <a:rPr lang="en-US" sz="4800" dirty="0">
                <a:ln w="0">
                  <a:noFill/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bn-IN" sz="4800" dirty="0">
              <a:ln w="0">
                <a:noFill/>
              </a:ln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914400" indent="-914400">
              <a:buFont typeface="+mj-lt"/>
              <a:buAutoNum type="arabicPeriod"/>
            </a:pPr>
            <a:r>
              <a:rPr lang="en-US" sz="4800" dirty="0">
                <a:ln w="0">
                  <a:noFill/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n w="0">
                  <a:noFill/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ভাষা</a:t>
            </a:r>
            <a:r>
              <a:rPr lang="en-US" sz="4800" dirty="0">
                <a:ln w="0">
                  <a:noFill/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n w="0">
                  <a:noFill/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আন্দোলন</a:t>
            </a:r>
            <a:r>
              <a:rPr lang="en-US" sz="4800" dirty="0">
                <a:ln w="0">
                  <a:noFill/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n w="0">
                  <a:noFill/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কত</a:t>
            </a:r>
            <a:r>
              <a:rPr lang="en-US" sz="4800" dirty="0">
                <a:ln w="0">
                  <a:noFill/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800" dirty="0">
                <a:ln w="0">
                  <a:noFill/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সা</a:t>
            </a:r>
            <a:r>
              <a:rPr lang="en-US" sz="4800" dirty="0" err="1">
                <a:ln w="0">
                  <a:noFill/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লে</a:t>
            </a:r>
            <a:r>
              <a:rPr lang="en-US" sz="4800" dirty="0">
                <a:ln w="0">
                  <a:noFill/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  <a:endParaRPr lang="bn-IN" sz="4800" dirty="0">
              <a:ln w="0">
                <a:noFill/>
              </a:ln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914400" indent="-914400">
              <a:buFont typeface="+mj-lt"/>
              <a:buAutoNum type="arabicPeriod"/>
            </a:pPr>
            <a:r>
              <a:rPr lang="bn-IN" sz="4800" dirty="0">
                <a:ln w="0">
                  <a:noFill/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পুলিশ </a:t>
            </a:r>
            <a:r>
              <a:rPr lang="en-US" sz="4800" dirty="0" err="1">
                <a:ln w="0">
                  <a:noFill/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মিছিলে</a:t>
            </a:r>
            <a:r>
              <a:rPr lang="en-US" sz="4800" dirty="0">
                <a:ln w="0">
                  <a:noFill/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n w="0">
                  <a:noFill/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4800" dirty="0">
                <a:ln w="0">
                  <a:noFill/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n w="0">
                  <a:noFill/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করল</a:t>
            </a:r>
            <a:r>
              <a:rPr lang="en-US" sz="4800" dirty="0">
                <a:ln w="0">
                  <a:noFill/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bn-IN" sz="4800" dirty="0">
              <a:ln w="0">
                <a:noFill/>
              </a:ln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914400" indent="-914400">
              <a:buFont typeface="+mj-lt"/>
              <a:buAutoNum type="arabicPeriod"/>
            </a:pPr>
            <a:r>
              <a:rPr lang="bn-IN" sz="4800" dirty="0">
                <a:ln w="0">
                  <a:noFill/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বাংলাকে রাষ্টভাষা করতে দাবি কাদের</a:t>
            </a:r>
            <a:r>
              <a:rPr lang="en-US" sz="4800" dirty="0">
                <a:ln w="0">
                  <a:noFill/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27933790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86200" y="415260"/>
            <a:ext cx="3733800" cy="830997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IN" sz="4800" dirty="0">
                <a:latin typeface="NikoshBAN" panose="02000000000000000000" pitchFamily="2" charset="0"/>
                <a:cs typeface="NikoshBAN" panose="02000000000000000000" pitchFamily="2" charset="0"/>
              </a:rPr>
              <a:t>দলীয়  কাজ 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371600" y="5257800"/>
            <a:ext cx="9601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400" dirty="0">
                <a:latin typeface="NikoshBAN" panose="02000000000000000000" pitchFamily="2" charset="0"/>
                <a:cs typeface="NikoshBAN" panose="02000000000000000000" pitchFamily="2" charset="0"/>
              </a:rPr>
              <a:t>আমি কয়েকটি দলে ভাগ  করে পাঠটি পড়তে দিব। 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B08635A-E728-4CC1-874C-B666242BD5D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00" y="1565173"/>
            <a:ext cx="4800600" cy="2869784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7929203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3" dur="1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4" dur="1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5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6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2400" y="1559093"/>
            <a:ext cx="7873312" cy="347787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685800" indent="-685800">
              <a:buFont typeface="Wingdings" panose="05000000000000000000" pitchFamily="2" charset="2"/>
              <a:buChar char="q"/>
            </a:pPr>
            <a:r>
              <a:rPr lang="bn-IN" sz="4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কত সালে ভাষা আন্দোলন।</a:t>
            </a:r>
          </a:p>
          <a:p>
            <a:pPr marL="685800" indent="-685800">
              <a:buFont typeface="Wingdings" panose="05000000000000000000" pitchFamily="2" charset="2"/>
              <a:buChar char="q"/>
            </a:pPr>
            <a:r>
              <a:rPr lang="bn-IN" sz="4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পুলিশ কি করতে নিষেধ করেছে। </a:t>
            </a:r>
          </a:p>
          <a:p>
            <a:pPr marL="685800" indent="-685800">
              <a:buFont typeface="Wingdings" panose="05000000000000000000" pitchFamily="2" charset="2"/>
              <a:buChar char="q"/>
            </a:pPr>
            <a:r>
              <a:rPr lang="bn-IN" sz="4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ছাত্ররা কী দাবি জানিয়েছিল।</a:t>
            </a:r>
          </a:p>
          <a:p>
            <a:pPr marL="685800" indent="-685800">
              <a:buFont typeface="Wingdings" panose="05000000000000000000" pitchFamily="2" charset="2"/>
              <a:buChar char="q"/>
            </a:pPr>
            <a:r>
              <a:rPr lang="bn-IN" sz="4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উর্দুকে রাষ্টভাষা করতে কারা চায়। </a:t>
            </a:r>
          </a:p>
          <a:p>
            <a:pPr marL="685800" indent="-685800">
              <a:buFont typeface="Wingdings" panose="05000000000000000000" pitchFamily="2" charset="2"/>
              <a:buChar char="q"/>
            </a:pPr>
            <a:r>
              <a:rPr lang="en-US" sz="4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ভা</a:t>
            </a:r>
            <a:r>
              <a:rPr lang="bn-IN" sz="4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ষা আন্দোল</a:t>
            </a:r>
            <a:r>
              <a:rPr lang="en-US" sz="4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নে</a:t>
            </a:r>
            <a:r>
              <a:rPr lang="bn-IN" sz="4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কে কে নিহত হল।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209800" y="328016"/>
            <a:ext cx="3733800" cy="830997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IN" sz="4800" dirty="0">
                <a:latin typeface="NikoshBAN" panose="02000000000000000000" pitchFamily="2" charset="0"/>
                <a:cs typeface="NikoshBAN" panose="02000000000000000000" pitchFamily="2" charset="0"/>
              </a:rPr>
              <a:t>মৌখিক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মুল্যায়ন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8839200" y="430708"/>
            <a:ext cx="2819400" cy="83099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IN" sz="4800" dirty="0">
                <a:latin typeface="NikoshBAN" panose="02000000000000000000" pitchFamily="2" charset="0"/>
                <a:cs typeface="NikoshBAN" panose="02000000000000000000" pitchFamily="2" charset="0"/>
              </a:rPr>
              <a:t>মিলিয়ে নেই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9767887" y="1399698"/>
            <a:ext cx="1828800" cy="54864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১৯৫২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9767886" y="2035314"/>
            <a:ext cx="1868109" cy="70788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মিছিল 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605436" y="3483114"/>
            <a:ext cx="2030560" cy="70788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পাকিস্তা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নীরা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14" name="Rectangle 13"/>
          <p:cNvSpPr/>
          <p:nvPr/>
        </p:nvSpPr>
        <p:spPr>
          <a:xfrm>
            <a:off x="9075675" y="4221480"/>
            <a:ext cx="2560320" cy="118872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bn-IN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রফিক, সালাম, </a:t>
            </a:r>
          </a:p>
          <a:p>
            <a:r>
              <a:rPr lang="bn-IN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বরকত, জব্বার </a:t>
            </a:r>
            <a:endParaRPr lang="en-US" sz="4000" dirty="0"/>
          </a:p>
        </p:txBody>
      </p:sp>
      <p:sp>
        <p:nvSpPr>
          <p:cNvPr id="15" name="Rectangle 14"/>
          <p:cNvSpPr/>
          <p:nvPr/>
        </p:nvSpPr>
        <p:spPr>
          <a:xfrm>
            <a:off x="8067365" y="2806363"/>
            <a:ext cx="3610284" cy="70788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bn-IN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রাষ্ট ভাষা বাংলা চাই </a:t>
            </a:r>
          </a:p>
        </p:txBody>
      </p:sp>
    </p:spTree>
    <p:extLst>
      <p:ext uri="{BB962C8B-B14F-4D97-AF65-F5344CB8AC3E}">
        <p14:creationId xmlns:p14="http://schemas.microsoft.com/office/powerpoint/2010/main" val="35664213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17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000"/>
                            </p:stCondLst>
                            <p:childTnLst>
                              <p:par>
                                <p:cTn id="32" presetID="17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0"/>
                            </p:stCondLst>
                            <p:childTnLst>
                              <p:par>
                                <p:cTn id="39" presetID="17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7000"/>
                            </p:stCondLst>
                            <p:childTnLst>
                              <p:par>
                                <p:cTn id="46" presetID="17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9000"/>
                            </p:stCondLst>
                            <p:childTnLst>
                              <p:par>
                                <p:cTn id="53" presetID="17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36" grpId="0" animBg="1"/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2971800" y="0"/>
            <a:ext cx="9144000" cy="2209800"/>
          </a:xfrm>
          <a:solidFill>
            <a:schemeClr val="tx2">
              <a:lumMod val="60000"/>
              <a:lumOff val="4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bn-IN" sz="8800" dirty="0">
                <a:latin typeface="NikoshBAN" pitchFamily="2" charset="0"/>
                <a:cs typeface="NikoshBAN" pitchFamily="2" charset="0"/>
              </a:rPr>
              <a:t>শিক্ষক পরিচিতি</a:t>
            </a:r>
            <a:r>
              <a:rPr lang="bn-IN" sz="3600" dirty="0">
                <a:latin typeface="NikoshBAN" pitchFamily="2" charset="0"/>
                <a:cs typeface="NikoshBAN" pitchFamily="2" charset="0"/>
              </a:rPr>
              <a:t> </a:t>
            </a:r>
            <a:endParaRPr lang="en-GB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A1EE837B-7FBC-4004-BCB0-74310849D2A9}"/>
              </a:ext>
            </a:extLst>
          </p:cNvPr>
          <p:cNvSpPr txBox="1">
            <a:spLocks/>
          </p:cNvSpPr>
          <p:nvPr/>
        </p:nvSpPr>
        <p:spPr>
          <a:xfrm>
            <a:off x="2971800" y="2209800"/>
            <a:ext cx="9144000" cy="464820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Char char=" 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26517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4480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59436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77724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91440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1060704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1216152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13624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bn-IN" sz="4950" dirty="0">
                <a:latin typeface="NikoshBAN" panose="02000000000000000000" pitchFamily="2" charset="0"/>
                <a:cs typeface="NikoshBAN" panose="02000000000000000000" pitchFamily="2" charset="0"/>
              </a:rPr>
              <a:t>রাজিয়া আক্তার কলি</a:t>
            </a:r>
          </a:p>
          <a:p>
            <a:pPr marL="0" indent="0" algn="ctr">
              <a:buNone/>
            </a:pPr>
            <a:r>
              <a:rPr lang="bn-IN" sz="4950" dirty="0">
                <a:latin typeface="NikoshBAN" panose="02000000000000000000" pitchFamily="2" charset="0"/>
                <a:cs typeface="NikoshBAN" panose="02000000000000000000" pitchFamily="2" charset="0"/>
              </a:rPr>
              <a:t>সহকারি শিক্ষক</a:t>
            </a:r>
          </a:p>
          <a:p>
            <a:pPr marL="0" indent="0" algn="ctr">
              <a:buNone/>
            </a:pPr>
            <a:r>
              <a:rPr lang="bn-IN" sz="4950" dirty="0">
                <a:latin typeface="NikoshBAN" panose="02000000000000000000" pitchFamily="2" charset="0"/>
                <a:cs typeface="NikoshBAN" panose="02000000000000000000" pitchFamily="2" charset="0"/>
              </a:rPr>
              <a:t>আড়ালিয়া সরকারি প্রাথমিক বিদ্যালয়</a:t>
            </a:r>
          </a:p>
          <a:p>
            <a:pPr marL="0" indent="0" algn="ctr">
              <a:buNone/>
            </a:pPr>
            <a:r>
              <a:rPr lang="bn-IN" sz="4950" dirty="0">
                <a:latin typeface="NikoshBAN" panose="02000000000000000000" pitchFamily="2" charset="0"/>
                <a:cs typeface="NikoshBAN" panose="02000000000000000000" pitchFamily="2" charset="0"/>
              </a:rPr>
              <a:t>কাপাসিয়া,গাজীপুর।</a:t>
            </a:r>
            <a:endParaRPr lang="en-US" sz="495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62FC9FB-4963-4732-9C15-B9590FAB3C3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688" t="5076" r="688" b="25302"/>
          <a:stretch/>
        </p:blipFill>
        <p:spPr>
          <a:xfrm>
            <a:off x="953682" y="990600"/>
            <a:ext cx="1445436" cy="1790494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EA1F65C6-A260-43F4-8343-F6E735734DDC}"/>
              </a:ext>
            </a:extLst>
          </p:cNvPr>
          <p:cNvSpPr/>
          <p:nvPr/>
        </p:nvSpPr>
        <p:spPr>
          <a:xfrm>
            <a:off x="76200" y="1"/>
            <a:ext cx="304800" cy="6858000"/>
          </a:xfrm>
          <a:prstGeom prst="rect">
            <a:avLst/>
          </a:prstGeom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27ED36D-3C2C-4A41-AFA3-54D6F3C3242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075" y="4724400"/>
            <a:ext cx="2486025" cy="183832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530594" y="1819479"/>
            <a:ext cx="1284326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4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মিছিল</a:t>
            </a:r>
            <a:endParaRPr lang="en-US" sz="44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416767" y="1855014"/>
            <a:ext cx="1016625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4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গুলি </a:t>
            </a:r>
            <a:endParaRPr lang="en-US" sz="44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133600" y="3322826"/>
            <a:ext cx="8388979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bn-BD" sz="4400" dirty="0">
                <a:latin typeface="NikoshBAN" pitchFamily="2" charset="0"/>
                <a:cs typeface="NikoshBAN" pitchFamily="2" charset="0"/>
              </a:rPr>
              <a:t>১</a:t>
            </a:r>
            <a:r>
              <a:rPr lang="en-US" sz="4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bn-IN" sz="4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---------- </a:t>
            </a:r>
            <a:r>
              <a:rPr lang="en-US" sz="4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সালে</a:t>
            </a:r>
            <a:r>
              <a:rPr lang="bn-IN" sz="4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ভাষা আন্দোলন </a:t>
            </a:r>
            <a:r>
              <a:rPr lang="bn-BD" sz="4400" dirty="0">
                <a:latin typeface="NikoshBAN" pitchFamily="2" charset="0"/>
                <a:cs typeface="NikoshBAN" pitchFamily="2" charset="0"/>
              </a:rPr>
              <a:t>।</a:t>
            </a:r>
          </a:p>
          <a:p>
            <a:pPr>
              <a:buNone/>
            </a:pPr>
            <a:r>
              <a:rPr lang="bn-BD" sz="4400" dirty="0">
                <a:latin typeface="NikoshBAN" pitchFamily="2" charset="0"/>
                <a:cs typeface="NikoshBAN" pitchFamily="2" charset="0"/>
              </a:rPr>
              <a:t>২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। </a:t>
            </a:r>
            <a:r>
              <a:rPr lang="bn-BD" sz="4400" dirty="0">
                <a:latin typeface="NikoshBAN" pitchFamily="2" charset="0"/>
                <a:cs typeface="NikoshBAN" pitchFamily="2" charset="0"/>
              </a:rPr>
              <a:t>পুলিশ-------</a:t>
            </a:r>
            <a:r>
              <a:rPr lang="bn-IN" sz="4400" dirty="0">
                <a:latin typeface="NikoshBAN" pitchFamily="2" charset="0"/>
                <a:cs typeface="NikoshBAN" pitchFamily="2" charset="0"/>
              </a:rPr>
              <a:t>---</a:t>
            </a:r>
            <a:r>
              <a:rPr lang="bn-BD" sz="4400" dirty="0">
                <a:latin typeface="NikoshBAN" pitchFamily="2" charset="0"/>
                <a:cs typeface="NikoshBAN" pitchFamily="2" charset="0"/>
              </a:rPr>
              <a:t>করতে  নিষেধ করেছে ।</a:t>
            </a:r>
          </a:p>
          <a:p>
            <a:pPr>
              <a:buNone/>
            </a:pPr>
            <a:r>
              <a:rPr lang="en-US" sz="4400" dirty="0">
                <a:latin typeface="NikoshBAN" pitchFamily="2" charset="0"/>
                <a:cs typeface="NikoshBAN" pitchFamily="2" charset="0"/>
              </a:rPr>
              <a:t>3। </a:t>
            </a:r>
            <a:r>
              <a:rPr lang="bn-BD" sz="4400" dirty="0">
                <a:latin typeface="NikoshBAN" pitchFamily="2" charset="0"/>
                <a:cs typeface="NikoshBAN" pitchFamily="2" charset="0"/>
              </a:rPr>
              <a:t>পুলিশ--------করল</a:t>
            </a:r>
            <a:r>
              <a:rPr lang="bn-IN" sz="4400" dirty="0">
                <a:latin typeface="NikoshBAN" pitchFamily="2" charset="0"/>
                <a:cs typeface="NikoshBAN" pitchFamily="2" charset="0"/>
              </a:rPr>
              <a:t>।</a:t>
            </a:r>
            <a:endParaRPr lang="bn-BD" sz="4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657600" y="457200"/>
            <a:ext cx="3725700" cy="83099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>
            <a:spAutoFit/>
          </a:bodyPr>
          <a:lstStyle/>
          <a:p>
            <a:r>
              <a:rPr lang="bn-BD" sz="4800" dirty="0">
                <a:latin typeface="NikoshBAN" pitchFamily="2" charset="0"/>
                <a:cs typeface="NikoshBAN" pitchFamily="2" charset="0"/>
              </a:rPr>
              <a:t>শূণ্যস্থান </a:t>
            </a:r>
            <a:r>
              <a:rPr lang="bn-IN" sz="4800" dirty="0">
                <a:latin typeface="NikoshBAN" pitchFamily="2" charset="0"/>
                <a:cs typeface="NikoshBAN" pitchFamily="2" charset="0"/>
              </a:rPr>
              <a:t>মিল কর ।</a:t>
            </a:r>
            <a:endParaRPr lang="bn-BD" sz="4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7698434" y="1861994"/>
            <a:ext cx="11811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4400" dirty="0">
                <a:ln w="0"/>
                <a:solidFill>
                  <a:srgbClr val="FF0000"/>
                </a:solidFill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১৯৫২</a:t>
            </a:r>
            <a:endParaRPr lang="en-US" sz="4400" dirty="0">
              <a:solidFill>
                <a:srgbClr val="FF0000"/>
              </a:solidFill>
              <a:effectLst>
                <a:outerShdw blurRad="38100" dist="38100" dir="2700000" algn="tl" rotWithShape="0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371C0F8-701A-4695-A258-39E97205D837}"/>
              </a:ext>
            </a:extLst>
          </p:cNvPr>
          <p:cNvSpPr txBox="1"/>
          <p:nvPr/>
        </p:nvSpPr>
        <p:spPr>
          <a:xfrm>
            <a:off x="7698434" y="1839131"/>
            <a:ext cx="1504951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bn-IN" sz="4400" dirty="0">
                <a:ln w="0"/>
                <a:solidFill>
                  <a:srgbClr val="FF0000"/>
                </a:solidFill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১৯৫২</a:t>
            </a:r>
            <a:endParaRPr lang="en-US" sz="4400" dirty="0">
              <a:solidFill>
                <a:srgbClr val="FF0000"/>
              </a:solidFill>
              <a:effectLst>
                <a:outerShdw blurRad="38100" dist="38100" dir="2700000" algn="tl" rotWithShape="0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8494130-602B-4CE2-9DF1-887F385DC626}"/>
              </a:ext>
            </a:extLst>
          </p:cNvPr>
          <p:cNvSpPr/>
          <p:nvPr/>
        </p:nvSpPr>
        <p:spPr>
          <a:xfrm>
            <a:off x="2403813" y="1861995"/>
            <a:ext cx="1016625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4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গুলি </a:t>
            </a:r>
            <a:endParaRPr lang="en-US" sz="44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43AF3898-2359-4A3B-8329-E5E53C05A1DA}"/>
              </a:ext>
            </a:extLst>
          </p:cNvPr>
          <p:cNvSpPr/>
          <p:nvPr/>
        </p:nvSpPr>
        <p:spPr>
          <a:xfrm>
            <a:off x="4543548" y="1813916"/>
            <a:ext cx="1284326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4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মিছিল</a:t>
            </a:r>
            <a:endParaRPr lang="en-US" sz="44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3.7037E-6 L -0.39727 0.1724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870" y="861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5E-6 -3.7037E-7 L 0.13282 0.27338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641" y="1365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5E-6 3.7037E-6 L -0.05156 0.3787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78" y="1893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  <p:bldP spid="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124075" y="2133600"/>
            <a:ext cx="8010525" cy="2123658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US" sz="4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r>
              <a:rPr lang="bn-IN" sz="4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কত </a:t>
            </a:r>
            <a:r>
              <a:rPr lang="en-US" sz="4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সালে</a:t>
            </a:r>
            <a:r>
              <a:rPr lang="bn-IN" sz="4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ভাষা আন্দোলন?</a:t>
            </a:r>
            <a:endParaRPr lang="en-US" sz="4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4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r>
              <a:rPr lang="bn-IN" sz="4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r>
              <a:rPr lang="bn-BD" sz="4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ভাষা শহিদ কারা ?</a:t>
            </a:r>
          </a:p>
          <a:p>
            <a:r>
              <a:rPr lang="en-US" sz="4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৩।</a:t>
            </a:r>
            <a:r>
              <a:rPr lang="bn-BD" sz="4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চার জন ভাষা শহিদের নাম </a:t>
            </a:r>
            <a:r>
              <a:rPr lang="en-US" sz="4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লে</a:t>
            </a:r>
            <a:r>
              <a:rPr lang="bn-BD" sz="4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খ ?</a:t>
            </a:r>
            <a:endParaRPr lang="en-US" sz="4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945866" y="653184"/>
            <a:ext cx="3733800" cy="830997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মুল্যায়ন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1FD8A987-BF92-4B52-8FEA-15A111611289}"/>
              </a:ext>
            </a:extLst>
          </p:cNvPr>
          <p:cNvGrpSpPr/>
          <p:nvPr/>
        </p:nvGrpSpPr>
        <p:grpSpPr>
          <a:xfrm>
            <a:off x="0" y="0"/>
            <a:ext cx="12191999" cy="6858001"/>
            <a:chOff x="76200" y="-12700"/>
            <a:chExt cx="12115799" cy="6870701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9E3B1495-AF29-4545-89A5-77C029882FBF}"/>
                </a:ext>
              </a:extLst>
            </p:cNvPr>
            <p:cNvSpPr/>
            <p:nvPr/>
          </p:nvSpPr>
          <p:spPr>
            <a:xfrm>
              <a:off x="76200" y="1"/>
              <a:ext cx="304800" cy="6858000"/>
            </a:xfrm>
            <a:prstGeom prst="rect">
              <a:avLst/>
            </a:prstGeom>
            <a:ln w="762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2F2A720F-4CCC-4C10-A94A-5D3DE78E9BAA}"/>
                </a:ext>
              </a:extLst>
            </p:cNvPr>
            <p:cNvSpPr/>
            <p:nvPr/>
          </p:nvSpPr>
          <p:spPr>
            <a:xfrm rot="16200000">
              <a:off x="3657600" y="-3238498"/>
              <a:ext cx="304800" cy="6858000"/>
            </a:xfrm>
            <a:prstGeom prst="rect">
              <a:avLst/>
            </a:prstGeom>
            <a:ln w="762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B25CC306-39D2-43FC-A207-559C912E3111}"/>
                </a:ext>
              </a:extLst>
            </p:cNvPr>
            <p:cNvSpPr/>
            <p:nvPr/>
          </p:nvSpPr>
          <p:spPr>
            <a:xfrm rot="5400000">
              <a:off x="8305799" y="3240345"/>
              <a:ext cx="304800" cy="6858000"/>
            </a:xfrm>
            <a:prstGeom prst="rect">
              <a:avLst/>
            </a:prstGeom>
            <a:ln w="762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767226E3-1B77-462F-B65C-15F26D5C101B}"/>
                </a:ext>
              </a:extLst>
            </p:cNvPr>
            <p:cNvSpPr/>
            <p:nvPr/>
          </p:nvSpPr>
          <p:spPr>
            <a:xfrm rot="16200000">
              <a:off x="8305798" y="-3260131"/>
              <a:ext cx="304800" cy="6858000"/>
            </a:xfrm>
            <a:prstGeom prst="rect">
              <a:avLst/>
            </a:prstGeom>
            <a:ln w="762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ECCD63C7-DF38-4BE9-BD15-1F463CF8C7CE}"/>
                </a:ext>
              </a:extLst>
            </p:cNvPr>
            <p:cNvSpPr/>
            <p:nvPr/>
          </p:nvSpPr>
          <p:spPr>
            <a:xfrm>
              <a:off x="11887199" y="-12700"/>
              <a:ext cx="304800" cy="6858000"/>
            </a:xfrm>
            <a:prstGeom prst="rect">
              <a:avLst/>
            </a:prstGeom>
            <a:ln w="762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8E811425-93F0-4699-BD11-D0722FD1D51B}"/>
                </a:ext>
              </a:extLst>
            </p:cNvPr>
            <p:cNvSpPr/>
            <p:nvPr/>
          </p:nvSpPr>
          <p:spPr>
            <a:xfrm rot="16200000">
              <a:off x="3657600" y="3238499"/>
              <a:ext cx="304800" cy="6858000"/>
            </a:xfrm>
            <a:prstGeom prst="rect">
              <a:avLst/>
            </a:prstGeom>
            <a:ln w="762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44782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>
        <p14:warp dir="i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781300" y="3447535"/>
            <a:ext cx="6629400" cy="1754326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>
            <a:spAutoFit/>
          </a:bodyPr>
          <a:lstStyle/>
          <a:p>
            <a:r>
              <a:rPr lang="bn-BD" sz="5400" dirty="0">
                <a:latin typeface="NikoshBAN" pitchFamily="2" charset="0"/>
                <a:cs typeface="NikoshBAN" pitchFamily="2" charset="0"/>
              </a:rPr>
              <a:t>ভাষা শহিদ</a:t>
            </a:r>
            <a:r>
              <a:rPr lang="bn-IN" sz="5400" dirty="0">
                <a:latin typeface="NikoshBAN" pitchFamily="2" charset="0"/>
                <a:cs typeface="NikoshBAN" pitchFamily="2" charset="0"/>
              </a:rPr>
              <a:t>দের সম্পর্কে ৫টি বাক্য </a:t>
            </a:r>
            <a:r>
              <a:rPr lang="bn-IN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লিখে নিয়ে আসবে । </a:t>
            </a:r>
            <a:endParaRPr lang="en-US" sz="5400" dirty="0"/>
          </a:p>
        </p:txBody>
      </p:sp>
      <p:sp>
        <p:nvSpPr>
          <p:cNvPr id="6" name="Rectangle 5"/>
          <p:cNvSpPr/>
          <p:nvPr/>
        </p:nvSpPr>
        <p:spPr>
          <a:xfrm>
            <a:off x="6108700" y="518636"/>
            <a:ext cx="2513830" cy="83099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>
            <a:spAutoFit/>
          </a:bodyPr>
          <a:lstStyle/>
          <a:p>
            <a:pPr algn="ctr"/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বাড়ির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9F4D8EBD-179A-4869-A6C9-36503139624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00" y="25400"/>
            <a:ext cx="5132431" cy="2648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95915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2B0EEC9-1CB5-41E3-8592-04D664DF074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542E55B4-2B63-4003-AB03-0CB0E069754F}"/>
              </a:ext>
            </a:extLst>
          </p:cNvPr>
          <p:cNvSpPr txBox="1"/>
          <p:nvPr/>
        </p:nvSpPr>
        <p:spPr>
          <a:xfrm>
            <a:off x="5088467" y="1092200"/>
            <a:ext cx="7103533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bn-IN" sz="6000" i="0" u="none" strike="noStrike" kern="1200" normalizeH="0" baseline="0" noProof="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A186AC42-B4B5-48CF-BD56-1842AE7F547B}"/>
              </a:ext>
            </a:extLst>
          </p:cNvPr>
          <p:cNvGrpSpPr/>
          <p:nvPr/>
        </p:nvGrpSpPr>
        <p:grpSpPr>
          <a:xfrm>
            <a:off x="7375161" y="1231346"/>
            <a:ext cx="4816838" cy="2711068"/>
            <a:chOff x="3706318" y="901563"/>
            <a:chExt cx="8117172" cy="2527437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9777AC74-EAE6-4A30-BB61-25F4D489C28B}"/>
                </a:ext>
              </a:extLst>
            </p:cNvPr>
            <p:cNvSpPr txBox="1"/>
            <p:nvPr/>
          </p:nvSpPr>
          <p:spPr>
            <a:xfrm>
              <a:off x="3706318" y="901563"/>
              <a:ext cx="6093500" cy="144655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bn-IN" sz="8800" dirty="0">
                  <a:solidFill>
                    <a:srgbClr val="7030A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সবাইকে</a:t>
              </a:r>
              <a:endParaRPr lang="en-US" sz="8800" dirty="0">
                <a:solidFill>
                  <a:srgbClr val="7030A0"/>
                </a:solidFill>
              </a:endParaRP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DF5FE3F3-9312-4BC4-99CD-C55081E66863}"/>
                </a:ext>
              </a:extLst>
            </p:cNvPr>
            <p:cNvSpPr txBox="1"/>
            <p:nvPr/>
          </p:nvSpPr>
          <p:spPr>
            <a:xfrm>
              <a:off x="5729990" y="1982450"/>
              <a:ext cx="6093500" cy="144655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bn-IN" sz="8800" b="0" i="0" u="none" strike="noStrike" kern="1200" cap="none" spc="0" normalizeH="0" baseline="0" noProof="0" dirty="0">
                  <a:ln>
                    <a:noFill/>
                  </a:ln>
                  <a:solidFill>
                    <a:srgbClr val="7030A0"/>
                  </a:solidFill>
                  <a:effectLst/>
                  <a:uLnTx/>
                  <a:uFillTx/>
                  <a:latin typeface="NikoshBAN" panose="02000000000000000000" pitchFamily="2" charset="0"/>
                  <a:ea typeface="+mn-ea"/>
                  <a:cs typeface="NikoshBAN" panose="02000000000000000000" pitchFamily="2" charset="0"/>
                </a:rPr>
                <a:t>ধন্যবাদ </a:t>
              </a:r>
              <a:endParaRPr kumimoji="0" lang="en-US" sz="88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976022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Horizontal Scroll 4"/>
          <p:cNvSpPr/>
          <p:nvPr/>
        </p:nvSpPr>
        <p:spPr>
          <a:xfrm>
            <a:off x="4343400" y="520701"/>
            <a:ext cx="3276600" cy="1066800"/>
          </a:xfrm>
          <a:prstGeom prst="horizontalScroll">
            <a:avLst>
              <a:gd name="adj" fmla="val 9345"/>
            </a:avLst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 পরিচিতি </a:t>
            </a:r>
            <a:endParaRPr lang="en-US" sz="4400" b="1" dirty="0">
              <a:ln w="22225">
                <a:solidFill>
                  <a:schemeClr val="accent2"/>
                </a:solidFill>
                <a:prstDash val="solid"/>
              </a:ln>
              <a:solidFill>
                <a:sysClr val="windowText" lastClr="0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186" y="2513971"/>
            <a:ext cx="2013821" cy="2646867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7" name="Rectangle 6"/>
          <p:cNvSpPr/>
          <p:nvPr/>
        </p:nvSpPr>
        <p:spPr>
          <a:xfrm>
            <a:off x="2799415" y="2513971"/>
            <a:ext cx="8762999" cy="255454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bn-BD" sz="40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শ্রেণীঃ ৩য়</a:t>
            </a:r>
          </a:p>
          <a:p>
            <a:pPr algn="ctr"/>
            <a:r>
              <a:rPr lang="bn-BD" sz="40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বিষয়ঃ  বাংলা</a:t>
            </a:r>
          </a:p>
          <a:p>
            <a:pPr algn="ctr"/>
            <a:r>
              <a:rPr lang="bn-BD" sz="40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সাধারন পাঠঃ </a:t>
            </a:r>
            <a:r>
              <a:rPr lang="bn-BD" sz="40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ভাষা শহিদদের কথা </a:t>
            </a:r>
          </a:p>
          <a:p>
            <a:pPr algn="ctr"/>
            <a:r>
              <a:rPr lang="bn-BD" sz="4000" dirty="0">
                <a:latin typeface="NikoshBAN" pitchFamily="2" charset="0"/>
                <a:cs typeface="NikoshBAN" pitchFamily="2" charset="0"/>
              </a:rPr>
              <a:t>বিশেষ </a:t>
            </a:r>
            <a:r>
              <a:rPr lang="bn-BD" sz="4000" dirty="0">
                <a:ln w="0"/>
                <a:latin typeface="NikoshBAN" pitchFamily="2" charset="0"/>
                <a:cs typeface="NikoshBAN" pitchFamily="2" charset="0"/>
              </a:rPr>
              <a:t>পাঠঃ ফেব্রুয়ারী মাসের -------ভাষা</a:t>
            </a:r>
            <a:r>
              <a:rPr lang="en-US" sz="4000" dirty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dirty="0">
                <a:ln w="0"/>
                <a:latin typeface="NikoshBAN" pitchFamily="2" charset="0"/>
                <a:cs typeface="NikoshBAN" pitchFamily="2" charset="0"/>
              </a:rPr>
              <a:t>শহিদ</a:t>
            </a:r>
            <a:r>
              <a:rPr lang="en-US" sz="4000" dirty="0">
                <a:ln w="0"/>
                <a:latin typeface="NikoshBAN" pitchFamily="2" charset="0"/>
                <a:cs typeface="NikoshBAN" pitchFamily="2" charset="0"/>
              </a:rPr>
              <a:t>। </a:t>
            </a:r>
            <a:endParaRPr lang="bn-BD" sz="40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736F35C-7C6A-405A-BE28-2C07BFFFFC4A}"/>
              </a:ext>
            </a:extLst>
          </p:cNvPr>
          <p:cNvSpPr/>
          <p:nvPr/>
        </p:nvSpPr>
        <p:spPr>
          <a:xfrm>
            <a:off x="76200" y="1"/>
            <a:ext cx="304800" cy="6858000"/>
          </a:xfrm>
          <a:prstGeom prst="rect">
            <a:avLst/>
          </a:prstGeom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1DB15D63-25C0-4DCD-9539-EC1625B82130}"/>
              </a:ext>
            </a:extLst>
          </p:cNvPr>
          <p:cNvSpPr/>
          <p:nvPr/>
        </p:nvSpPr>
        <p:spPr>
          <a:xfrm rot="16200000">
            <a:off x="3657600" y="-3238498"/>
            <a:ext cx="304800" cy="6858000"/>
          </a:xfrm>
          <a:prstGeom prst="rect">
            <a:avLst/>
          </a:prstGeom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0A1E68E-1729-46E6-8410-D6C4A6BBA8A7}"/>
              </a:ext>
            </a:extLst>
          </p:cNvPr>
          <p:cNvSpPr/>
          <p:nvPr/>
        </p:nvSpPr>
        <p:spPr>
          <a:xfrm rot="5400000">
            <a:off x="8305799" y="3240345"/>
            <a:ext cx="304800" cy="6858000"/>
          </a:xfrm>
          <a:prstGeom prst="rect">
            <a:avLst/>
          </a:prstGeom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42AE79E2-62D5-4885-BC78-99DE8697000B}"/>
              </a:ext>
            </a:extLst>
          </p:cNvPr>
          <p:cNvSpPr/>
          <p:nvPr/>
        </p:nvSpPr>
        <p:spPr>
          <a:xfrm rot="16200000">
            <a:off x="8305798" y="-3260131"/>
            <a:ext cx="304800" cy="6858000"/>
          </a:xfrm>
          <a:prstGeom prst="rect">
            <a:avLst/>
          </a:prstGeom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192A4634-0F12-4B76-9B5D-18FB58CE1037}"/>
              </a:ext>
            </a:extLst>
          </p:cNvPr>
          <p:cNvSpPr/>
          <p:nvPr/>
        </p:nvSpPr>
        <p:spPr>
          <a:xfrm>
            <a:off x="11887199" y="-12700"/>
            <a:ext cx="304800" cy="6858000"/>
          </a:xfrm>
          <a:prstGeom prst="rect">
            <a:avLst/>
          </a:prstGeom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0A5EBE82-E0FB-49B8-93D8-7C05629703A1}"/>
              </a:ext>
            </a:extLst>
          </p:cNvPr>
          <p:cNvSpPr/>
          <p:nvPr/>
        </p:nvSpPr>
        <p:spPr>
          <a:xfrm rot="16200000">
            <a:off x="3657600" y="3238499"/>
            <a:ext cx="304800" cy="6858000"/>
          </a:xfrm>
          <a:prstGeom prst="rect">
            <a:avLst/>
          </a:prstGeom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83577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7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000"/>
                            </p:stCondLst>
                            <p:childTnLst>
                              <p:par>
                                <p:cTn id="18" presetID="17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own Arrow 1"/>
          <p:cNvSpPr/>
          <p:nvPr/>
        </p:nvSpPr>
        <p:spPr>
          <a:xfrm>
            <a:off x="4305300" y="151329"/>
            <a:ext cx="3657600" cy="990600"/>
          </a:xfrm>
          <a:prstGeom prst="downArrow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r>
              <a:rPr lang="en-US" sz="4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8" name="Rectangle 7"/>
          <p:cNvSpPr/>
          <p:nvPr/>
        </p:nvSpPr>
        <p:spPr>
          <a:xfrm>
            <a:off x="914400" y="1357313"/>
            <a:ext cx="9589092" cy="700087"/>
          </a:xfrm>
          <a:prstGeom prst="rect">
            <a:avLst/>
          </a:prstGeom>
          <a:noFill/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48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US" sz="4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4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শেষে</a:t>
            </a:r>
            <a:r>
              <a:rPr lang="en-US" sz="4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48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শিক্ষার্থীরা</a:t>
            </a:r>
            <a:r>
              <a:rPr lang="en-US" sz="4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…</a:t>
            </a:r>
          </a:p>
        </p:txBody>
      </p:sp>
      <p:sp>
        <p:nvSpPr>
          <p:cNvPr id="9" name="Rectangle 8"/>
          <p:cNvSpPr/>
          <p:nvPr/>
        </p:nvSpPr>
        <p:spPr>
          <a:xfrm>
            <a:off x="685800" y="2299751"/>
            <a:ext cx="10896600" cy="34163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bn-IN" sz="5400" dirty="0">
                <a:ln w="0"/>
                <a:latin typeface="NikoshBAN" pitchFamily="2" charset="0"/>
                <a:cs typeface="NikoshBAN" pitchFamily="2" charset="0"/>
              </a:rPr>
              <a:t>২.২.১ গল্পের বিষয় </a:t>
            </a:r>
            <a:r>
              <a:rPr lang="bn-BD" sz="5400" dirty="0">
                <a:ln w="0"/>
                <a:latin typeface="NikoshBAN" pitchFamily="2" charset="0"/>
                <a:cs typeface="NikoshBAN" pitchFamily="2" charset="0"/>
              </a:rPr>
              <a:t>বুঝতে পারবে</a:t>
            </a:r>
            <a:r>
              <a:rPr lang="bn-IN" sz="5400" dirty="0">
                <a:ln w="0"/>
                <a:latin typeface="NikoshBAN" pitchFamily="2" charset="0"/>
                <a:cs typeface="NikoshBAN" pitchFamily="2" charset="0"/>
              </a:rPr>
              <a:t>।</a:t>
            </a:r>
            <a:r>
              <a:rPr lang="bn-BD" sz="5400" dirty="0">
                <a:ln w="0"/>
                <a:latin typeface="NikoshBAN" pitchFamily="2" charset="0"/>
                <a:cs typeface="NikoshBAN" pitchFamily="2" charset="0"/>
              </a:rPr>
              <a:t> </a:t>
            </a:r>
          </a:p>
          <a:p>
            <a:r>
              <a:rPr lang="bn-IN" sz="5400" dirty="0">
                <a:ln w="0"/>
                <a:latin typeface="NikoshBAN" pitchFamily="2" charset="0"/>
                <a:cs typeface="NikoshBAN" pitchFamily="2" charset="0"/>
              </a:rPr>
              <a:t>২.৪.১ গল্পের বিষয় বলতে</a:t>
            </a:r>
            <a:r>
              <a:rPr lang="bn-BD" sz="5400" dirty="0">
                <a:ln w="0"/>
                <a:latin typeface="NikoshBAN" pitchFamily="2" charset="0"/>
                <a:cs typeface="NikoshBAN" pitchFamily="2" charset="0"/>
              </a:rPr>
              <a:t> পারবে</a:t>
            </a:r>
            <a:r>
              <a:rPr lang="bn-IN" sz="5400" dirty="0">
                <a:ln w="0"/>
                <a:latin typeface="NikoshBAN" pitchFamily="2" charset="0"/>
                <a:cs typeface="NikoshBAN" pitchFamily="2" charset="0"/>
              </a:rPr>
              <a:t>।</a:t>
            </a:r>
            <a:r>
              <a:rPr lang="bn-BD" sz="5400" dirty="0">
                <a:ln w="0"/>
                <a:latin typeface="NikoshBAN" pitchFamily="2" charset="0"/>
                <a:cs typeface="NikoshBAN" pitchFamily="2" charset="0"/>
              </a:rPr>
              <a:t> </a:t>
            </a:r>
            <a:endParaRPr lang="bn-IN" sz="5400" dirty="0">
              <a:ln w="0"/>
              <a:latin typeface="NikoshBAN" pitchFamily="2" charset="0"/>
              <a:cs typeface="NikoshBAN" pitchFamily="2" charset="0"/>
            </a:endParaRPr>
          </a:p>
          <a:p>
            <a:r>
              <a:rPr lang="bn-IN" sz="5400" dirty="0">
                <a:ln w="0"/>
                <a:latin typeface="NikoshBAN" pitchFamily="2" charset="0"/>
                <a:cs typeface="NikoshBAN" pitchFamily="2" charset="0"/>
              </a:rPr>
              <a:t>২.৪.</a:t>
            </a:r>
            <a:r>
              <a:rPr lang="en-US" sz="5400" dirty="0">
                <a:ln w="0"/>
                <a:latin typeface="NikoshBAN" pitchFamily="2" charset="0"/>
                <a:cs typeface="NikoshBAN" pitchFamily="2" charset="0"/>
              </a:rPr>
              <a:t>২</a:t>
            </a:r>
            <a:r>
              <a:rPr lang="bn-IN" sz="5400" dirty="0">
                <a:ln w="0"/>
                <a:latin typeface="NikoshBAN" pitchFamily="2" charset="0"/>
                <a:cs typeface="NikoshBAN" pitchFamily="2" charset="0"/>
              </a:rPr>
              <a:t> প্রমিত উচ্চারণে গল্প পড়তে পারবে। </a:t>
            </a:r>
            <a:endParaRPr lang="bn-BD" sz="5400" dirty="0">
              <a:ln w="0"/>
              <a:latin typeface="NikoshBAN" pitchFamily="2" charset="0"/>
              <a:cs typeface="NikoshBAN" pitchFamily="2" charset="0"/>
            </a:endParaRPr>
          </a:p>
          <a:p>
            <a:r>
              <a:rPr lang="bn-IN" sz="5400" dirty="0">
                <a:ln w="0"/>
                <a:latin typeface="NikoshBAN" pitchFamily="2" charset="0"/>
                <a:cs typeface="NikoshBAN" pitchFamily="2" charset="0"/>
              </a:rPr>
              <a:t>২.৩.৪ গল্প-সংশ্লিষ্ট প্রশ্নের উত্তর লিখতে পারবে। </a:t>
            </a:r>
            <a:endParaRPr lang="en-US" sz="5400" dirty="0">
              <a:ln w="0"/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 tmFilter="0,0; .5, 1; 1, 1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8" grpId="0" animBg="1"/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505200" y="5662036"/>
            <a:ext cx="4378122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4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 ভাষা আন্দোলন ছবি  </a:t>
            </a:r>
            <a:endParaRPr lang="en-US" sz="44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8569" y="1274171"/>
            <a:ext cx="3318363" cy="220021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0" y="1228781"/>
            <a:ext cx="3300329" cy="2200219"/>
          </a:xfrm>
          <a:prstGeom prst="rect">
            <a:avLst/>
          </a:prstGeom>
        </p:spPr>
      </p:pic>
      <p:grpSp>
        <p:nvGrpSpPr>
          <p:cNvPr id="6" name="Group 5"/>
          <p:cNvGrpSpPr/>
          <p:nvPr/>
        </p:nvGrpSpPr>
        <p:grpSpPr>
          <a:xfrm>
            <a:off x="857324" y="162901"/>
            <a:ext cx="10462186" cy="3321089"/>
            <a:chOff x="-4542253" y="-460105"/>
            <a:chExt cx="17420843" cy="5520912"/>
          </a:xfrm>
        </p:grpSpPr>
        <p:pic>
          <p:nvPicPr>
            <p:cNvPr id="7" name="Picture 6" descr="3_32111.jpg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-4542253" y="1403207"/>
              <a:ext cx="5836595" cy="3657600"/>
            </a:xfrm>
            <a:prstGeom prst="rect">
              <a:avLst/>
            </a:prstGeom>
          </p:spPr>
        </p:pic>
        <p:sp>
          <p:nvSpPr>
            <p:cNvPr id="8" name="Rectangle 7"/>
            <p:cNvSpPr/>
            <p:nvPr/>
          </p:nvSpPr>
          <p:spPr>
            <a:xfrm>
              <a:off x="5938136" y="-460105"/>
              <a:ext cx="6940454" cy="138143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bn-IN" sz="4800" b="1" dirty="0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chemeClr val="accent2">
                      <a:lumMod val="40000"/>
                      <a:lumOff val="60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রাষ্টভাষা  বাংলা চাই </a:t>
              </a:r>
              <a:endParaRPr lang="en-US" sz="4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endParaRPr>
            </a:p>
          </p:txBody>
        </p:sp>
      </p:grpSp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279702" y="3560266"/>
            <a:ext cx="3504923" cy="196215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360"/>
          <a:stretch/>
        </p:blipFill>
        <p:spPr>
          <a:xfrm>
            <a:off x="733462" y="3617971"/>
            <a:ext cx="3752924" cy="18288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6443" y="3617971"/>
            <a:ext cx="3313201" cy="1809182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609600" y="251584"/>
            <a:ext cx="4431021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IN" sz="4400" dirty="0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চিত্রে কী কী দেখা যাচ্ছে?</a:t>
            </a:r>
            <a:endParaRPr lang="en-US" sz="4400" dirty="0">
              <a:ln>
                <a:solidFill>
                  <a:schemeClr val="tx1"/>
                </a:solidFill>
              </a:ln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101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3" grpId="0"/>
      <p:bldP spid="13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0324" y="1219199"/>
            <a:ext cx="4543893" cy="3315736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6248400" y="3438526"/>
            <a:ext cx="2052002" cy="7811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4800" b="1" dirty="0">
                <a:ln w="22225">
                  <a:noFill/>
                  <a:prstDash val="solid"/>
                </a:ln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রাষ্টভাষা  বাংলা চাই </a:t>
            </a:r>
            <a:endParaRPr lang="en-US" sz="4800" b="1" dirty="0">
              <a:ln w="22225">
                <a:noFill/>
                <a:prstDash val="solid"/>
              </a:ln>
              <a:solidFill>
                <a:schemeClr val="bg1"/>
              </a:solidFill>
            </a:endParaRPr>
          </a:p>
        </p:txBody>
      </p:sp>
      <p:pic>
        <p:nvPicPr>
          <p:cNvPr id="8" name="Picture 7" descr="3_3211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12119" y="1219199"/>
            <a:ext cx="4578035" cy="33919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3" name="Rectangle 12"/>
          <p:cNvSpPr/>
          <p:nvPr/>
        </p:nvSpPr>
        <p:spPr>
          <a:xfrm>
            <a:off x="1603217" y="4816034"/>
            <a:ext cx="83820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IN" sz="4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বাংলা ভাষার জন্য ছাত্র জনতা মিছিল করছে।</a:t>
            </a:r>
            <a:endParaRPr lang="en-US" sz="4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3869381" y="244860"/>
            <a:ext cx="4431021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IN" sz="4400" dirty="0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চিত্রে কী কী দেখা যাচ্ছে?</a:t>
            </a:r>
            <a:endParaRPr lang="en-US" sz="4400" dirty="0">
              <a:ln>
                <a:solidFill>
                  <a:schemeClr val="tx1"/>
                </a:solidFill>
              </a:ln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7928" y="1186271"/>
            <a:ext cx="4557946" cy="3339548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780528" y="1202940"/>
            <a:ext cx="4573272" cy="3327642"/>
          </a:xfrm>
          <a:prstGeom prst="rect">
            <a:avLst/>
          </a:prstGeom>
        </p:spPr>
      </p:pic>
      <p:sp>
        <p:nvSpPr>
          <p:cNvPr id="19" name="Rectangle 18"/>
          <p:cNvSpPr/>
          <p:nvPr/>
        </p:nvSpPr>
        <p:spPr>
          <a:xfrm>
            <a:off x="3864618" y="285137"/>
            <a:ext cx="4431021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IN" sz="4400" dirty="0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চিত্রে কী কী দেখা যাচ্ছে?</a:t>
            </a:r>
            <a:endParaRPr lang="en-US" sz="4400" dirty="0">
              <a:ln>
                <a:solidFill>
                  <a:schemeClr val="tx1"/>
                </a:solidFill>
              </a:ln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1905000" y="4816033"/>
            <a:ext cx="7374476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IN" sz="4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মিছিলের উপর পুলিশ গুলি করছে।  </a:t>
            </a:r>
            <a:endParaRPr lang="en-US" sz="4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793776" y="1217796"/>
            <a:ext cx="4573272" cy="3327642"/>
          </a:xfrm>
          <a:prstGeom prst="rect">
            <a:avLst/>
          </a:prstGeom>
        </p:spPr>
      </p:pic>
      <p:grpSp>
        <p:nvGrpSpPr>
          <p:cNvPr id="22" name="Group 21"/>
          <p:cNvGrpSpPr/>
          <p:nvPr/>
        </p:nvGrpSpPr>
        <p:grpSpPr>
          <a:xfrm>
            <a:off x="1494386" y="1145994"/>
            <a:ext cx="4281488" cy="3360980"/>
            <a:chOff x="2860088" y="1341783"/>
            <a:chExt cx="1853998" cy="2207909"/>
          </a:xfrm>
        </p:grpSpPr>
        <p:pic>
          <p:nvPicPr>
            <p:cNvPr id="23" name="Picture 22"/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9200" t="15336" r="40000" b="35757"/>
            <a:stretch/>
          </p:blipFill>
          <p:spPr>
            <a:xfrm>
              <a:off x="2880029" y="1377551"/>
              <a:ext cx="929971" cy="1056086"/>
            </a:xfrm>
            <a:prstGeom prst="rect">
              <a:avLst/>
            </a:prstGeom>
          </p:spPr>
        </p:pic>
        <p:pic>
          <p:nvPicPr>
            <p:cNvPr id="24" name="Picture 23"/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200" t="13566" r="60000" b="34214"/>
            <a:stretch/>
          </p:blipFill>
          <p:spPr>
            <a:xfrm>
              <a:off x="3784115" y="1341783"/>
              <a:ext cx="929971" cy="1127622"/>
            </a:xfrm>
            <a:prstGeom prst="rect">
              <a:avLst/>
            </a:prstGeom>
          </p:spPr>
        </p:pic>
        <p:pic>
          <p:nvPicPr>
            <p:cNvPr id="25" name="Picture 24"/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9200" t="15336" r="20000" b="35261"/>
            <a:stretch/>
          </p:blipFill>
          <p:spPr>
            <a:xfrm>
              <a:off x="3761605" y="2471737"/>
              <a:ext cx="929971" cy="1066800"/>
            </a:xfrm>
            <a:prstGeom prst="rect">
              <a:avLst/>
            </a:prstGeom>
          </p:spPr>
        </p:pic>
        <p:pic>
          <p:nvPicPr>
            <p:cNvPr id="26" name="Picture 25"/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0000" t="15336" b="35261"/>
            <a:stretch/>
          </p:blipFill>
          <p:spPr>
            <a:xfrm>
              <a:off x="2860088" y="2474167"/>
              <a:ext cx="901517" cy="1075525"/>
            </a:xfrm>
            <a:prstGeom prst="rect">
              <a:avLst/>
            </a:prstGeom>
          </p:spPr>
        </p:pic>
      </p:grpSp>
      <p:sp>
        <p:nvSpPr>
          <p:cNvPr id="27" name="Rectangle 26"/>
          <p:cNvSpPr/>
          <p:nvPr/>
        </p:nvSpPr>
        <p:spPr>
          <a:xfrm>
            <a:off x="1524000" y="4870476"/>
            <a:ext cx="83820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IN" sz="4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পুলিশের গুলিতে নিহত হল রফিক, সালাম, বরকত, জব্বার নাম না জানা অনেকে।</a:t>
            </a:r>
            <a:endParaRPr lang="en-US" sz="4800" dirty="0"/>
          </a:p>
        </p:txBody>
      </p:sp>
      <p:sp>
        <p:nvSpPr>
          <p:cNvPr id="28" name="Rectangle 27"/>
          <p:cNvSpPr/>
          <p:nvPr/>
        </p:nvSpPr>
        <p:spPr>
          <a:xfrm>
            <a:off x="3869381" y="244860"/>
            <a:ext cx="4431021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IN" sz="4400" dirty="0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চিত্রে কী কী দেখা যাচ্ছে?</a:t>
            </a:r>
            <a:endParaRPr lang="en-US" sz="4400" dirty="0">
              <a:ln>
                <a:solidFill>
                  <a:schemeClr val="tx1"/>
                </a:solidFill>
              </a:ln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500623" y="5208941"/>
            <a:ext cx="11168536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IN" sz="4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ভাষার জন্য যারা নিহত হয়েছে তারা হল আমাদের ভাষা শহীদ </a:t>
            </a:r>
            <a:endParaRPr lang="en-US" sz="4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21892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 tmFilter="0,0; .5, 1; 1, 1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3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22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3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22" presetClass="exit" presetSubtype="8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wipe(left)">
                                      <p:cBhvr>
                                        <p:cTn id="3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5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22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7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22" presetClass="exit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7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9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1" dur="500" tmFilter="0,0; .5, 1; 1, 1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2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0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22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0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22" presetClass="exit" presetSubtype="8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wipe(left)">
                                      <p:cBhvr>
                                        <p:cTn id="11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2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3" grpId="1"/>
      <p:bldP spid="16" grpId="0"/>
      <p:bldP spid="16" grpId="1"/>
      <p:bldP spid="19" grpId="0"/>
      <p:bldP spid="19" grpId="1"/>
      <p:bldP spid="20" grpId="0"/>
      <p:bldP spid="20" grpId="1"/>
      <p:bldP spid="27" grpId="0"/>
      <p:bldP spid="27" grpId="1"/>
      <p:bldP spid="28" grpId="0"/>
      <p:bldP spid="28" grpId="1"/>
      <p:bldP spid="29" grpId="0"/>
      <p:bldP spid="29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0" y="1373269"/>
            <a:ext cx="7877736" cy="2895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Rectangle 6"/>
          <p:cNvSpPr/>
          <p:nvPr/>
        </p:nvSpPr>
        <p:spPr>
          <a:xfrm>
            <a:off x="4485964" y="352606"/>
            <a:ext cx="2715808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4800" dirty="0">
                <a:latin typeface="NikoshBAN" pitchFamily="2" charset="0"/>
                <a:cs typeface="NikoshBAN" pitchFamily="2" charset="0"/>
              </a:rPr>
              <a:t>আজকের পাঠ</a:t>
            </a:r>
            <a:endParaRPr lang="en-US" sz="4800" dirty="0"/>
          </a:p>
        </p:txBody>
      </p:sp>
      <p:sp>
        <p:nvSpPr>
          <p:cNvPr id="8" name="Rectangle 7"/>
          <p:cNvSpPr/>
          <p:nvPr/>
        </p:nvSpPr>
        <p:spPr>
          <a:xfrm>
            <a:off x="3733800" y="4800600"/>
            <a:ext cx="3926075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4800" dirty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latin typeface="NikoshBAN" pitchFamily="2" charset="0"/>
                <a:cs typeface="NikoshBAN" pitchFamily="2" charset="0"/>
              </a:rPr>
              <a:t>ভাষা শহি</a:t>
            </a:r>
            <a:r>
              <a:rPr lang="bn-IN" sz="4800" dirty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latin typeface="NikoshBAN" pitchFamily="2" charset="0"/>
                <a:cs typeface="NikoshBAN" pitchFamily="2" charset="0"/>
              </a:rPr>
              <a:t>দ</a:t>
            </a:r>
            <a:r>
              <a:rPr lang="bn-BD" sz="4800" dirty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latin typeface="NikoshBAN" pitchFamily="2" charset="0"/>
                <a:cs typeface="NikoshBAN" pitchFamily="2" charset="0"/>
              </a:rPr>
              <a:t>দের কথা</a:t>
            </a:r>
            <a:endParaRPr lang="en-US" sz="4800" dirty="0">
              <a:ln w="17780" cmpd="sng">
                <a:solidFill>
                  <a:schemeClr val="tx1"/>
                </a:solidFill>
                <a:prstDash val="solid"/>
                <a:miter lim="800000"/>
              </a:ln>
            </a:endParaRPr>
          </a:p>
        </p:txBody>
      </p:sp>
    </p:spTree>
    <p:extLst>
      <p:ext uri="{BB962C8B-B14F-4D97-AF65-F5344CB8AC3E}">
        <p14:creationId xmlns:p14="http://schemas.microsoft.com/office/powerpoint/2010/main" val="40021446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>
        <p14:shred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765" y="1257356"/>
            <a:ext cx="5029200" cy="280035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4343400" y="372629"/>
            <a:ext cx="4431021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IN" sz="4400" dirty="0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চিত্রে কী কী দেখা যাচ্ছে?</a:t>
            </a:r>
            <a:endParaRPr lang="en-US" sz="4400" dirty="0">
              <a:ln>
                <a:solidFill>
                  <a:schemeClr val="tx1"/>
                </a:solidFill>
              </a:ln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613565" y="4572000"/>
            <a:ext cx="5105400" cy="1323439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bn-IN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ঢাকা বিশ্ববিদ্যালয়। ফেব্রুয়ারী ২১ তারিখ। ১৯৫২ সাল। </a:t>
            </a:r>
            <a:endParaRPr lang="en-US" sz="40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6453187" y="4557712"/>
            <a:ext cx="5105400" cy="1323439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>
            <a:spAutoFit/>
          </a:bodyPr>
          <a:lstStyle/>
          <a:p>
            <a:r>
              <a:rPr lang="bn-IN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বাংলাকে রাষ্টভাষা দাবিতে  ছাত্রদের মিছিল । </a:t>
            </a:r>
            <a:endParaRPr lang="en-US" sz="4400" dirty="0"/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460BD2DA-BF8B-4A46-8BE2-BE940A8123C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8910" y="1257356"/>
            <a:ext cx="4855464" cy="2800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8836768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2" grpId="1"/>
      <p:bldP spid="13" grpId="0" animBg="1"/>
      <p:bldP spid="1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768201" y="1357060"/>
            <a:ext cx="4564691" cy="308572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9107" y="1349652"/>
            <a:ext cx="4703493" cy="296009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4552692" y="459340"/>
            <a:ext cx="4431021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IN" sz="4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চিত্রে কী কী দেখা যাচ্ছে?</a:t>
            </a:r>
            <a:endParaRPr lang="en-US" sz="440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92652" y="4545664"/>
            <a:ext cx="57150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IN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বাংলা ভাষার দাবিতে পুলিশ ছাত্রদের মিছিল করতে নিষেধ করে। </a:t>
            </a:r>
            <a:endParaRPr lang="en-US" sz="4000" dirty="0"/>
          </a:p>
        </p:txBody>
      </p:sp>
      <p:sp>
        <p:nvSpPr>
          <p:cNvPr id="6" name="Rectangle 5"/>
          <p:cNvSpPr/>
          <p:nvPr/>
        </p:nvSpPr>
        <p:spPr>
          <a:xfrm>
            <a:off x="6477000" y="4399137"/>
            <a:ext cx="534828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IN" sz="40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পাকিস্তান সরকার চায় উর্দুকে রাষ্টভাষা করতে। বাঙালির </a:t>
            </a:r>
          </a:p>
          <a:p>
            <a:pPr algn="ctr"/>
            <a:r>
              <a:rPr lang="bn-IN" sz="40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মুখের ভাষা কেড়ে </a:t>
            </a:r>
            <a:r>
              <a:rPr lang="en-US" sz="4000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নি</a:t>
            </a:r>
            <a:r>
              <a:rPr lang="bn-IN" sz="40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তে।  </a:t>
            </a:r>
            <a:endParaRPr lang="en-US" sz="4000" dirty="0">
              <a:ln w="0"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76402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5" grpId="0"/>
      <p:bldP spid="6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1286</TotalTime>
  <Words>517</Words>
  <Application>Microsoft Office PowerPoint</Application>
  <PresentationFormat>Widescreen</PresentationFormat>
  <Paragraphs>99</Paragraphs>
  <Slides>23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9" baseType="lpstr">
      <vt:lpstr>Arial</vt:lpstr>
      <vt:lpstr>Calibri</vt:lpstr>
      <vt:lpstr>NikoshBAN</vt:lpstr>
      <vt:lpstr>Tw Cen MT</vt:lpstr>
      <vt:lpstr>Wingdings</vt:lpstr>
      <vt:lpstr>Office Theme</vt:lpstr>
      <vt:lpstr>PowerPoint Presentation</vt:lpstr>
      <vt:lpstr>শিক্ষক পরিচিতি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সবাইকে ধন্যবাদ </dc:title>
  <dc:creator>PTI_Rangpur</dc:creator>
  <cp:lastModifiedBy>DEll</cp:lastModifiedBy>
  <cp:revision>200</cp:revision>
  <dcterms:created xsi:type="dcterms:W3CDTF">2006-08-16T00:00:00Z</dcterms:created>
  <dcterms:modified xsi:type="dcterms:W3CDTF">2021-04-19T17:47:48Z</dcterms:modified>
</cp:coreProperties>
</file>