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56" r:id="rId4"/>
    <p:sldId id="263" r:id="rId5"/>
    <p:sldId id="262" r:id="rId6"/>
    <p:sldId id="259" r:id="rId7"/>
    <p:sldId id="257" r:id="rId8"/>
    <p:sldId id="275" r:id="rId9"/>
    <p:sldId id="276" r:id="rId10"/>
    <p:sldId id="264" r:id="rId11"/>
    <p:sldId id="261" r:id="rId12"/>
    <p:sldId id="265" r:id="rId13"/>
    <p:sldId id="266" r:id="rId14"/>
    <p:sldId id="258" r:id="rId15"/>
    <p:sldId id="272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"/>
            <a:ext cx="8839201" cy="6477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137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152400"/>
                <a:ext cx="2895600" cy="10156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6000" dirty="0" smtClean="0"/>
                  <a:t> </a:t>
                </a:r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নির্নয়</a:t>
                </a:r>
                <a:endParaRPr lang="en-US" sz="6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152400"/>
                <a:ext cx="289560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124200" y="152400"/>
            <a:ext cx="3276600" cy="10156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828800"/>
            <a:ext cx="4286250" cy="4591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85" y="1828800"/>
            <a:ext cx="3782616" cy="45910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6560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সূত্রাবলি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6700" y="1828800"/>
                <a:ext cx="8534400" cy="4097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itchFamily="2" charset="2"/>
                  <a:buChar char="Ø"/>
                </a:pPr>
                <a:r>
                  <a:rPr lang="en-US" sz="40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  <m:r>
                      <a:rPr lang="en-US" sz="40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log[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]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log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] </a:t>
                </a:r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4400" dirty="0">
                    <a:cs typeface="NikoshBAN" pitchFamily="2" charset="0"/>
                  </a:rPr>
                  <a:t>14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দূর্বল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এসিডের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= 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𝛼</m:t>
                        </m:r>
                      </m:e>
                      <m:sup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দূর্বল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ক্ষারের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𝐾</m:t>
                        </m:r>
                      </m:e>
                      <m:sub>
                        <m:r>
                          <a:rPr lang="en-US" sz="4400" b="0" i="1" smtClean="0">
                            <a:latin typeface="Cambria Math"/>
                            <a:cs typeface="NikoshBAN" pitchFamily="2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C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ea typeface="Cambria Math"/>
                            <a:cs typeface="NikoshBAN" pitchFamily="2" charset="0"/>
                          </a:rPr>
                          <m:t>𝛼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400" dirty="0" smtClean="0">
                  <a:latin typeface="NikoshBAN" pitchFamily="2" charset="0"/>
                  <a:cs typeface="NikoshBAN" pitchFamily="2" charset="0"/>
                </a:endParaRP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দূর্বল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এসিডের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latin typeface="NikoshBAN" pitchFamily="2" charset="0"/>
                    <a:cs typeface="NikoshBAN" pitchFamily="2" charset="0"/>
                  </a:rPr>
                  <a:t>ক্ষেত্রে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]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4400" i="1" smtClean="0">
                        <a:latin typeface="Cambria Math"/>
                        <a:ea typeface="Cambria Math"/>
                        <a:cs typeface="NikoshBAN" pitchFamily="2" charset="0"/>
                      </a:rPr>
                      <m:t>𝛼</m:t>
                    </m:r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C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1828800"/>
                <a:ext cx="8534400" cy="4097917"/>
              </a:xfrm>
              <a:prstGeom prst="rect">
                <a:avLst/>
              </a:prstGeom>
              <a:blipFill rotWithShape="1">
                <a:blip r:embed="rId2"/>
                <a:stretch>
                  <a:fillRect l="-2643" t="-2232" b="-63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76200" y="1752600"/>
            <a:ext cx="8724900" cy="41741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1061"/>
            <a:ext cx="3429000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95600" y="81061"/>
            <a:ext cx="3581400" cy="11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8600" y="2533414"/>
                <a:ext cx="8610600" cy="1757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 algn="ctr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685800" indent="-685800" algn="ctr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5400" dirty="0" smtClean="0"/>
                  <a:t> 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কি?</a:t>
                </a:r>
                <a:endParaRPr lang="en-US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533414"/>
                <a:ext cx="8610600" cy="1757019"/>
              </a:xfrm>
              <a:prstGeom prst="rect">
                <a:avLst/>
              </a:prstGeom>
              <a:blipFill rotWithShape="1">
                <a:blip r:embed="rId2"/>
                <a:stretch>
                  <a:fillRect t="-8681" b="-2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503304" y="6086168"/>
            <a:ext cx="240482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0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0"/>
            <a:ext cx="4038600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8568" y="2667000"/>
                <a:ext cx="8915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 algn="ctr">
                  <a:buFont typeface="Wingdings" pitchFamily="2" charset="2"/>
                  <a:buChar char="ü"/>
                </a:pP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বিশুদ্ধ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পানির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en-US" sz="5400" dirty="0" smtClean="0">
                    <a:cs typeface="NikoshBAN" pitchFamily="2" charset="0"/>
                  </a:rPr>
                  <a:t>7 </a:t>
                </a: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কেন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685800" indent="-685800" algn="ctr">
                  <a:buFont typeface="Wingdings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স্কেলের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তাৎপর্য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5400" dirty="0" err="1" smtClean="0">
                    <a:latin typeface="NikoshBAN" pitchFamily="2" charset="0"/>
                    <a:cs typeface="NikoshBAN" pitchFamily="2" charset="0"/>
                  </a:rPr>
                  <a:t>লিখ</a:t>
                </a:r>
                <a:r>
                  <a:rPr lang="en-US" sz="5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68" y="2667000"/>
                <a:ext cx="89154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t="-10801" b="-21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652424" y="5943600"/>
            <a:ext cx="2361544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48000" y="76200"/>
            <a:ext cx="4191000" cy="1260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8534400" cy="624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708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381000"/>
                <a:ext cx="8915400" cy="83099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  <m:r>
                      <a:rPr lang="en-US" sz="4800" i="1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এর গাণিতিক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সমাধানের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ভিডিও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381000"/>
                <a:ext cx="89154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12057" b="-3687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326649"/>
              </p:ext>
            </p:extLst>
          </p:nvPr>
        </p:nvGraphicFramePr>
        <p:xfrm>
          <a:off x="558896" y="2133599"/>
          <a:ext cx="7975504" cy="4446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ackager Shell Object" showAsIcon="1" r:id="rId4" imgW="5293440" imgH="478440" progId="Package">
                  <p:embed/>
                </p:oleObj>
              </mc:Choice>
              <mc:Fallback>
                <p:oleObj name="Packager Shell Object" showAsIcon="1" r:id="rId4" imgW="5293440" imgH="478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8896" y="2133599"/>
                        <a:ext cx="7975504" cy="4446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821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04800"/>
            <a:ext cx="3001143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2400" y="2743200"/>
                <a:ext cx="880081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পানিতে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অম্ল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যোগ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করলে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হ্রাস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পায়-ব্যাখ্যা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400" dirty="0" smtClean="0">
                    <a:cs typeface="NikoshBAN" pitchFamily="2" charset="0"/>
                  </a:rPr>
                  <a:t>4% </a:t>
                </a:r>
                <a:r>
                  <a:rPr lang="en-US" sz="4400" dirty="0" err="1" smtClean="0">
                    <a:cs typeface="NikoshBAN" pitchFamily="2" charset="0"/>
                  </a:rPr>
                  <a:t>NaOH</a:t>
                </a:r>
                <a:r>
                  <a:rPr lang="en-US" sz="4400" dirty="0" smtClean="0"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দ্রবণের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কত?</a:t>
                </a:r>
                <a:endParaRPr lang="en-US" sz="4400" dirty="0"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743200"/>
                <a:ext cx="8800816" cy="2123658"/>
              </a:xfrm>
              <a:prstGeom prst="rect">
                <a:avLst/>
              </a:prstGeom>
              <a:blipFill rotWithShape="1">
                <a:blip r:embed="rId2"/>
                <a:stretch>
                  <a:fillRect l="-2493" t="-5172" b="-13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53200" y="5867400"/>
            <a:ext cx="2400016" cy="6463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6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152400"/>
            <a:ext cx="40386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988" y="284202"/>
            <a:ext cx="2190023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0499" y="2743200"/>
                <a:ext cx="8839201" cy="3172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পূর্ণরুপ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মাটির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হ্রাস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পেলে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করনীয়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যত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কম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সে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দ্রবন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ততো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বেশী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?</a:t>
                </a:r>
              </a:p>
              <a:p>
                <a:pPr marL="571500" indent="-5715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cs typeface="NikoshBAN" pitchFamily="2" charset="0"/>
                  </a:rPr>
                  <a:t>2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তুলনায়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cs typeface="NikoshBAN" pitchFamily="2" charset="0"/>
                  </a:rPr>
                  <a:t>5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দ্রবণ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কত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গুণ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কম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অম্লীয়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99" y="2743200"/>
                <a:ext cx="8839201" cy="3172150"/>
              </a:xfrm>
              <a:prstGeom prst="rect">
                <a:avLst/>
              </a:prstGeom>
              <a:blipFill rotWithShape="1">
                <a:blip r:embed="rId2"/>
                <a:stretch>
                  <a:fillRect l="-2138" t="-288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048000" y="284202"/>
            <a:ext cx="3124200" cy="1239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90499" y="2514600"/>
            <a:ext cx="8839201" cy="3400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08002"/>
            <a:ext cx="3143809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5194" y="2895600"/>
                <a:ext cx="8763000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Wingdings" pitchFamily="2" charset="2"/>
                  <a:buChar char="v"/>
                </a:pP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দ্রবণের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cs typeface="NikoshBAN" pitchFamily="2" charset="0"/>
                  </a:rPr>
                  <a:t>0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কম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cs typeface="NikoshBAN" pitchFamily="2" charset="0"/>
                  </a:rPr>
                  <a:t>14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বেশী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না-ব্যাখ্যা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latin typeface="NikoshBAN" pitchFamily="2" charset="0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:endParaRPr lang="en-US" sz="4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94" y="2895600"/>
                <a:ext cx="8763000" cy="1446550"/>
              </a:xfrm>
              <a:prstGeom prst="rect">
                <a:avLst/>
              </a:prstGeom>
              <a:blipFill rotWithShape="1">
                <a:blip r:embed="rId2"/>
                <a:stretch>
                  <a:fillRect l="-2503" t="-9705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90800" y="208002"/>
            <a:ext cx="4038600" cy="12397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8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46" y="202336"/>
            <a:ext cx="8698854" cy="64270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14400" y="5334000"/>
            <a:ext cx="2266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270387"/>
            <a:ext cx="2417650" cy="11079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942" y="1752600"/>
            <a:ext cx="4412226" cy="44627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ইমদাদুল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হক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শংকরপুর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emdadulh</a:t>
            </a:r>
            <a:r>
              <a:rPr lang="en-US" sz="2400" dirty="0" err="1">
                <a:cs typeface="NikoshBAN" pitchFamily="2" charset="0"/>
              </a:rPr>
              <a:t>422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34233" y="2590800"/>
            <a:ext cx="4038600" cy="403187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অধ্যায়ঃরাসায়নিক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ঘন্টা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18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/০4/২০২১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533" y="121553"/>
            <a:ext cx="2286000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722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057400"/>
            <a:ext cx="3962400" cy="4472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658913" y="111204"/>
            <a:ext cx="4159758" cy="110799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600" dirty="0" err="1"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যাচাই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28800"/>
            <a:ext cx="4533900" cy="472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Oval 2"/>
          <p:cNvSpPr/>
          <p:nvPr/>
        </p:nvSpPr>
        <p:spPr>
          <a:xfrm>
            <a:off x="2609850" y="0"/>
            <a:ext cx="4400550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04800"/>
            <a:ext cx="8763000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133600" y="152400"/>
            <a:ext cx="4572000" cy="12603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3427708"/>
                <a:ext cx="8001000" cy="101566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  <a:scene3d>
                <a:camera prst="perspectiveFront" fov="2700000">
                  <a:rot lat="20376000" lon="1938000" rev="20112001"/>
                </a:camera>
                <a:lightRig rig="soft" dir="t">
                  <a:rot lat="0" lon="0" rev="0"/>
                </a:lightRig>
              </a:scene3d>
              <a:sp3d prstMaterial="translucentPowder">
                <a:bevelT w="203200" h="50800" prst="softRound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দ্রবণের</a:t>
                </a:r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স্কেল</a:t>
                </a:r>
                <a:endParaRPr lang="en-US" sz="6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27708"/>
                <a:ext cx="8001000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27000" dist="38100" dir="2700000" algn="ctr">
                  <a:srgbClr val="000000">
                    <a:alpha val="45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7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819400" cy="110799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19400" y="228600"/>
            <a:ext cx="3352800" cy="11079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651" y="1981200"/>
                <a:ext cx="8694549" cy="4711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এই</a:t>
                </a:r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পাঠ</a:t>
                </a:r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শেষে</a:t>
                </a:r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 smtClean="0">
                    <a:latin typeface="NikoshBAN" pitchFamily="2" charset="0"/>
                    <a:cs typeface="NikoshBAN" pitchFamily="2" charset="0"/>
                  </a:rPr>
                  <a:t>শিক্ষার্থীরা</a:t>
                </a:r>
                <a:r>
                  <a:rPr lang="en-US" sz="6000" dirty="0" smtClean="0">
                    <a:latin typeface="NikoshBAN" pitchFamily="2" charset="0"/>
                    <a:cs typeface="NikoshBAN" pitchFamily="2" charset="0"/>
                  </a:rPr>
                  <a:t>……</a:t>
                </a:r>
              </a:p>
              <a:p>
                <a:pPr marL="685800" indent="-685800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তাহা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বলতে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685800" indent="-685800">
                  <a:buFont typeface="Courier New" pitchFamily="49" charset="0"/>
                  <a:buChar char="o"/>
                </a:pP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পানির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আয়নিক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গুণফল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স্কেল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নির্নয়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685800" indent="-685800">
                  <a:buFont typeface="Courier New" pitchFamily="49" charset="0"/>
                  <a:buChar char="o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8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সম্পর্কিত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গাণিতিক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সমস্যা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সমাধন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 smtClean="0"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8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4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51" y="1981200"/>
                <a:ext cx="8694549" cy="4711418"/>
              </a:xfrm>
              <a:prstGeom prst="rect">
                <a:avLst/>
              </a:prstGeom>
              <a:blipFill rotWithShape="1">
                <a:blip r:embed="rId2"/>
                <a:stretch>
                  <a:fillRect l="-2945" t="-4010" b="-5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144651" y="1981200"/>
            <a:ext cx="8694549" cy="47114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2726" y="1149489"/>
                <a:ext cx="46482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কোনো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দ্রবণের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হাইড্রোজেন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আয়নের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ঘনমাত্রার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ঋণাত্মক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লগারিদমই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ঐ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দ্রবণের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বলে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গাণিতিকভাবে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  <m:r>
                      <a:rPr lang="en-US" sz="40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  <a:ea typeface="Cambria Math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log[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]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4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পূর্ণরুপ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latin typeface="NikoshBAN" pitchFamily="2" charset="0"/>
                    <a:cs typeface="NikoshBAN" pitchFamily="2" charset="0"/>
                  </a:rPr>
                  <a:t>হলো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- Power of Hydrogen ion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26" y="1149489"/>
                <a:ext cx="4648200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4587" t="-1840" b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920" y="1149489"/>
            <a:ext cx="4619006" cy="55496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363" y="1600200"/>
            <a:ext cx="4105142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74992" y="5791200"/>
            <a:ext cx="3183885" cy="70788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সোরেনসেন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7004" y="51137"/>
                <a:ext cx="3127844" cy="1015663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6000" dirty="0" err="1" smtClean="0">
                    <a:cs typeface="NikoshBAN" pitchFamily="2" charset="0"/>
                  </a:rPr>
                  <a:t>দ্রবণের</a:t>
                </a:r>
                <a:r>
                  <a:rPr lang="en-US" sz="6000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60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60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004" y="51137"/>
                <a:ext cx="3127844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11197" t="-15116" b="-3779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5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7630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12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85136" y="1219200"/>
                <a:ext cx="8706464" cy="44666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>
                    <a:cs typeface="NikoshBAN" pitchFamily="2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℃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তাপমাত্রায় পানির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আয়নিক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গুণফল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পাই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]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]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(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উভয়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দিকে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log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নেই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)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log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]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+ log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]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log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600" i="1" dirty="0">
                            <a:latin typeface="Cambria Math"/>
                            <a:cs typeface="NikoshBAN" pitchFamily="2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                         বা, -</a:t>
                </a:r>
                <a:r>
                  <a:rPr lang="en-US" sz="36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- </a:t>
                </a:r>
                <a:r>
                  <a:rPr lang="en-US" sz="3600" dirty="0">
                    <a:cs typeface="NikoshBAN" pitchFamily="2" charset="0"/>
                  </a:rPr>
                  <a:t>14 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>
                    <a:cs typeface="NikoshBAN" pitchFamily="2" charset="0"/>
                  </a:rPr>
                  <a:t>14</a:t>
                </a:r>
              </a:p>
              <a:p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বিশুদ্ধ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পানিতে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]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]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]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</m:sup>
                    </m:sSup>
                    <m:r>
                      <a:rPr lang="en-US" sz="3200" b="0" i="0" smtClean="0">
                        <a:latin typeface="Cambria Math"/>
                        <a:cs typeface="NikoshBAN" pitchFamily="2" charset="0"/>
                      </a:rPr>
                      <m:t>]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]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]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  <a:cs typeface="NikoshBAN" pitchFamily="2" charset="0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]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বা, -log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[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] 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= -log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3600" dirty="0">
                    <a:cs typeface="NikoshBAN" pitchFamily="2" charset="0"/>
                  </a:rPr>
                  <a:t>7 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অনুরুপভাবে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cs typeface="NikoshBAN" pitchFamily="2" charset="0"/>
                          </a:rPr>
                          <m:t>𝑂𝐻</m:t>
                        </m:r>
                      </m:sup>
                    </m:sSup>
                  </m:oMath>
                </a14:m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= </a:t>
                </a:r>
                <a:r>
                  <a:rPr lang="en-US" sz="3600" dirty="0">
                    <a:cs typeface="NikoshBAN" pitchFamily="2" charset="0"/>
                  </a:rPr>
                  <a:t>7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36" y="1219200"/>
                <a:ext cx="8706464" cy="4466672"/>
              </a:xfrm>
              <a:prstGeom prst="rect">
                <a:avLst/>
              </a:prstGeom>
              <a:blipFill rotWithShape="1">
                <a:blip r:embed="rId2"/>
                <a:stretch>
                  <a:fillRect l="-2171" t="-2319" r="-980" b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8070" y="191729"/>
                <a:ext cx="8327857" cy="92333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পানির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আয়নিক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গুণফল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হতে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𝑃</m:t>
                        </m:r>
                      </m:e>
                      <m:sup>
                        <m:r>
                          <a:rPr lang="en-US" sz="5400" i="1">
                            <a:latin typeface="Cambria Math"/>
                            <a:cs typeface="NikoshBAN" pitchFamily="2" charset="0"/>
                          </a:rPr>
                          <m:t>𝐻</m:t>
                        </m:r>
                      </m:sup>
                    </m:sSup>
                  </m:oMath>
                </a14:m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latin typeface="NikoshBAN" pitchFamily="2" charset="0"/>
                    <a:cs typeface="NikoshBAN" pitchFamily="2" charset="0"/>
                  </a:rPr>
                  <a:t>স্কেল</a:t>
                </a:r>
                <a:r>
                  <a:rPr lang="en-US" sz="54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5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70" y="191729"/>
                <a:ext cx="8327857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3717" t="-14744" r="-875" b="-3846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08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3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618</Words>
  <Application>Microsoft Office PowerPoint</Application>
  <PresentationFormat>On-screen Show (4:3)</PresentationFormat>
  <Paragraphs>64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2006-08-16T00:00:00Z</dcterms:created>
  <dcterms:modified xsi:type="dcterms:W3CDTF">2021-04-19T12:08:56Z</dcterms:modified>
</cp:coreProperties>
</file>