
<file path=[Content_Types].xml><?xml version="1.0" encoding="utf-8"?>
<Types xmlns="http://schemas.openxmlformats.org/package/2006/content-types">
  <Default Extension="jfif" ContentType="image/j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57" r:id="rId4"/>
    <p:sldId id="259" r:id="rId5"/>
    <p:sldId id="260" r:id="rId6"/>
    <p:sldId id="258" r:id="rId7"/>
    <p:sldId id="267" r:id="rId8"/>
    <p:sldId id="274" r:id="rId9"/>
    <p:sldId id="261" r:id="rId10"/>
    <p:sldId id="262" r:id="rId11"/>
    <p:sldId id="268" r:id="rId12"/>
    <p:sldId id="271" r:id="rId13"/>
    <p:sldId id="275" r:id="rId14"/>
    <p:sldId id="265" r:id="rId15"/>
    <p:sldId id="277" r:id="rId16"/>
    <p:sldId id="272" r:id="rId17"/>
    <p:sldId id="278" r:id="rId18"/>
    <p:sldId id="266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5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E69C1-8F93-40E8-BAF1-B22F97888C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95B6A-6158-406D-BE99-928C4E0B2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3F2DB-3828-4582-975E-160BB67A0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0DE8-A5D8-4559-AA26-7E9EB7EA4652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99071-3EC6-4720-AD28-2A938650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AA21F-B4A0-4BA6-86F0-2544526F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E396-B94E-4B2A-8474-89561B70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9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918-47CB-4258-81EF-50F5AC5A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54C45-9F26-4804-851B-50DBA6E57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51270-10B5-4DA2-93B1-73F50619B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0DE8-A5D8-4559-AA26-7E9EB7EA4652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E33EC-40B5-447D-A3F2-7F2949247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DEBBF-8451-4713-AA57-D9F57357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E396-B94E-4B2A-8474-89561B70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9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70D951-E884-4F97-927C-C33EF77148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37A51B-726C-4C7C-A0DD-02373A321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FA69D-D9AF-4C9E-BC9C-7CDEA4CC8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0DE8-A5D8-4559-AA26-7E9EB7EA4652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9054D-D760-47C8-8E79-92ED986B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5A107-769A-45F0-AACA-70F95FF5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E396-B94E-4B2A-8474-89561B70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5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F5281-5D3B-4C02-9E67-C8D4E96D1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C7395-C3B3-4BD8-89F9-98A84FA8B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22280-8665-4FD5-8625-5FF0AF2BD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0DE8-A5D8-4559-AA26-7E9EB7EA4652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3F797-29C2-45DA-BC45-D456052E3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F8A55-A6AA-4D43-9983-C89D6005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E396-B94E-4B2A-8474-89561B70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6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77D25-CBE1-4DBF-9643-6C73272A1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6D5A9-BB02-4CFA-B812-13411B318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53929-9399-4B5F-9214-ED8FC569F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0DE8-A5D8-4559-AA26-7E9EB7EA4652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BCEBF-E5C2-404D-9CAE-7FA100746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AD2F4-9C59-48E2-A691-1328C8B1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E396-B94E-4B2A-8474-89561B70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2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F7BF5-6110-4CFA-BB0B-7D0BCA7BD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DE1D7-57BE-44DE-9EB6-6FB3E2BB6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D094F-0F1C-47C2-9560-55F13D9F5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5B119-ECAA-4BEC-9B0D-A5E4B2AB0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0DE8-A5D8-4559-AA26-7E9EB7EA4652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DD075-6477-45A4-91AA-CF52E7E31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1E716-AD28-48F7-BA54-38AE0558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E396-B94E-4B2A-8474-89561B70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0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3B34B-13FB-41AB-9101-57C18A64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0F911-2FB6-4115-A732-6100A0CA8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529400-1900-4F4E-AAE9-7DE0FDEBF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519ACD-5FB2-45E0-864D-553F1AF252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83982-7E51-42F0-9B04-910704F1CF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1679F4-BBC1-4575-B979-D35C1652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0DE8-A5D8-4559-AA26-7E9EB7EA4652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0A0662-1BB3-4369-93F2-B5DDB715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BE8B45-04D5-452C-967F-4A8D7C73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E396-B94E-4B2A-8474-89561B70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8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E4E72-A180-4FB2-8842-C1C419AED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EECFEF-3308-47D9-BF4E-31BC87F33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0DE8-A5D8-4559-AA26-7E9EB7EA4652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FD71CD-7C53-4B63-B586-D8F91D9B0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B8B92-5E85-48B6-B4F7-07427486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E396-B94E-4B2A-8474-89561B70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7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4B8C15-0FF1-4319-A945-DAE030ABA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0DE8-A5D8-4559-AA26-7E9EB7EA4652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AFE66-0C4F-4288-B375-C4A83C4D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0EE01-9F4C-4982-A247-57E515DD7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E396-B94E-4B2A-8474-89561B70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8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F5D60-BC09-4986-A785-349A378D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91C54-36CD-4C30-A5DA-08830E973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64DD9-F23E-45BB-9B54-963041D26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83BB7-87F1-415F-BC96-A1696585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0DE8-A5D8-4559-AA26-7E9EB7EA4652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97425-647F-4BA7-95DE-9375A0CA2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C0D25B-AC90-4586-8635-100170C77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E396-B94E-4B2A-8474-89561B70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9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A16E4-CD63-4732-A650-14D108F6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033438-70D0-45F1-821B-160BAD629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420DF-7F03-456C-AE36-2E8005788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EA57C-5365-4A9C-A339-35465C311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0DE8-A5D8-4559-AA26-7E9EB7EA4652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B9468-2DD8-4EDE-A973-B388B5C7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E9901-46BD-4D21-8809-C043602D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E396-B94E-4B2A-8474-89561B70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2B4068-C9D2-4E1B-B6EF-7D5C04DBF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84D86A-2A0B-4173-8A94-D28698BAB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4C99F-629C-4616-A861-64CB85B39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70DE8-A5D8-4559-AA26-7E9EB7EA4652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9F56A-187F-4A9E-AF37-89DDACA56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EF5FA-35BE-441E-8FA7-3A2F3C10A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CE396-B94E-4B2A-8474-89561B70A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2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fif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638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299AAB-740D-444E-9363-F5D24DAA4AA1}"/>
              </a:ext>
            </a:extLst>
          </p:cNvPr>
          <p:cNvSpPr txBox="1"/>
          <p:nvPr/>
        </p:nvSpPr>
        <p:spPr>
          <a:xfrm>
            <a:off x="517826" y="1099096"/>
            <a:ext cx="10842214" cy="1648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923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দেখানো ছকের মতো খাতায় একটি ছক তৈরি কর এবং ছকটি পূরণ কর- </a:t>
            </a:r>
            <a:endParaRPr lang="en-US" sz="492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CBDA6-1C97-45EC-9F25-C797E1FAB47D}"/>
              </a:ext>
            </a:extLst>
          </p:cNvPr>
          <p:cNvGrpSpPr/>
          <p:nvPr/>
        </p:nvGrpSpPr>
        <p:grpSpPr>
          <a:xfrm>
            <a:off x="4727146" y="400244"/>
            <a:ext cx="3427987" cy="819112"/>
            <a:chOff x="4246110" y="250677"/>
            <a:chExt cx="2974812" cy="7986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967709-9AB5-40B2-A767-5EC6DD98E8AE}"/>
                </a:ext>
              </a:extLst>
            </p:cNvPr>
            <p:cNvSpPr txBox="1"/>
            <p:nvPr/>
          </p:nvSpPr>
          <p:spPr>
            <a:xfrm>
              <a:off x="4377487" y="262493"/>
              <a:ext cx="2843435" cy="78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513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  </a:t>
              </a:r>
              <a:endParaRPr lang="en-US" sz="4513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ADA551F-0673-4A96-BF3C-3DAE050F3670}"/>
                </a:ext>
              </a:extLst>
            </p:cNvPr>
            <p:cNvSpPr/>
            <p:nvPr/>
          </p:nvSpPr>
          <p:spPr>
            <a:xfrm>
              <a:off x="4246110" y="250677"/>
              <a:ext cx="2459489" cy="711200"/>
            </a:xfrm>
            <a:prstGeom prst="roundRect">
              <a:avLst>
                <a:gd name="adj" fmla="val 43198"/>
              </a:avLst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46"/>
            </a:p>
          </p:txBody>
        </p:sp>
      </p:grp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12FA69E-C7AC-4F54-BB45-D84E2CFB064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99049" y="3564703"/>
          <a:ext cx="8879766" cy="2661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9883">
                  <a:extLst>
                    <a:ext uri="{9D8B030D-6E8A-4147-A177-3AD203B41FA5}">
                      <a16:colId xmlns:a16="http://schemas.microsoft.com/office/drawing/2014/main" val="1468921759"/>
                    </a:ext>
                  </a:extLst>
                </a:gridCol>
                <a:gridCol w="4439883">
                  <a:extLst>
                    <a:ext uri="{9D8B030D-6E8A-4147-A177-3AD203B41FA5}">
                      <a16:colId xmlns:a16="http://schemas.microsoft.com/office/drawing/2014/main" val="3633843895"/>
                    </a:ext>
                  </a:extLst>
                </a:gridCol>
              </a:tblGrid>
              <a:tr h="862427">
                <a:tc>
                  <a:txBody>
                    <a:bodyPr/>
                    <a:lstStyle/>
                    <a:p>
                      <a:r>
                        <a:rPr lang="bn-IN" sz="41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উদ্ভিজ্জ খাদ্য </a:t>
                      </a:r>
                      <a:endParaRPr lang="en-US" sz="41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3785" marR="93785" marT="46892" marB="468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IN" sz="41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প্রাণিজ খাদ্য </a:t>
                      </a:r>
                      <a:endParaRPr lang="en-US" sz="41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3785" marR="93785" marT="46892" marB="468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667275"/>
                  </a:ext>
                </a:extLst>
              </a:tr>
              <a:tr h="1799408">
                <a:tc>
                  <a:txBody>
                    <a:bodyPr/>
                    <a:lstStyle/>
                    <a:p>
                      <a:endParaRPr lang="en-US" sz="3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3785" marR="93785" marT="46892" marB="468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3785" marR="93785" marT="46892" marB="468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98715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86FD213-A6AF-4BD7-A67B-7B35FD64DFB1}"/>
              </a:ext>
            </a:extLst>
          </p:cNvPr>
          <p:cNvSpPr txBox="1"/>
          <p:nvPr/>
        </p:nvSpPr>
        <p:spPr>
          <a:xfrm>
            <a:off x="1499049" y="2823976"/>
            <a:ext cx="8879766" cy="742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102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খাদ্য </a:t>
            </a:r>
            <a:endParaRPr lang="en-US" sz="4102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439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F5FD44-2299-4BE3-BE50-50547E033935}"/>
              </a:ext>
            </a:extLst>
          </p:cNvPr>
          <p:cNvGrpSpPr/>
          <p:nvPr/>
        </p:nvGrpSpPr>
        <p:grpSpPr>
          <a:xfrm>
            <a:off x="4937953" y="846599"/>
            <a:ext cx="5326331" cy="5502368"/>
            <a:chOff x="2426486" y="842768"/>
            <a:chExt cx="5199082" cy="56026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A9B68D7-8BD9-47CB-8B18-FA8D2AA5C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323" y="859227"/>
              <a:ext cx="4387245" cy="556974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4F58E4-D823-4784-9AB5-9DEAD85088C9}"/>
                </a:ext>
              </a:extLst>
            </p:cNvPr>
            <p:cNvSpPr/>
            <p:nvPr/>
          </p:nvSpPr>
          <p:spPr>
            <a:xfrm rot="1244476">
              <a:off x="2584773" y="1685680"/>
              <a:ext cx="2369174" cy="892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46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D6AD6B-DDC9-4A4B-9619-BF65B0179FEF}"/>
                </a:ext>
              </a:extLst>
            </p:cNvPr>
            <p:cNvSpPr/>
            <p:nvPr/>
          </p:nvSpPr>
          <p:spPr>
            <a:xfrm>
              <a:off x="4928954" y="842768"/>
              <a:ext cx="2369174" cy="10640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46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76F62B-EB20-4DEE-97FF-40A2FB9CF6B4}"/>
                </a:ext>
              </a:extLst>
            </p:cNvPr>
            <p:cNvSpPr/>
            <p:nvPr/>
          </p:nvSpPr>
          <p:spPr>
            <a:xfrm>
              <a:off x="2426486" y="3152924"/>
              <a:ext cx="2369174" cy="767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46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61BCB6-723B-42AB-90B7-3FE13402FB08}"/>
                </a:ext>
              </a:extLst>
            </p:cNvPr>
            <p:cNvSpPr/>
            <p:nvPr/>
          </p:nvSpPr>
          <p:spPr>
            <a:xfrm>
              <a:off x="2893687" y="5678078"/>
              <a:ext cx="2369174" cy="7673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46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122DDC-BEEC-434D-B2E1-A0744989C89F}"/>
                </a:ext>
              </a:extLst>
            </p:cNvPr>
            <p:cNvSpPr/>
            <p:nvPr/>
          </p:nvSpPr>
          <p:spPr>
            <a:xfrm rot="1756886">
              <a:off x="3046706" y="893819"/>
              <a:ext cx="2369174" cy="10640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46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00F1F0F-E770-440F-BC9F-A49E480E7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30" y="333211"/>
            <a:ext cx="1388386" cy="13883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E4DA0A-D908-4907-AD2A-DB8FFF6CB3C3}"/>
              </a:ext>
            </a:extLst>
          </p:cNvPr>
          <p:cNvSpPr txBox="1"/>
          <p:nvPr/>
        </p:nvSpPr>
        <p:spPr>
          <a:xfrm>
            <a:off x="2976894" y="2648808"/>
            <a:ext cx="2997516" cy="677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92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 অক্সাইড </a:t>
            </a:r>
            <a:endParaRPr lang="en-US" sz="369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E9D332-BF9E-4878-887C-90EFD7C9C9DA}"/>
              </a:ext>
            </a:extLst>
          </p:cNvPr>
          <p:cNvSpPr txBox="1"/>
          <p:nvPr/>
        </p:nvSpPr>
        <p:spPr>
          <a:xfrm>
            <a:off x="7649274" y="509034"/>
            <a:ext cx="2240631" cy="677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92" dirty="0"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 </a:t>
            </a:r>
            <a:endParaRPr lang="en-US" sz="369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09C71C-1565-4D41-B59C-1C2D0BAC4FC7}"/>
              </a:ext>
            </a:extLst>
          </p:cNvPr>
          <p:cNvSpPr txBox="1"/>
          <p:nvPr/>
        </p:nvSpPr>
        <p:spPr>
          <a:xfrm>
            <a:off x="6946012" y="5609831"/>
            <a:ext cx="957939" cy="677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92" dirty="0"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endParaRPr lang="en-US" sz="369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39B9B7D8-F22D-4113-8C93-B52781497816}"/>
              </a:ext>
            </a:extLst>
          </p:cNvPr>
          <p:cNvSpPr/>
          <p:nvPr/>
        </p:nvSpPr>
        <p:spPr>
          <a:xfrm rot="18905365">
            <a:off x="7359897" y="1499292"/>
            <a:ext cx="455345" cy="810423"/>
          </a:xfrm>
          <a:prstGeom prst="downArrow">
            <a:avLst>
              <a:gd name="adj1" fmla="val 38071"/>
              <a:gd name="adj2" fmla="val 55963"/>
            </a:avLst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2D0C0329-7B8B-44A2-A803-2D35DF688D5B}"/>
              </a:ext>
            </a:extLst>
          </p:cNvPr>
          <p:cNvSpPr/>
          <p:nvPr/>
        </p:nvSpPr>
        <p:spPr>
          <a:xfrm rot="18895490">
            <a:off x="7676279" y="1234146"/>
            <a:ext cx="455345" cy="810423"/>
          </a:xfrm>
          <a:prstGeom prst="downArrow">
            <a:avLst>
              <a:gd name="adj1" fmla="val 38071"/>
              <a:gd name="adj2" fmla="val 55963"/>
            </a:avLst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D356128-F319-4191-8D34-957F9FF5917B}"/>
              </a:ext>
            </a:extLst>
          </p:cNvPr>
          <p:cNvCxnSpPr>
            <a:cxnSpLocks/>
          </p:cNvCxnSpPr>
          <p:nvPr/>
        </p:nvCxnSpPr>
        <p:spPr>
          <a:xfrm>
            <a:off x="6137674" y="2827766"/>
            <a:ext cx="95943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519734-F3D9-4781-8A3F-2469B8E8EA3C}"/>
              </a:ext>
            </a:extLst>
          </p:cNvPr>
          <p:cNvCxnSpPr>
            <a:cxnSpLocks/>
          </p:cNvCxnSpPr>
          <p:nvPr/>
        </p:nvCxnSpPr>
        <p:spPr>
          <a:xfrm>
            <a:off x="6116049" y="2976750"/>
            <a:ext cx="11566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8998E49-0AE2-4886-8AA5-07BE39A9E7AB}"/>
              </a:ext>
            </a:extLst>
          </p:cNvPr>
          <p:cNvCxnSpPr>
            <a:cxnSpLocks/>
          </p:cNvCxnSpPr>
          <p:nvPr/>
        </p:nvCxnSpPr>
        <p:spPr>
          <a:xfrm>
            <a:off x="6137674" y="3156675"/>
            <a:ext cx="100355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479042B3-A8F0-4B70-B865-889424B48CC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009112" y="5653582"/>
            <a:ext cx="1041575" cy="434880"/>
          </a:xfrm>
          <a:prstGeom prst="curvedConnector3">
            <a:avLst>
              <a:gd name="adj1" fmla="val 50000"/>
            </a:avLst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67D6074-87D5-4D13-B145-E30A6FE366F5}"/>
              </a:ext>
            </a:extLst>
          </p:cNvPr>
          <p:cNvSpPr txBox="1"/>
          <p:nvPr/>
        </p:nvSpPr>
        <p:spPr>
          <a:xfrm>
            <a:off x="10107844" y="1375600"/>
            <a:ext cx="1496543" cy="6605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92" dirty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 </a:t>
            </a:r>
            <a:endParaRPr lang="en-US" sz="369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Arrow: Up 38">
            <a:extLst>
              <a:ext uri="{FF2B5EF4-FFF2-40B4-BE49-F238E27FC236}">
                <a16:creationId xmlns:a16="http://schemas.microsoft.com/office/drawing/2014/main" id="{80BD569F-02D1-46D0-8EAA-E6FBF6CA6623}"/>
              </a:ext>
            </a:extLst>
          </p:cNvPr>
          <p:cNvSpPr/>
          <p:nvPr/>
        </p:nvSpPr>
        <p:spPr>
          <a:xfrm rot="1634739">
            <a:off x="10154768" y="1909831"/>
            <a:ext cx="137104" cy="787029"/>
          </a:xfrm>
          <a:prstGeom prst="up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/>
          </a:p>
        </p:txBody>
      </p:sp>
      <p:sp>
        <p:nvSpPr>
          <p:cNvPr id="40" name="Arrow: Up 39">
            <a:extLst>
              <a:ext uri="{FF2B5EF4-FFF2-40B4-BE49-F238E27FC236}">
                <a16:creationId xmlns:a16="http://schemas.microsoft.com/office/drawing/2014/main" id="{7049C5EE-628F-4D47-BE2B-2C8E1AE7B1AA}"/>
              </a:ext>
            </a:extLst>
          </p:cNvPr>
          <p:cNvSpPr/>
          <p:nvPr/>
        </p:nvSpPr>
        <p:spPr>
          <a:xfrm rot="1711196">
            <a:off x="10304977" y="2052740"/>
            <a:ext cx="149753" cy="787029"/>
          </a:xfrm>
          <a:prstGeom prst="up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EEA6CE-E3BA-4817-998E-81D24A8ACBE5}"/>
              </a:ext>
            </a:extLst>
          </p:cNvPr>
          <p:cNvGrpSpPr/>
          <p:nvPr/>
        </p:nvGrpSpPr>
        <p:grpSpPr>
          <a:xfrm>
            <a:off x="351011" y="412296"/>
            <a:ext cx="5475102" cy="1522046"/>
            <a:chOff x="342236" y="259113"/>
            <a:chExt cx="5338224" cy="1483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6116D3-2273-4E83-964F-BE4F88A28B0F}"/>
                </a:ext>
              </a:extLst>
            </p:cNvPr>
            <p:cNvSpPr txBox="1"/>
            <p:nvPr/>
          </p:nvSpPr>
          <p:spPr>
            <a:xfrm>
              <a:off x="487287" y="388250"/>
              <a:ext cx="5193173" cy="135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02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as-IN" sz="4102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4102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102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4102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102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4102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102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কীভাবে নিজের খাবার নিজেই তৈরি করে দেখি-  </a:t>
              </a:r>
              <a:r>
                <a:rPr lang="en-US" sz="4102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75CD430-A1E6-482B-BACB-6786225EF710}"/>
                </a:ext>
              </a:extLst>
            </p:cNvPr>
            <p:cNvSpPr/>
            <p:nvPr/>
          </p:nvSpPr>
          <p:spPr>
            <a:xfrm>
              <a:off x="342236" y="259113"/>
              <a:ext cx="4657331" cy="1422304"/>
            </a:xfrm>
            <a:prstGeom prst="roundRect">
              <a:avLst>
                <a:gd name="adj" fmla="val 24962"/>
              </a:avLst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46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47EC6DA-74F9-4834-992E-E9228E17E924}"/>
              </a:ext>
            </a:extLst>
          </p:cNvPr>
          <p:cNvSpPr txBox="1"/>
          <p:nvPr/>
        </p:nvSpPr>
        <p:spPr>
          <a:xfrm>
            <a:off x="444140" y="586430"/>
            <a:ext cx="7264687" cy="80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513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নিজের খাবার নিজেই তৈরি করে।  </a:t>
            </a:r>
            <a:endParaRPr lang="en-US" sz="451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2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22" presetClass="entr" presetSubtype="4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7" grpId="0" animBg="1"/>
      <p:bldP spid="18" grpId="0" animBg="1"/>
      <p:bldP spid="38" grpId="0" animBg="1"/>
      <p:bldP spid="39" grpId="0" animBg="1"/>
      <p:bldP spid="40" grpId="0" animBg="1"/>
      <p:bldP spid="25" grpId="0"/>
      <p:bldP spid="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A52B54-D0AE-48DC-97EF-59DE5A0153C3}"/>
              </a:ext>
            </a:extLst>
          </p:cNvPr>
          <p:cNvSpPr txBox="1"/>
          <p:nvPr/>
        </p:nvSpPr>
        <p:spPr>
          <a:xfrm>
            <a:off x="4236846" y="471590"/>
            <a:ext cx="2691115" cy="8069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513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  </a:t>
            </a:r>
            <a:endParaRPr lang="en-US" sz="451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3B9432-BA41-46AC-A2FE-8C434224D3EF}"/>
              </a:ext>
            </a:extLst>
          </p:cNvPr>
          <p:cNvSpPr txBox="1"/>
          <p:nvPr/>
        </p:nvSpPr>
        <p:spPr>
          <a:xfrm>
            <a:off x="1418456" y="4465542"/>
            <a:ext cx="9487787" cy="80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6130" indent="-586130">
              <a:buFont typeface="Wingdings" panose="05000000000000000000" pitchFamily="2" charset="2"/>
              <a:buChar char="q"/>
            </a:pPr>
            <a:r>
              <a:rPr lang="bn-IN" sz="4513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খাদ্য তৈরিতে কী কী প্রয়োজন লেখ।  </a:t>
            </a:r>
            <a:endParaRPr lang="en-US" sz="451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B99BA-6699-4B41-9DEC-52BA08504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8" y="742435"/>
            <a:ext cx="2992415" cy="3300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FE965B-A3A5-4B99-A693-B89BC702FD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04"/>
          <a:stretch/>
        </p:blipFill>
        <p:spPr>
          <a:xfrm>
            <a:off x="8985172" y="471590"/>
            <a:ext cx="1921072" cy="256057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7601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4BC339F-7A98-4A75-83EC-2CC014F27FCC}"/>
              </a:ext>
            </a:extLst>
          </p:cNvPr>
          <p:cNvSpPr txBox="1"/>
          <p:nvPr/>
        </p:nvSpPr>
        <p:spPr>
          <a:xfrm>
            <a:off x="2715073" y="5084245"/>
            <a:ext cx="8342922" cy="677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92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r>
              <a:rPr lang="en-US" sz="3692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IN" sz="3692" dirty="0">
                <a:latin typeface="NikoshBAN" panose="02000000000000000000" pitchFamily="2" charset="0"/>
                <a:cs typeface="NikoshBAN" panose="02000000000000000000" pitchFamily="2" charset="0"/>
              </a:rPr>
              <a:t> প্রাণী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9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F218A-006C-43D9-8E14-EA7873AA26B0}"/>
              </a:ext>
            </a:extLst>
          </p:cNvPr>
          <p:cNvSpPr txBox="1"/>
          <p:nvPr/>
        </p:nvSpPr>
        <p:spPr>
          <a:xfrm>
            <a:off x="3930463" y="506593"/>
            <a:ext cx="4901748" cy="677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92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 কীভাবে শক্তি পায়? 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27BFF-6B11-4731-A235-2B1F17F0A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4" y="1250830"/>
            <a:ext cx="1745084" cy="1582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CB8D0D-7733-4BA3-8251-3AD6154632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43" r="56452" b="12721"/>
          <a:stretch/>
        </p:blipFill>
        <p:spPr>
          <a:xfrm>
            <a:off x="5822090" y="3122225"/>
            <a:ext cx="2552605" cy="1951326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3776F-BEC9-447D-A9B9-51DDF2A15C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8"/>
          <a:stretch/>
        </p:blipFill>
        <p:spPr>
          <a:xfrm>
            <a:off x="9813978" y="1767297"/>
            <a:ext cx="1345417" cy="2846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C30D017A-CD01-4362-A40B-9ED770B2537C}"/>
              </a:ext>
            </a:extLst>
          </p:cNvPr>
          <p:cNvSpPr/>
          <p:nvPr/>
        </p:nvSpPr>
        <p:spPr>
          <a:xfrm rot="1606656">
            <a:off x="1062079" y="2983468"/>
            <a:ext cx="1275098" cy="434348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>
              <a:solidFill>
                <a:schemeClr val="tx1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5BF93C0-8007-4047-B4D2-5CBD6C47C206}"/>
              </a:ext>
            </a:extLst>
          </p:cNvPr>
          <p:cNvSpPr/>
          <p:nvPr/>
        </p:nvSpPr>
        <p:spPr>
          <a:xfrm rot="20236972">
            <a:off x="8545005" y="3457688"/>
            <a:ext cx="1130890" cy="23723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/>
          </a:p>
        </p:txBody>
      </p:sp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DAB634A3-8082-48AD-BA0D-58E7856E21C5}"/>
              </a:ext>
            </a:extLst>
          </p:cNvPr>
          <p:cNvSpPr/>
          <p:nvPr/>
        </p:nvSpPr>
        <p:spPr>
          <a:xfrm rot="1606656">
            <a:off x="4281301" y="3636192"/>
            <a:ext cx="1235268" cy="496847"/>
          </a:xfrm>
          <a:prstGeom prst="curved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0AE5B-5780-45BE-91F8-ECBB3FDCE1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867" y="3220041"/>
            <a:ext cx="2899051" cy="1785815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7989BC-7893-4EC9-A74A-447C54CCEB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751" y="2569553"/>
            <a:ext cx="2162684" cy="11481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3A0D0B-058E-4205-BAD3-B5D099DE56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795" y="1849757"/>
            <a:ext cx="2784699" cy="1579243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4305207-8F5C-4123-80B1-2718083960C7}"/>
              </a:ext>
            </a:extLst>
          </p:cNvPr>
          <p:cNvSpPr txBox="1"/>
          <p:nvPr/>
        </p:nvSpPr>
        <p:spPr>
          <a:xfrm>
            <a:off x="704160" y="5676887"/>
            <a:ext cx="10783680" cy="74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10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51BFD4-3B8F-4EF2-B9F0-C12728571093}"/>
              </a:ext>
            </a:extLst>
          </p:cNvPr>
          <p:cNvSpPr txBox="1"/>
          <p:nvPr/>
        </p:nvSpPr>
        <p:spPr>
          <a:xfrm>
            <a:off x="4235614" y="5757843"/>
            <a:ext cx="4291263" cy="74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r>
              <a:rPr lang="bn-IN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10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4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5" grpId="0"/>
      <p:bldP spid="14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9" grpId="0"/>
      <p:bldP spid="19" grpId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8BEFBA-8141-481B-A22E-08D4A5D72C6A}"/>
              </a:ext>
            </a:extLst>
          </p:cNvPr>
          <p:cNvSpPr/>
          <p:nvPr/>
        </p:nvSpPr>
        <p:spPr>
          <a:xfrm>
            <a:off x="390571" y="4700219"/>
            <a:ext cx="10753996" cy="118034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670378-B87C-485F-BE67-08224555ED30}"/>
              </a:ext>
            </a:extLst>
          </p:cNvPr>
          <p:cNvGrpSpPr/>
          <p:nvPr/>
        </p:nvGrpSpPr>
        <p:grpSpPr>
          <a:xfrm>
            <a:off x="613116" y="2173169"/>
            <a:ext cx="10753996" cy="2037047"/>
            <a:chOff x="597788" y="1975964"/>
            <a:chExt cx="10485146" cy="198612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AB34C2-269F-4D06-A769-6BC9B6676271}"/>
                </a:ext>
              </a:extLst>
            </p:cNvPr>
            <p:cNvSpPr txBox="1"/>
            <p:nvPr/>
          </p:nvSpPr>
          <p:spPr>
            <a:xfrm>
              <a:off x="597788" y="1975964"/>
              <a:ext cx="10485146" cy="1986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102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খাদ্যের মাধ্যমে শক্তি কীভাবে সূর্য থেকে মানুষে আসে তা নিচে লেখা শব্দগুলো ব্যবহার করে বর্ণনা কর এবং তীর(        ) চিহ্ন ব্যবহার করে শক্তির প্রবাহ দেখাও।   </a:t>
              </a:r>
              <a:endParaRPr lang="en-US" sz="4102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1C9172B1-38A0-490A-8C43-59A206B306E8}"/>
                </a:ext>
              </a:extLst>
            </p:cNvPr>
            <p:cNvSpPr/>
            <p:nvPr/>
          </p:nvSpPr>
          <p:spPr>
            <a:xfrm>
              <a:off x="8465574" y="2812724"/>
              <a:ext cx="604684" cy="265471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46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0F8745-7FC3-4A31-A3EB-51E9D11538AE}"/>
              </a:ext>
            </a:extLst>
          </p:cNvPr>
          <p:cNvGrpSpPr/>
          <p:nvPr/>
        </p:nvGrpSpPr>
        <p:grpSpPr>
          <a:xfrm>
            <a:off x="4250560" y="692823"/>
            <a:ext cx="3479107" cy="871706"/>
            <a:chOff x="4144296" y="532627"/>
            <a:chExt cx="3392129" cy="84991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400851-109B-459C-A049-FB10B6F96CF5}"/>
                </a:ext>
              </a:extLst>
            </p:cNvPr>
            <p:cNvSpPr txBox="1"/>
            <p:nvPr/>
          </p:nvSpPr>
          <p:spPr>
            <a:xfrm>
              <a:off x="4571989" y="532627"/>
              <a:ext cx="2639971" cy="849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923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923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923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923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4923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C0244F8-2565-4B8D-8FB9-70FF4F426164}"/>
                </a:ext>
              </a:extLst>
            </p:cNvPr>
            <p:cNvSpPr/>
            <p:nvPr/>
          </p:nvSpPr>
          <p:spPr>
            <a:xfrm>
              <a:off x="4144296" y="532627"/>
              <a:ext cx="3392129" cy="8309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46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205D0DE-1A75-4326-A6E4-0B95227CD229}"/>
              </a:ext>
            </a:extLst>
          </p:cNvPr>
          <p:cNvSpPr txBox="1"/>
          <p:nvPr/>
        </p:nvSpPr>
        <p:spPr>
          <a:xfrm>
            <a:off x="1264210" y="4895805"/>
            <a:ext cx="9006718" cy="80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513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         সূর্য           মানুষ             প্রাণী  </a:t>
            </a:r>
            <a:endParaRPr lang="en-US" sz="45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43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1D851BD-F0F4-4248-B400-514255E794B1}"/>
              </a:ext>
            </a:extLst>
          </p:cNvPr>
          <p:cNvSpPr txBox="1"/>
          <p:nvPr/>
        </p:nvSpPr>
        <p:spPr>
          <a:xfrm>
            <a:off x="1164453" y="422668"/>
            <a:ext cx="9014147" cy="80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513" b="1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৬ ও ৭ নং পৃষ্ঠা বের কর এবং নিরবে পড়।  </a:t>
            </a:r>
            <a:endParaRPr lang="en-US" sz="451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F0928C-518F-4D6B-B106-8DE56C6A3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408608"/>
            <a:ext cx="3705566" cy="448843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3333F0-3D16-4CC7-93E1-D21092382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79" y="1408608"/>
            <a:ext cx="3948921" cy="4488433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19622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AB0EC41-5B76-47C9-8D60-58390F4127C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8793" y="2261701"/>
          <a:ext cx="10547766" cy="392673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273883">
                  <a:extLst>
                    <a:ext uri="{9D8B030D-6E8A-4147-A177-3AD203B41FA5}">
                      <a16:colId xmlns:a16="http://schemas.microsoft.com/office/drawing/2014/main" val="4045030431"/>
                    </a:ext>
                  </a:extLst>
                </a:gridCol>
                <a:gridCol w="5273883">
                  <a:extLst>
                    <a:ext uri="{9D8B030D-6E8A-4147-A177-3AD203B41FA5}">
                      <a16:colId xmlns:a16="http://schemas.microsoft.com/office/drawing/2014/main" val="777918004"/>
                    </a:ext>
                  </a:extLst>
                </a:gridCol>
              </a:tblGrid>
              <a:tr h="785347">
                <a:tc>
                  <a:txBody>
                    <a:bodyPr/>
                    <a:lstStyle/>
                    <a:p>
                      <a:r>
                        <a:rPr lang="bn-IN" sz="37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(ক) </a:t>
                      </a:r>
                      <a:r>
                        <a:rPr lang="en-US" sz="37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</a:t>
                      </a:r>
                      <a:r>
                        <a:rPr lang="bn-IN" sz="37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দের</a:t>
                      </a:r>
                      <a:r>
                        <a:rPr lang="en-US" sz="37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7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37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7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7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7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7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7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7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ৈরি</a:t>
                      </a:r>
                      <a:r>
                        <a:rPr lang="bn-IN" sz="37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তে প্রয়োজন</a:t>
                      </a:r>
                      <a:endParaRPr lang="en-US" sz="37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3785" marR="93785" marT="46892" marB="468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7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</a:t>
                      </a:r>
                      <a:r>
                        <a:rPr lang="en-US" sz="37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en-US" sz="37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উদ্ভিদের</a:t>
                      </a:r>
                      <a:r>
                        <a:rPr lang="en-US" sz="37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উপর</a:t>
                      </a:r>
                      <a:r>
                        <a:rPr lang="en-US" sz="37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</a:t>
                      </a:r>
                      <a:r>
                        <a:rPr lang="as-IN" sz="37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7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as-IN" sz="37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700" b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শীল</a:t>
                      </a:r>
                      <a:r>
                        <a:rPr lang="en-US" sz="37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  </a:t>
                      </a:r>
                    </a:p>
                  </a:txBody>
                  <a:tcPr marL="93785" marR="93785" marT="46892" marB="468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133"/>
                  </a:ext>
                </a:extLst>
              </a:tr>
              <a:tr h="785347">
                <a:tc>
                  <a:txBody>
                    <a:bodyPr/>
                    <a:lstStyle/>
                    <a:p>
                      <a:r>
                        <a:rPr lang="bn-IN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(খ) প্রাণী শক্তি পায় </a:t>
                      </a:r>
                      <a:endParaRPr lang="en-US" sz="3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3785" marR="93785" marT="46892" marB="468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ii) </a:t>
                      </a:r>
                      <a:r>
                        <a:rPr lang="en-US" sz="37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</a:t>
                      </a:r>
                      <a:r>
                        <a:rPr lang="bn-IN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 । </a:t>
                      </a:r>
                    </a:p>
                  </a:txBody>
                  <a:tcPr marL="93785" marR="93785" marT="46892" marB="468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279150"/>
                  </a:ext>
                </a:extLst>
              </a:tr>
              <a:tr h="785347">
                <a:tc>
                  <a:txBody>
                    <a:bodyPr/>
                    <a:lstStyle/>
                    <a:p>
                      <a:r>
                        <a:rPr lang="bn-IN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(গ) </a:t>
                      </a:r>
                      <a:r>
                        <a:rPr lang="en-US" sz="37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শক্তির</a:t>
                      </a:r>
                      <a:r>
                        <a:rPr lang="en-US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7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</a:t>
                      </a:r>
                      <a:r>
                        <a:rPr lang="en-US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</a:t>
                      </a:r>
                      <a:r>
                        <a:rPr lang="bn-IN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</a:t>
                      </a:r>
                      <a:r>
                        <a:rPr lang="en-US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 </a:t>
                      </a:r>
                    </a:p>
                  </a:txBody>
                  <a:tcPr marL="93785" marR="93785" marT="46892" marB="468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iii) </a:t>
                      </a:r>
                      <a:r>
                        <a:rPr lang="bn-IN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উদ্ভিদ থেকে। </a:t>
                      </a:r>
                      <a:r>
                        <a:rPr lang="en-US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93785" marR="93785" marT="46892" marB="468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23618"/>
                  </a:ext>
                </a:extLst>
              </a:tr>
              <a:tr h="785347">
                <a:tc>
                  <a:txBody>
                    <a:bodyPr/>
                    <a:lstStyle/>
                    <a:p>
                      <a:r>
                        <a:rPr lang="bn-IN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(ঘ) </a:t>
                      </a:r>
                      <a:r>
                        <a:rPr lang="en-US" sz="37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</a:t>
                      </a:r>
                      <a:r>
                        <a:rPr lang="as-IN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 </a:t>
                      </a:r>
                      <a:r>
                        <a:rPr lang="as-IN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r>
                        <a:rPr lang="en-US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</a:p>
                  </a:txBody>
                  <a:tcPr marL="93785" marR="93785" marT="46892" marB="468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iv)</a:t>
                      </a:r>
                      <a:r>
                        <a:rPr lang="bn-IN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উদ্ভিজ্জ খাদ্য। </a:t>
                      </a:r>
                      <a:endParaRPr lang="en-US" sz="3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3785" marR="93785" marT="46892" marB="468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044998"/>
                  </a:ext>
                </a:extLst>
              </a:tr>
              <a:tr h="785347">
                <a:tc>
                  <a:txBody>
                    <a:bodyPr/>
                    <a:lstStyle/>
                    <a:p>
                      <a:r>
                        <a:rPr lang="bn-IN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(ঙ) শাক-সবজি </a:t>
                      </a:r>
                      <a:r>
                        <a:rPr lang="en-US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93785" marR="93785" marT="46892" marB="468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v) </a:t>
                      </a:r>
                      <a:r>
                        <a:rPr lang="bn-IN" sz="37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সূর্যের আলো। </a:t>
                      </a:r>
                      <a:endParaRPr lang="en-US" sz="3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3785" marR="93785" marT="46892" marB="468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6601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8715477-71C4-4B42-ACBC-1F8B3B18BF4D}"/>
              </a:ext>
            </a:extLst>
          </p:cNvPr>
          <p:cNvSpPr txBox="1"/>
          <p:nvPr/>
        </p:nvSpPr>
        <p:spPr>
          <a:xfrm>
            <a:off x="708795" y="1124666"/>
            <a:ext cx="9014147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6130" indent="-586130">
              <a:buFont typeface="Wingdings" panose="05000000000000000000" pitchFamily="2" charset="2"/>
              <a:buChar char="q"/>
            </a:pPr>
            <a:r>
              <a:rPr lang="en-US" sz="3692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692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92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92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92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92" dirty="0" err="1">
                <a:latin typeface="NikoshBAN" panose="02000000000000000000" pitchFamily="2" charset="0"/>
                <a:cs typeface="NikoshBAN" panose="02000000000000000000" pitchFamily="2" charset="0"/>
              </a:rPr>
              <a:t>াশের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বাক্যাং</a:t>
            </a:r>
            <a:r>
              <a:rPr lang="as-IN" sz="3692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92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92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92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র- </a:t>
            </a:r>
            <a:r>
              <a:rPr lang="bn-IN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9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89C5A5-AF11-4D01-AC72-6984EA1122A3}"/>
              </a:ext>
            </a:extLst>
          </p:cNvPr>
          <p:cNvSpPr txBox="1"/>
          <p:nvPr/>
        </p:nvSpPr>
        <p:spPr>
          <a:xfrm>
            <a:off x="5542495" y="356492"/>
            <a:ext cx="1691147" cy="7421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102" dirty="0">
                <a:latin typeface="NikoshBAN" panose="02000000000000000000" pitchFamily="2" charset="0"/>
                <a:cs typeface="NikoshBAN" panose="02000000000000000000" pitchFamily="2" charset="0"/>
              </a:rPr>
              <a:t> মূল্যায়ন </a:t>
            </a:r>
            <a:endParaRPr lang="en-US" sz="410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60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5911F2-3772-48F9-B1CA-E75E69893A19}"/>
              </a:ext>
            </a:extLst>
          </p:cNvPr>
          <p:cNvSpPr txBox="1"/>
          <p:nvPr/>
        </p:nvSpPr>
        <p:spPr>
          <a:xfrm>
            <a:off x="982935" y="475388"/>
            <a:ext cx="4462624" cy="74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6130" indent="-586130">
              <a:buFont typeface="Wingdings" panose="05000000000000000000" pitchFamily="2" charset="2"/>
              <a:buChar char="q"/>
            </a:pPr>
            <a:r>
              <a:rPr lang="bn-IN" sz="4102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করঃ </a:t>
            </a:r>
            <a:endParaRPr lang="en-US" sz="410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095DD-5841-46C4-A547-26C1D3E3DED4}"/>
              </a:ext>
            </a:extLst>
          </p:cNvPr>
          <p:cNvSpPr txBox="1"/>
          <p:nvPr/>
        </p:nvSpPr>
        <p:spPr>
          <a:xfrm>
            <a:off x="216685" y="2554573"/>
            <a:ext cx="9436303" cy="74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02" dirty="0">
                <a:latin typeface="NikoshBAN" panose="02000000000000000000" pitchFamily="2" charset="0"/>
                <a:cs typeface="NikoshBAN" panose="02000000000000000000" pitchFamily="2" charset="0"/>
              </a:rPr>
              <a:t>(খ) উদ্ভিদ খাদ্য তৈরিতে ----------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bn-IN" sz="4102" dirty="0">
                <a:latin typeface="NikoshBAN" panose="02000000000000000000" pitchFamily="2" charset="0"/>
                <a:cs typeface="NikoshBAN" panose="02000000000000000000" pitchFamily="2" charset="0"/>
              </a:rPr>
              <a:t> ব্যবহার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102" dirty="0">
                <a:latin typeface="NikoshBAN" panose="02000000000000000000" pitchFamily="2" charset="0"/>
                <a:cs typeface="NikoshBAN" panose="02000000000000000000" pitchFamily="2" charset="0"/>
              </a:rPr>
              <a:t>করে।  </a:t>
            </a:r>
            <a:endParaRPr lang="en-US" sz="410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617557-1D7C-4DDE-9E54-A15B39A40A2A}"/>
              </a:ext>
            </a:extLst>
          </p:cNvPr>
          <p:cNvSpPr txBox="1"/>
          <p:nvPr/>
        </p:nvSpPr>
        <p:spPr>
          <a:xfrm>
            <a:off x="172045" y="3314873"/>
            <a:ext cx="11633544" cy="72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02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bn-IN" sz="4102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102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102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102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4102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102" dirty="0">
                <a:latin typeface="NikoshBAN" panose="02000000000000000000" pitchFamily="2" charset="0"/>
                <a:cs typeface="NikoshBAN" panose="02000000000000000000" pitchFamily="2" charset="0"/>
              </a:rPr>
              <a:t>পরোক্ষভাবে ---------- উপর নির্ভরশীল </a:t>
            </a:r>
            <a:endParaRPr lang="en-US" sz="410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D4866-1972-4DAD-A9AC-F3C8B5007A24}"/>
              </a:ext>
            </a:extLst>
          </p:cNvPr>
          <p:cNvSpPr txBox="1"/>
          <p:nvPr/>
        </p:nvSpPr>
        <p:spPr>
          <a:xfrm>
            <a:off x="216685" y="1815940"/>
            <a:ext cx="11361265" cy="74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02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bn-IN" sz="4102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102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-------</a:t>
            </a:r>
            <a:r>
              <a:rPr lang="bn-IN" sz="4102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102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bn-IN" sz="4102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  <a:r>
              <a:rPr lang="bn-IN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10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F0151-A86E-4823-9F5D-F9B4033991D5}"/>
              </a:ext>
            </a:extLst>
          </p:cNvPr>
          <p:cNvSpPr txBox="1"/>
          <p:nvPr/>
        </p:nvSpPr>
        <p:spPr>
          <a:xfrm>
            <a:off x="216685" y="4364697"/>
            <a:ext cx="9014147" cy="74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02" dirty="0">
                <a:latin typeface="NikoshBAN" panose="02000000000000000000" pitchFamily="2" charset="0"/>
                <a:cs typeface="NikoshBAN" panose="02000000000000000000" pitchFamily="2" charset="0"/>
              </a:rPr>
              <a:t>(ঘ) উদ্ভিদ সূর্যের আলো থেকে------- পেয়ে থাকে ।  </a:t>
            </a:r>
            <a:endParaRPr lang="en-US" sz="410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F2BDC7-786A-4FC0-9ADC-0A27B3562DF5}"/>
              </a:ext>
            </a:extLst>
          </p:cNvPr>
          <p:cNvSpPr txBox="1"/>
          <p:nvPr/>
        </p:nvSpPr>
        <p:spPr>
          <a:xfrm>
            <a:off x="216684" y="5284497"/>
            <a:ext cx="9014147" cy="74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02" dirty="0">
                <a:latin typeface="NikoshBAN" panose="02000000000000000000" pitchFamily="2" charset="0"/>
                <a:cs typeface="NikoshBAN" panose="02000000000000000000" pitchFamily="2" charset="0"/>
              </a:rPr>
              <a:t>(ঙ) উদ্ভিদ থেকে---------শক্তি প্রবাহিত হয়।  </a:t>
            </a:r>
            <a:endParaRPr lang="en-US" sz="410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EEE12A-DD5F-4FA5-9B68-7798F9C7DF79}"/>
              </a:ext>
            </a:extLst>
          </p:cNvPr>
          <p:cNvSpPr txBox="1"/>
          <p:nvPr/>
        </p:nvSpPr>
        <p:spPr>
          <a:xfrm>
            <a:off x="5330715" y="1573502"/>
            <a:ext cx="991586" cy="74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2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102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102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102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3A265A-83EB-406A-8030-0320E0FD6B6A}"/>
              </a:ext>
            </a:extLst>
          </p:cNvPr>
          <p:cNvSpPr txBox="1"/>
          <p:nvPr/>
        </p:nvSpPr>
        <p:spPr>
          <a:xfrm>
            <a:off x="4084718" y="2271418"/>
            <a:ext cx="2237583" cy="74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2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4102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102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102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102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4F8B1-D74A-4E31-BCC7-A417357BDCB9}"/>
              </a:ext>
            </a:extLst>
          </p:cNvPr>
          <p:cNvSpPr txBox="1"/>
          <p:nvPr/>
        </p:nvSpPr>
        <p:spPr>
          <a:xfrm>
            <a:off x="7468505" y="3109613"/>
            <a:ext cx="1889732" cy="74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02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  </a:t>
            </a:r>
            <a:endParaRPr lang="en-US" sz="4102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26DD89-0080-4C6A-9E60-CE4240B5D5DF}"/>
              </a:ext>
            </a:extLst>
          </p:cNvPr>
          <p:cNvSpPr txBox="1"/>
          <p:nvPr/>
        </p:nvSpPr>
        <p:spPr>
          <a:xfrm>
            <a:off x="4939103" y="4110820"/>
            <a:ext cx="1049714" cy="74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02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 </a:t>
            </a:r>
            <a:endParaRPr lang="en-US" sz="4102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AED0DC-ADEE-4A19-B827-E387BD00BC54}"/>
              </a:ext>
            </a:extLst>
          </p:cNvPr>
          <p:cNvSpPr txBox="1"/>
          <p:nvPr/>
        </p:nvSpPr>
        <p:spPr>
          <a:xfrm>
            <a:off x="2792314" y="5051503"/>
            <a:ext cx="1468189" cy="74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02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প্রাণীতে   </a:t>
            </a:r>
            <a:endParaRPr lang="en-US" sz="4102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5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86E50F-4AAC-42BC-87BD-BA4E0D83088B}"/>
              </a:ext>
            </a:extLst>
          </p:cNvPr>
          <p:cNvSpPr/>
          <p:nvPr/>
        </p:nvSpPr>
        <p:spPr>
          <a:xfrm>
            <a:off x="616299" y="3134248"/>
            <a:ext cx="10959402" cy="1449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4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5DDF07-4B46-4A12-9C35-70F01C290054}"/>
              </a:ext>
            </a:extLst>
          </p:cNvPr>
          <p:cNvSpPr txBox="1"/>
          <p:nvPr/>
        </p:nvSpPr>
        <p:spPr>
          <a:xfrm>
            <a:off x="3745676" y="480422"/>
            <a:ext cx="2350324" cy="80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513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513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0B1B6-5942-42B6-A330-795B497F7D09}"/>
              </a:ext>
            </a:extLst>
          </p:cNvPr>
          <p:cNvSpPr txBox="1"/>
          <p:nvPr/>
        </p:nvSpPr>
        <p:spPr>
          <a:xfrm>
            <a:off x="1106929" y="3429000"/>
            <a:ext cx="9978142" cy="677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92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পরিচিত উদ্ভিদ ও প্রা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692" dirty="0">
                <a:latin typeface="NikoshBAN" panose="02000000000000000000" pitchFamily="2" charset="0"/>
                <a:cs typeface="NikoshBAN" panose="02000000000000000000" pitchFamily="2" charset="0"/>
              </a:rPr>
              <a:t>ী দিয়ে একটি প্রবাহ চিত্র এঁকে আনবে। 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9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505FE-B738-43D9-944D-D043413A2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32" y="856821"/>
            <a:ext cx="2833914" cy="141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61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823AA8-E69F-4154-A765-F217EB871C79}"/>
              </a:ext>
            </a:extLst>
          </p:cNvPr>
          <p:cNvSpPr txBox="1"/>
          <p:nvPr/>
        </p:nvSpPr>
        <p:spPr>
          <a:xfrm>
            <a:off x="3222404" y="3097548"/>
            <a:ext cx="4863402" cy="662904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2204"/>
              </a:avLst>
            </a:prstTxWarp>
            <a:spAutoFit/>
          </a:bodyPr>
          <a:lstStyle/>
          <a:p>
            <a:r>
              <a:rPr lang="en-US" sz="3692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153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EAB396-45D6-4371-89A8-691C97E83C1C}"/>
              </a:ext>
            </a:extLst>
          </p:cNvPr>
          <p:cNvSpPr txBox="1"/>
          <p:nvPr/>
        </p:nvSpPr>
        <p:spPr>
          <a:xfrm>
            <a:off x="2848407" y="361361"/>
            <a:ext cx="6495187" cy="87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23" dirty="0" err="1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923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23" dirty="0" err="1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923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23" dirty="0" err="1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923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23" dirty="0" err="1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923" dirty="0">
                <a:ln w="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ADEA5D-9E94-4563-AE84-6DF966323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95" y="1449326"/>
            <a:ext cx="8973002" cy="504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80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75A3D4A-5A09-49ED-AB43-2D900B95EC26}"/>
              </a:ext>
            </a:extLst>
          </p:cNvPr>
          <p:cNvGrpSpPr/>
          <p:nvPr/>
        </p:nvGrpSpPr>
        <p:grpSpPr>
          <a:xfrm>
            <a:off x="303748" y="5707656"/>
            <a:ext cx="11584505" cy="889409"/>
            <a:chOff x="592308" y="5756378"/>
            <a:chExt cx="11294892" cy="8671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0D5CCC1-2FB2-44EF-BB43-4FEC29CC9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08" y="5765636"/>
              <a:ext cx="3844437" cy="85791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222234F-9F84-4097-8D57-1D4414DE3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932" y="5756378"/>
              <a:ext cx="3844437" cy="85791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2EDA274-0CCB-4D2F-AFB3-4D6BC2CDD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2763" y="5765636"/>
              <a:ext cx="3844437" cy="857916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F8D1AEB-310F-40A5-8D09-4C612138B9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0" r="31455"/>
          <a:stretch/>
        </p:blipFill>
        <p:spPr>
          <a:xfrm>
            <a:off x="5239916" y="308907"/>
            <a:ext cx="2092118" cy="55693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A12F81-BE9F-4A19-B29A-434537761C83}"/>
              </a:ext>
            </a:extLst>
          </p:cNvPr>
          <p:cNvSpPr txBox="1"/>
          <p:nvPr/>
        </p:nvSpPr>
        <p:spPr>
          <a:xfrm>
            <a:off x="7914356" y="2359476"/>
            <a:ext cx="3943011" cy="677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92" dirty="0">
                <a:latin typeface="NikoshBAN" panose="02000000000000000000" pitchFamily="2" charset="0"/>
                <a:cs typeface="NikoshBAN" panose="02000000000000000000" pitchFamily="2" charset="0"/>
              </a:rPr>
              <a:t>বিষয়- প্রাথমিক বিজ্ঞান 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E4119D-F061-4040-9FC4-DB512061646E}"/>
              </a:ext>
            </a:extLst>
          </p:cNvPr>
          <p:cNvSpPr txBox="1"/>
          <p:nvPr/>
        </p:nvSpPr>
        <p:spPr>
          <a:xfrm>
            <a:off x="7945240" y="1739995"/>
            <a:ext cx="3188677" cy="677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92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 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3F6962-95CD-45DF-9AB1-3A6E400541A4}"/>
              </a:ext>
            </a:extLst>
          </p:cNvPr>
          <p:cNvSpPr txBox="1"/>
          <p:nvPr/>
        </p:nvSpPr>
        <p:spPr>
          <a:xfrm>
            <a:off x="7914356" y="2971696"/>
            <a:ext cx="3943011" cy="677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92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692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92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92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92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92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92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92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শ  </a:t>
            </a:r>
            <a:r>
              <a:rPr lang="bn-IN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9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172E5F-EDAC-4DA8-BC74-7A1B3858A77D}"/>
              </a:ext>
            </a:extLst>
          </p:cNvPr>
          <p:cNvSpPr txBox="1"/>
          <p:nvPr/>
        </p:nvSpPr>
        <p:spPr>
          <a:xfrm>
            <a:off x="7914356" y="3663403"/>
            <a:ext cx="3943011" cy="1228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92" dirty="0">
                <a:latin typeface="NikoshBAN" panose="02000000000000000000" pitchFamily="2" charset="0"/>
                <a:cs typeface="NikoshBAN" panose="02000000000000000000" pitchFamily="2" charset="0"/>
              </a:rPr>
              <a:t>পাঠ-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92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692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92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ভরশীলতা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9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05149B-5477-49D1-9F5B-9266806BAB3A}"/>
              </a:ext>
            </a:extLst>
          </p:cNvPr>
          <p:cNvSpPr/>
          <p:nvPr/>
        </p:nvSpPr>
        <p:spPr>
          <a:xfrm>
            <a:off x="445352" y="3627638"/>
            <a:ext cx="4487961" cy="229960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82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রত্না</a:t>
            </a:r>
            <a:r>
              <a:rPr lang="en-US" sz="3282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82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খাতুন</a:t>
            </a:r>
            <a:endParaRPr lang="bn-BD" sz="3282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82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282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ধাদাশ</a:t>
            </a:r>
            <a:r>
              <a:rPr lang="bn-BD" sz="3282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/>
            <a:r>
              <a:rPr lang="en-US" sz="3282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পুঠিয়া</a:t>
            </a:r>
            <a:r>
              <a:rPr lang="bn-BD" sz="3282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82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bn-BD" sz="3282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82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53F9E49-AF6C-462E-AE16-A7989807A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9544" y="1098209"/>
            <a:ext cx="2722851" cy="2664374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478513-A0E0-45E1-BFA4-0AFEB64D0C28}"/>
              </a:ext>
            </a:extLst>
          </p:cNvPr>
          <p:cNvSpPr txBox="1"/>
          <p:nvPr/>
        </p:nvSpPr>
        <p:spPr>
          <a:xfrm>
            <a:off x="5475008" y="435305"/>
            <a:ext cx="1621932" cy="677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92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9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153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1CCD6F-FEE2-4440-B4DC-D41F0191440B}"/>
              </a:ext>
            </a:extLst>
          </p:cNvPr>
          <p:cNvSpPr txBox="1"/>
          <p:nvPr/>
        </p:nvSpPr>
        <p:spPr>
          <a:xfrm>
            <a:off x="3918641" y="370588"/>
            <a:ext cx="5687196" cy="74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2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102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102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102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102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102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F17D8-43A1-468B-B0C3-E02BB9AE8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694" y="1172098"/>
            <a:ext cx="7106187" cy="471349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A74DB4-204C-4E9F-813F-4469A28E0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841" y="1321862"/>
            <a:ext cx="7019675" cy="422637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3EE351-B8C0-4AB7-A611-B46595B07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119" y="1152098"/>
            <a:ext cx="7106187" cy="46993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4DA4BF-9A85-44FA-A4E3-D8351A370B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369" y="1155442"/>
            <a:ext cx="7144807" cy="4699338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E85BFF-8ED5-4B62-9649-B474405FF5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8"/>
          <a:stretch/>
        </p:blipFill>
        <p:spPr>
          <a:xfrm>
            <a:off x="2629709" y="1207571"/>
            <a:ext cx="6976128" cy="458839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7DF42E-45B3-45B6-98DF-B7077858DC8C}"/>
              </a:ext>
            </a:extLst>
          </p:cNvPr>
          <p:cNvSpPr txBox="1"/>
          <p:nvPr/>
        </p:nvSpPr>
        <p:spPr>
          <a:xfrm>
            <a:off x="563444" y="5921068"/>
            <a:ext cx="11402467" cy="677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92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92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92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92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92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692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92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692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92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692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92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92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3692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92" b="1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692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92" b="1" dirty="0">
                <a:latin typeface="NikoshBAN" panose="02000000000000000000" pitchFamily="2" charset="0"/>
                <a:cs typeface="NikoshBAN" panose="02000000000000000000" pitchFamily="2" charset="0"/>
              </a:rPr>
              <a:t> হতে পারে? </a:t>
            </a:r>
            <a:r>
              <a:rPr lang="en-US" sz="3692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315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1F91DB-CB3A-4979-A893-4BCC0FD52A6A}"/>
              </a:ext>
            </a:extLst>
          </p:cNvPr>
          <p:cNvSpPr txBox="1"/>
          <p:nvPr/>
        </p:nvSpPr>
        <p:spPr>
          <a:xfrm>
            <a:off x="247686" y="517316"/>
            <a:ext cx="4320963" cy="74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02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বিষয়-  </a:t>
            </a:r>
            <a:endParaRPr lang="en-US" sz="4102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CACEA-8218-4739-A158-563109235959}"/>
              </a:ext>
            </a:extLst>
          </p:cNvPr>
          <p:cNvSpPr txBox="1"/>
          <p:nvPr/>
        </p:nvSpPr>
        <p:spPr>
          <a:xfrm>
            <a:off x="2408167" y="1312150"/>
            <a:ext cx="8166476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92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92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92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92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92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92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92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92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92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bn-IN" sz="3692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92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ভরশীলতা</a:t>
            </a:r>
            <a:r>
              <a:rPr lang="en-US" sz="3692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8D2A1A-6D0C-4C7D-999E-8ABC654C1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82" y="2195095"/>
            <a:ext cx="6166985" cy="327037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897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5FD6B5-E6FE-4C63-B5C4-14EF8B1D450E}"/>
              </a:ext>
            </a:extLst>
          </p:cNvPr>
          <p:cNvSpPr txBox="1"/>
          <p:nvPr/>
        </p:nvSpPr>
        <p:spPr>
          <a:xfrm>
            <a:off x="4501663" y="831559"/>
            <a:ext cx="1935810" cy="74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02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102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9BC6F7-818B-4B0B-977A-F6AAC6154115}"/>
              </a:ext>
            </a:extLst>
          </p:cNvPr>
          <p:cNvSpPr txBox="1"/>
          <p:nvPr/>
        </p:nvSpPr>
        <p:spPr>
          <a:xfrm>
            <a:off x="722622" y="1796153"/>
            <a:ext cx="10086656" cy="1389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4102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102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102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102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ুষসহ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as-IN" sz="4102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102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2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6C6A8-C84B-4D2A-8A03-1E6EA8ADF097}"/>
              </a:ext>
            </a:extLst>
          </p:cNvPr>
          <p:cNvSpPr txBox="1"/>
          <p:nvPr/>
        </p:nvSpPr>
        <p:spPr>
          <a:xfrm>
            <a:off x="678134" y="3153526"/>
            <a:ext cx="9582866" cy="74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4102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102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102" dirty="0">
                <a:latin typeface="NikoshBAN" panose="02000000000000000000" pitchFamily="2" charset="0"/>
                <a:cs typeface="NikoshBAN" panose="02000000000000000000" pitchFamily="2" charset="0"/>
              </a:rPr>
              <a:t>সূর্য সকল শক্তির উৎস তা বলতে পারবে;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2A16B-3395-41C3-AC1C-BA97BBECB3FF}"/>
              </a:ext>
            </a:extLst>
          </p:cNvPr>
          <p:cNvSpPr txBox="1"/>
          <p:nvPr/>
        </p:nvSpPr>
        <p:spPr>
          <a:xfrm>
            <a:off x="678134" y="3980866"/>
            <a:ext cx="9582866" cy="1389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4102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102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102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102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কীভাবে খাদ্যের জন্য পরিবেশের বিভিন্ন উদ্ভিদ ও প্রাণীর উপরে নির্ভরশীল তা বর্ণনা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168645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45F2CE9-AF8B-4E65-AD5A-6F6CB4E6668D}"/>
              </a:ext>
            </a:extLst>
          </p:cNvPr>
          <p:cNvSpPr txBox="1"/>
          <p:nvPr/>
        </p:nvSpPr>
        <p:spPr>
          <a:xfrm>
            <a:off x="2666135" y="460212"/>
            <a:ext cx="7401723" cy="74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02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102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102" b="1" dirty="0">
                <a:latin typeface="NikoshBAN" panose="02000000000000000000" pitchFamily="2" charset="0"/>
                <a:cs typeface="NikoshBAN" panose="02000000000000000000" pitchFamily="2" charset="0"/>
              </a:rPr>
              <a:t>শক্তি এবং বৃদ্ধির জন্য কী প্রয়োজন?  </a:t>
            </a:r>
            <a:endParaRPr lang="en-US" sz="4102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6E010B-D820-4B41-B70B-5E1FF500A935}"/>
              </a:ext>
            </a:extLst>
          </p:cNvPr>
          <p:cNvSpPr txBox="1"/>
          <p:nvPr/>
        </p:nvSpPr>
        <p:spPr>
          <a:xfrm>
            <a:off x="4473066" y="5754927"/>
            <a:ext cx="3348993" cy="80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513" b="1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প্রয়োজন </a:t>
            </a:r>
            <a:endParaRPr lang="en-US" sz="451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77D557-058C-413F-9E8A-98CF70983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77" y="1322517"/>
            <a:ext cx="6123162" cy="4514534"/>
          </a:xfrm>
          <a:prstGeom prst="rect">
            <a:avLst/>
          </a:prstGeom>
          <a:ln w="28575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12DE9FC-256A-4DE1-9541-BA1D0187AC95}"/>
              </a:ext>
            </a:extLst>
          </p:cNvPr>
          <p:cNvGrpSpPr/>
          <p:nvPr/>
        </p:nvGrpSpPr>
        <p:grpSpPr>
          <a:xfrm>
            <a:off x="2092901" y="1376843"/>
            <a:ext cx="7679201" cy="4072935"/>
            <a:chOff x="6066972" y="1909369"/>
            <a:chExt cx="5143240" cy="271779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62DD66C-39F1-4A5A-878E-158B8A1F5FB5}"/>
                </a:ext>
              </a:extLst>
            </p:cNvPr>
            <p:cNvGrpSpPr/>
            <p:nvPr/>
          </p:nvGrpSpPr>
          <p:grpSpPr>
            <a:xfrm>
              <a:off x="6323928" y="2112248"/>
              <a:ext cx="4441371" cy="2514917"/>
              <a:chOff x="5577099" y="862377"/>
              <a:chExt cx="5019469" cy="3126913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F625378-1C88-4E3C-B100-3A9AF9F909B8}"/>
                  </a:ext>
                </a:extLst>
              </p:cNvPr>
              <p:cNvGrpSpPr/>
              <p:nvPr/>
            </p:nvGrpSpPr>
            <p:grpSpPr>
              <a:xfrm>
                <a:off x="5577099" y="1181172"/>
                <a:ext cx="5019469" cy="2808118"/>
                <a:chOff x="4995700" y="801344"/>
                <a:chExt cx="5019469" cy="2808118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3DA7B693-150F-46AF-9E51-7EBFEE51EF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95700" y="2016877"/>
                  <a:ext cx="917697" cy="1543640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07740F65-7D99-48BA-8F1D-F732A3C2EA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3397" y="1497694"/>
                  <a:ext cx="1255450" cy="2111768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64A62F04-F4CB-4FA3-AC10-4D2ABFB9A6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0287" y="1260964"/>
                  <a:ext cx="1396187" cy="2348498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BE3FCE8F-5376-4786-8576-0EFBBCA6BB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45737" y="801344"/>
                  <a:ext cx="1669432" cy="2808118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</p:grp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76D4DB5F-31A3-4D9C-BB05-CADB9B171C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30815" y="862377"/>
                <a:ext cx="4865753" cy="1421272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DDFA645-EA5E-463E-90CD-66831D20DAB2}"/>
                </a:ext>
              </a:extLst>
            </p:cNvPr>
            <p:cNvSpPr/>
            <p:nvPr/>
          </p:nvSpPr>
          <p:spPr>
            <a:xfrm>
              <a:off x="6066972" y="1909369"/>
              <a:ext cx="5143240" cy="2717796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46"/>
            </a:p>
          </p:txBody>
        </p:sp>
      </p:grpSp>
    </p:spTree>
    <p:extLst>
      <p:ext uri="{BB962C8B-B14F-4D97-AF65-F5344CB8AC3E}">
        <p14:creationId xmlns:p14="http://schemas.microsoft.com/office/powerpoint/2010/main" val="347628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9F82E1-B44D-412D-8273-3E16941C3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08" y="955699"/>
            <a:ext cx="4340628" cy="2311379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F81A3F-E0C9-4163-BD17-E660A38352D3}"/>
              </a:ext>
            </a:extLst>
          </p:cNvPr>
          <p:cNvSpPr txBox="1"/>
          <p:nvPr/>
        </p:nvSpPr>
        <p:spPr>
          <a:xfrm>
            <a:off x="2264067" y="5830187"/>
            <a:ext cx="6791256" cy="74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02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এই খাবারগুলো কোথা থেকে পায়?   </a:t>
            </a:r>
            <a:endParaRPr lang="en-US" sz="4102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706A64-C77E-4C81-A49D-8E00BE8CEA45}"/>
              </a:ext>
            </a:extLst>
          </p:cNvPr>
          <p:cNvSpPr txBox="1"/>
          <p:nvPr/>
        </p:nvSpPr>
        <p:spPr>
          <a:xfrm>
            <a:off x="3970734" y="211874"/>
            <a:ext cx="3654710" cy="74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02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কর- </a:t>
            </a:r>
            <a:endParaRPr lang="en-US" sz="4102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FFF84-F1AC-425D-9E55-A9EC55191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91984"/>
            <a:ext cx="4120996" cy="2348122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E4E149-D4A9-415F-837B-C049D7588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0" y="3370066"/>
            <a:ext cx="4427844" cy="2357133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8FCAC1-67A7-4508-B444-01062176DC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835" y="3338788"/>
            <a:ext cx="4149324" cy="2475149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F35D22C-803C-41CF-AA4D-D0DC5C60B3F1}"/>
              </a:ext>
            </a:extLst>
          </p:cNvPr>
          <p:cNvSpPr txBox="1"/>
          <p:nvPr/>
        </p:nvSpPr>
        <p:spPr>
          <a:xfrm>
            <a:off x="4477451" y="5837860"/>
            <a:ext cx="2878792" cy="74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02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থেকে    </a:t>
            </a:r>
            <a:endParaRPr lang="en-US" sz="4102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B24761-FE97-4532-8054-8FE5474E81F4}"/>
              </a:ext>
            </a:extLst>
          </p:cNvPr>
          <p:cNvSpPr txBox="1"/>
          <p:nvPr/>
        </p:nvSpPr>
        <p:spPr>
          <a:xfrm>
            <a:off x="1837332" y="5834730"/>
            <a:ext cx="7921515" cy="74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02" b="1" dirty="0">
                <a:latin typeface="NikoshBAN" panose="02000000000000000000" pitchFamily="2" charset="0"/>
                <a:cs typeface="NikoshBAN" panose="02000000000000000000" pitchFamily="2" charset="0"/>
              </a:rPr>
              <a:t>এ খাদ্যগুলোকে আমরা কী ধরণের খাদ্য বলি?  </a:t>
            </a:r>
            <a:endParaRPr lang="en-US" sz="4102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040F2F-32B2-4215-A654-25B4FFD197F3}"/>
              </a:ext>
            </a:extLst>
          </p:cNvPr>
          <p:cNvSpPr txBox="1"/>
          <p:nvPr/>
        </p:nvSpPr>
        <p:spPr>
          <a:xfrm>
            <a:off x="4303503" y="5845534"/>
            <a:ext cx="2337053" cy="74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102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উদ্ভিজ্জ খাদ্য    </a:t>
            </a:r>
            <a:endParaRPr lang="en-US" sz="4102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0" grpId="0"/>
      <p:bldP spid="20" grpId="1"/>
      <p:bldP spid="21" grpId="0"/>
      <p:bldP spid="21" grpId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27D2A3-7E9B-46CA-B191-85A4079B26DC}"/>
              </a:ext>
            </a:extLst>
          </p:cNvPr>
          <p:cNvSpPr txBox="1"/>
          <p:nvPr/>
        </p:nvSpPr>
        <p:spPr>
          <a:xfrm>
            <a:off x="3573315" y="362445"/>
            <a:ext cx="4389283" cy="80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513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কর- </a:t>
            </a:r>
            <a:endParaRPr lang="en-US" sz="451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EE38AD-80AA-4B0A-9254-5E688FE6E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0" y="1361965"/>
            <a:ext cx="3733197" cy="236965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D46C2C-D690-4CAB-9414-C76C6FFBC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30" y="1361965"/>
            <a:ext cx="3733197" cy="236965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779247-D894-4A4A-85F0-46F9D73EB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000" y="1361965"/>
            <a:ext cx="3961343" cy="236965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DACA59F-E791-4682-91F8-E6023565A0FC}"/>
              </a:ext>
            </a:extLst>
          </p:cNvPr>
          <p:cNvSpPr txBox="1"/>
          <p:nvPr/>
        </p:nvSpPr>
        <p:spPr>
          <a:xfrm>
            <a:off x="2695566" y="4706865"/>
            <a:ext cx="7247702" cy="786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513" b="1" dirty="0">
                <a:latin typeface="NikoshBAN" panose="02000000000000000000" pitchFamily="2" charset="0"/>
                <a:cs typeface="NikoshBAN" panose="02000000000000000000" pitchFamily="2" charset="0"/>
              </a:rPr>
              <a:t>আমরা এ খাবারগুলো কোথা থেকে পাই? </a:t>
            </a:r>
            <a:endParaRPr lang="en-US" sz="451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22B61B-DA89-4D5E-9278-C48F12216FDA}"/>
              </a:ext>
            </a:extLst>
          </p:cNvPr>
          <p:cNvSpPr txBox="1"/>
          <p:nvPr/>
        </p:nvSpPr>
        <p:spPr>
          <a:xfrm>
            <a:off x="3268475" y="4855219"/>
            <a:ext cx="7247702" cy="80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513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প্রাণী থেকে পাই।  </a:t>
            </a:r>
            <a:endParaRPr lang="en-US" sz="451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ADFD22-C123-48F3-8F22-4EDA3FB9CF84}"/>
              </a:ext>
            </a:extLst>
          </p:cNvPr>
          <p:cNvSpPr txBox="1"/>
          <p:nvPr/>
        </p:nvSpPr>
        <p:spPr>
          <a:xfrm>
            <a:off x="2446919" y="4821244"/>
            <a:ext cx="8890812" cy="80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513" b="1" dirty="0">
                <a:latin typeface="NikoshBAN" panose="02000000000000000000" pitchFamily="2" charset="0"/>
                <a:cs typeface="NikoshBAN" panose="02000000000000000000" pitchFamily="2" charset="0"/>
              </a:rPr>
              <a:t>এ খাদ্যগুলোকে আমরা কী ধরণের খাদ্য বলি?  </a:t>
            </a:r>
            <a:endParaRPr lang="en-US" sz="451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6703D5-F8DC-474C-B82E-78DA4624DAF2}"/>
              </a:ext>
            </a:extLst>
          </p:cNvPr>
          <p:cNvSpPr txBox="1"/>
          <p:nvPr/>
        </p:nvSpPr>
        <p:spPr>
          <a:xfrm>
            <a:off x="4926274" y="4960667"/>
            <a:ext cx="2786287" cy="80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513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প্রাণিজ খাদ্য    </a:t>
            </a:r>
            <a:endParaRPr lang="en-US" sz="451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8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527</Words>
  <Application>Microsoft Office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Soriful Islam</dc:creator>
  <cp:lastModifiedBy>Soriful Islam</cp:lastModifiedBy>
  <cp:revision>2</cp:revision>
  <dcterms:created xsi:type="dcterms:W3CDTF">2021-04-19T15:55:30Z</dcterms:created>
  <dcterms:modified xsi:type="dcterms:W3CDTF">2021-04-19T15:56:47Z</dcterms:modified>
</cp:coreProperties>
</file>