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1" r:id="rId6"/>
    <p:sldId id="258" r:id="rId7"/>
    <p:sldId id="262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4" r:id="rId16"/>
    <p:sldId id="263" r:id="rId17"/>
    <p:sldId id="272" r:id="rId18"/>
    <p:sldId id="273" r:id="rId19"/>
    <p:sldId id="275" r:id="rId20"/>
    <p:sldId id="276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82" y="-66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joydasctg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50" y="228600"/>
            <a:ext cx="10858500" cy="64008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ydrangeas.jpg"/>
          <p:cNvPicPr>
            <a:picLocks noChangeAspect="1"/>
          </p:cNvPicPr>
          <p:nvPr/>
        </p:nvPicPr>
        <p:blipFill rotWithShape="1">
          <a:blip r:embed="rId2"/>
          <a:srcRect l="26503" t="22900" r="27759" b="22403"/>
          <a:stretch/>
        </p:blipFill>
        <p:spPr>
          <a:xfrm>
            <a:off x="637685" y="493486"/>
            <a:ext cx="10125565" cy="5831115"/>
          </a:xfrm>
          <a:prstGeom prst="rect">
            <a:avLst/>
          </a:prstGeom>
          <a:effectLst>
            <a:softEdge rad="317500"/>
          </a:effectLst>
          <a:scene3d>
            <a:camera prst="perspectiveContrastingRightFacing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095500" y="2514600"/>
            <a:ext cx="6572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2875" y="3733800"/>
            <a:ext cx="2238375" cy="990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1500" y="381000"/>
            <a:ext cx="10287000" cy="60960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9874"/>
            <a:ext cx="8477250" cy="4877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5500" y="2625804"/>
            <a:ext cx="7048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 সম্পন্ন ও স্বতন্ত্র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4077" y="3095876"/>
            <a:ext cx="6628898" cy="59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0477" y="3066423"/>
            <a:ext cx="6552198" cy="572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698"/>
            <a:ext cx="10782300" cy="305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6337953"/>
            <a:ext cx="10782300" cy="305302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_Coin_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7" y="381501"/>
            <a:ext cx="10197184" cy="603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333500" y="2438401"/>
            <a:ext cx="781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23854"/>
            <a:ext cx="11138681" cy="433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00801"/>
            <a:ext cx="11024381" cy="381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61730" y="3200922"/>
            <a:ext cx="6247899" cy="609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0542" y="3120892"/>
            <a:ext cx="6331219" cy="68580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71501" y="570090"/>
            <a:ext cx="10287000" cy="600075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us 2"/>
          <p:cNvSpPr/>
          <p:nvPr/>
        </p:nvSpPr>
        <p:spPr>
          <a:xfrm>
            <a:off x="7143750" y="3747194"/>
            <a:ext cx="952500" cy="685801"/>
          </a:xfrm>
          <a:prstGeom prst="mathPlus">
            <a:avLst>
              <a:gd name="adj1" fmla="val 26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3524250" y="3670995"/>
            <a:ext cx="857250" cy="7620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0" y="644605"/>
            <a:ext cx="485775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হিসাব সমীকরণ</a:t>
            </a:r>
          </a:p>
        </p:txBody>
      </p:sp>
      <p:sp>
        <p:nvSpPr>
          <p:cNvPr id="9" name="Down Arrow 8"/>
          <p:cNvSpPr/>
          <p:nvPr/>
        </p:nvSpPr>
        <p:spPr>
          <a:xfrm>
            <a:off x="5238750" y="1905000"/>
            <a:ext cx="66675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2500" y="3366195"/>
            <a:ext cx="200025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L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Liabilities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0177" y="3366195"/>
            <a:ext cx="183832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Assets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3352801"/>
            <a:ext cx="1809750" cy="1508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Equity</a:t>
            </a: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7750" y="5118796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সমিকরনের প্রভাব বিস্তার</a:t>
            </a:r>
            <a:endParaRPr lang="en-US" sz="60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437773"/>
            <a:ext cx="4648199" cy="382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4114174"/>
            <a:ext cx="4648199" cy="382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52452" y="457200"/>
            <a:ext cx="10306049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5500" y="457200"/>
            <a:ext cx="695325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হিসাব সমীকরণের বর্ধিত রূপ</a:t>
            </a:r>
            <a:endParaRPr lang="en-US" sz="4000" dirty="0"/>
          </a:p>
        </p:txBody>
      </p:sp>
      <p:sp>
        <p:nvSpPr>
          <p:cNvPr id="3" name="Down Arrow 2"/>
          <p:cNvSpPr/>
          <p:nvPr/>
        </p:nvSpPr>
        <p:spPr>
          <a:xfrm>
            <a:off x="2667000" y="1295400"/>
            <a:ext cx="5715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620000" y="1371600"/>
            <a:ext cx="5715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0250" y="2438401"/>
            <a:ext cx="20955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4400" dirty="0"/>
          </a:p>
        </p:txBody>
      </p:sp>
      <p:sp>
        <p:nvSpPr>
          <p:cNvPr id="6" name="Down Arrow 5"/>
          <p:cNvSpPr/>
          <p:nvPr/>
        </p:nvSpPr>
        <p:spPr>
          <a:xfrm>
            <a:off x="2667000" y="3429000"/>
            <a:ext cx="5715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5500" y="4572002"/>
            <a:ext cx="1905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আয়</a:t>
            </a:r>
            <a:endParaRPr lang="en-US" sz="4800" dirty="0"/>
          </a:p>
        </p:txBody>
      </p:sp>
      <p:sp>
        <p:nvSpPr>
          <p:cNvPr id="8" name="Plus 7"/>
          <p:cNvSpPr/>
          <p:nvPr/>
        </p:nvSpPr>
        <p:spPr>
          <a:xfrm>
            <a:off x="4572000" y="2514600"/>
            <a:ext cx="123825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4572000" y="4495800"/>
            <a:ext cx="123825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48500" y="2507160"/>
            <a:ext cx="161925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ব্যয়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572001"/>
            <a:ext cx="20955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4400" dirty="0"/>
          </a:p>
        </p:txBody>
      </p:sp>
      <p:sp>
        <p:nvSpPr>
          <p:cNvPr id="12" name="Down Arrow 11"/>
          <p:cNvSpPr/>
          <p:nvPr/>
        </p:nvSpPr>
        <p:spPr>
          <a:xfrm>
            <a:off x="7620000" y="3429000"/>
            <a:ext cx="5715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048750" y="2514600"/>
            <a:ext cx="123825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9239250" y="4572000"/>
            <a:ext cx="1238250" cy="685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7750" y="5410201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সমিকরণের প্রভাব বিস্তার</a:t>
            </a:r>
            <a:endParaRPr lang="en-US" sz="60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nc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10572750" cy="634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715001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 সঞ্চিতি/বাট্টা সঞ্চিতি- ঐতিহাসিক ঘটনা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1500" y="457200"/>
            <a:ext cx="10191750" cy="594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dventureinbdnm.jpg"/>
          <p:cNvPicPr>
            <a:picLocks noChangeAspect="1"/>
          </p:cNvPicPr>
          <p:nvPr/>
        </p:nvPicPr>
        <p:blipFill>
          <a:blip r:embed="rId2"/>
          <a:srcRect t="23333"/>
          <a:stretch>
            <a:fillRect/>
          </a:stretch>
        </p:blipFill>
        <p:spPr>
          <a:xfrm>
            <a:off x="1333500" y="744399"/>
            <a:ext cx="8858250" cy="531373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809750" y="4623138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লেনদেন নয় এমন ঘটনা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1" y="1"/>
            <a:ext cx="11085846" cy="531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400801"/>
            <a:ext cx="10858500" cy="53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16883" y="3135229"/>
            <a:ext cx="6171699" cy="664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5462" y="3176388"/>
            <a:ext cx="6559819" cy="66424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2000" y="609600"/>
            <a:ext cx="10001250" cy="5602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1" y="678360"/>
            <a:ext cx="695325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লেনদেন এর প্রকৃতি বা বৈশিষ্ট্য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1" y="1752601"/>
            <a:ext cx="8689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১-অথের অংকে পরিমাপ যোগ্য।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২-দ্বৈত সত্তা।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৩-আর্থিক অবস্থার পরিবর্তন।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৪-স্বয়ং সম্পুর্ণ ও স্বতন্ত্র 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৫-দৃশ্যমান ও অদৃশ্যমান।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৬-হিসাব সমিকরণের প্রভাব বিস্তার।</a:t>
            </a:r>
          </a:p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৭-ঐতিহাসিক ঘটনা। </a:t>
            </a:r>
            <a:endParaRPr lang="en-AU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57250" y="609600"/>
            <a:ext cx="9715500" cy="5562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4250" y="780872"/>
            <a:ext cx="428625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" y="2133601"/>
            <a:ext cx="9239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 দল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লেনদেন কি লেনদেনের ৫টি বৈশিষ্ট্য লিখ।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038601"/>
            <a:ext cx="90487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 দল</a:t>
            </a: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A=L+E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সমীকরণটি ব্যাখ্যা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66750" y="457200"/>
            <a:ext cx="10096500" cy="5867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24250" y="609600"/>
            <a:ext cx="4476750" cy="1371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8250" y="1981200"/>
            <a:ext cx="6572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কী নির্দেশ করে?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8250" y="2971800"/>
            <a:ext cx="6953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Transaction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অর্থ কী?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4038600"/>
            <a:ext cx="714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Liabilities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গূলো কী কী?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38250" y="5105401"/>
            <a:ext cx="933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উপহার,ম্যনেজার নিয়োগ,ফরমায়েশ প্রদান ইত্যাদি কি ?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333501" y="2438400"/>
            <a:ext cx="4795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bn-BD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Equity-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মালিকানা স্বত্ব।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3500" y="3453825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Transaction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অর্থ লেনদেন।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8250" y="4520626"/>
            <a:ext cx="7048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উঃ পাওনাদার,ঋণ,সাধারন সঞ্চিতি ইত্যাদি।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8250" y="5663626"/>
            <a:ext cx="507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উঃ লেনদেন নয়।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66750" y="457200"/>
            <a:ext cx="10096500" cy="58674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38500" y="838200"/>
            <a:ext cx="49530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2667000"/>
            <a:ext cx="10763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১।হিসাব সমীকরণের বর্ধিতরূপ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E = 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C+I-E-D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4648201"/>
            <a:ext cx="10001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২।লেনদেন এর প্রকৃতি বা বৈশিষ্ট্য গুলো লিখ। </a:t>
            </a:r>
            <a:endParaRPr lang="en-AU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5" y="304800"/>
            <a:ext cx="10697596" cy="6272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500" y="14478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কান্ত দাশ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হারপাড়া উচ্চ বিদ্যালয়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উরকিরচর,রাউজান,চট্টগ্রাম।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মোবাইল-০১৯১৭৭৫৪৪২৩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Email-joydasctg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1" y="1600200"/>
            <a:ext cx="2095500" cy="2209800"/>
            <a:chOff x="-158285" y="5292604"/>
            <a:chExt cx="1300367" cy="172322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0" name="Picture 9" descr="38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1" name="Picture 10" descr="4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498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6250" y="381000"/>
            <a:ext cx="10477500" cy="609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79787_156042311196393_12689673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85800"/>
            <a:ext cx="95250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809750" y="2286001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132" y="160506"/>
            <a:ext cx="11087369" cy="65450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3726" y="2438776"/>
            <a:ext cx="4648199" cy="38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3726" y="3885574"/>
            <a:ext cx="4648199" cy="382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6173" y="2590174"/>
            <a:ext cx="4648199" cy="3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2" y="159504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47" y="199185"/>
            <a:ext cx="5810249" cy="305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750" y="1371601"/>
            <a:ext cx="86677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৯ম/১০ম 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- 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4274" y="4037974"/>
            <a:ext cx="4648199" cy="38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" y="6172201"/>
            <a:ext cx="5810249" cy="30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2" y="6211882"/>
            <a:ext cx="5810249" cy="30580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152400"/>
            <a:ext cx="11049000" cy="655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nk%201--621x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00050"/>
            <a:ext cx="10191750" cy="6057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69657995_98d4ddcaae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81000"/>
            <a:ext cx="10382250" cy="60769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0" y="0"/>
            <a:ext cx="476250" cy="6553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0" y="6457950"/>
            <a:ext cx="10953750" cy="40005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0953750" y="304800"/>
            <a:ext cx="476250" cy="655320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76250" y="0"/>
            <a:ext cx="10953750" cy="3810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1" y="304801"/>
            <a:ext cx="10647696" cy="62478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8750" y="1600200"/>
            <a:ext cx="876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এর বৈশিষ্ট্য</a:t>
            </a:r>
            <a:endParaRPr lang="en-US" sz="72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দ্বিতীয়।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 নং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-(8-11)</a:t>
            </a:r>
            <a:endParaRPr lang="en-AU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8"/>
            <a:ext cx="10960014" cy="458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00801"/>
            <a:ext cx="10845714" cy="418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2817" y="3102183"/>
            <a:ext cx="6094997" cy="6536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71499" y="533400"/>
            <a:ext cx="10191750" cy="5791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6992" y="3044439"/>
            <a:ext cx="6178316" cy="68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2" y="2925901"/>
            <a:ext cx="9715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লেনদেন কী তা বলতে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লেনদেনের বৈশিষ্ট্য বণর্না করতে পারবে।</a:t>
            </a:r>
          </a:p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ঘটনা থেকে লেনদেন পৃথক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লেনদেন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লেনদেনের প্রকৃতি ও বৈশিষ্ট্য শনাক্ত করতে পারবে। 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914400"/>
            <a:ext cx="55245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et-fish-se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65994"/>
            <a:ext cx="10491643" cy="6287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150" y="5486401"/>
            <a:ext cx="9767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অথের অংকে পরিমাপ যোগ্য লেনদেন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75699"/>
            <a:ext cx="5810249" cy="30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3" y="75699"/>
            <a:ext cx="5810249" cy="305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476499"/>
            <a:ext cx="5810249" cy="30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6476498"/>
            <a:ext cx="5810249" cy="30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6126" y="2514474"/>
            <a:ext cx="4648199" cy="38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8025" y="3961272"/>
            <a:ext cx="4648199" cy="382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2431154"/>
            <a:ext cx="4648199" cy="382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33826" y="4113672"/>
            <a:ext cx="4648199" cy="382254"/>
          </a:xfrm>
          <a:prstGeom prst="rect">
            <a:avLst/>
          </a:prstGeom>
        </p:spPr>
      </p:pic>
      <p:pic>
        <p:nvPicPr>
          <p:cNvPr id="3" name="Picture 2" descr="Currency-Exchange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1" y="400050"/>
            <a:ext cx="10001249" cy="6000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857251" y="53340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সত্তা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4667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endParaRPr lang="en-US" sz="88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261</Words>
  <Application>Microsoft Office PowerPoint</Application>
  <PresentationFormat>Custom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</dc:creator>
  <cp:lastModifiedBy>JOY</cp:lastModifiedBy>
  <cp:revision>96</cp:revision>
  <dcterms:created xsi:type="dcterms:W3CDTF">2006-08-16T00:00:00Z</dcterms:created>
  <dcterms:modified xsi:type="dcterms:W3CDTF">2021-04-19T15:53:00Z</dcterms:modified>
</cp:coreProperties>
</file>