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619" r:id="rId2"/>
    <p:sldId id="601" r:id="rId3"/>
    <p:sldId id="621" r:id="rId4"/>
    <p:sldId id="622" r:id="rId5"/>
    <p:sldId id="623" r:id="rId6"/>
    <p:sldId id="624" r:id="rId7"/>
    <p:sldId id="625" r:id="rId8"/>
    <p:sldId id="626" r:id="rId9"/>
    <p:sldId id="627" r:id="rId10"/>
    <p:sldId id="628" r:id="rId11"/>
    <p:sldId id="629" r:id="rId12"/>
    <p:sldId id="630" r:id="rId13"/>
    <p:sldId id="631" r:id="rId14"/>
    <p:sldId id="632" r:id="rId15"/>
    <p:sldId id="633" r:id="rId16"/>
    <p:sldId id="634" r:id="rId17"/>
    <p:sldId id="635" r:id="rId18"/>
    <p:sldId id="636" r:id="rId19"/>
    <p:sldId id="637" r:id="rId20"/>
    <p:sldId id="638" r:id="rId21"/>
    <p:sldId id="63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10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5941DE-0641-4541-898B-7B254DA414D5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BB5884-092A-461B-909B-98099D1B8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320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524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636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715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374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61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654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609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59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788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151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261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65A10-76BB-40B7-96DA-A5AAF425E320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46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24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kowsarahmed1980@gmail.com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629" y="2383339"/>
            <a:ext cx="4784054" cy="37117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192" y="1445822"/>
            <a:ext cx="2262808" cy="22628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513" y="989653"/>
            <a:ext cx="4545486" cy="5105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9310" y="465673"/>
            <a:ext cx="10980811" cy="14489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prstTxWarp prst="textChevronInverted">
              <a:avLst>
                <a:gd name="adj" fmla="val 82012"/>
              </a:avLst>
            </a:prstTxWarp>
            <a:spAutoFit/>
          </a:bodyPr>
          <a:lstStyle/>
          <a:p>
            <a:r>
              <a:rPr lang="en-US" sz="7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 ক্লাশে </a:t>
            </a:r>
            <a:r>
              <a:rPr lang="bn-IN" sz="7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7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7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99"/>
            </a:avLst>
          </a:prstGeom>
          <a:gradFill>
            <a:gsLst>
              <a:gs pos="40000">
                <a:srgbClr val="A603AB">
                  <a:alpha val="20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010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562600"/>
            <a:ext cx="1066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 ব্যবহার করে যেকোন একটি তথ্য সংগ্রহ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 শ্রেণিতে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 কর।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19600" y="381000"/>
            <a:ext cx="2514600" cy="85792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5833"/>
              </a:lnSpc>
            </a:pP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bn-IN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</a:t>
            </a:r>
            <a:endParaRPr lang="bn-IN" sz="6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533863"/>
            <a:ext cx="3219450" cy="3733800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99"/>
            </a:avLst>
          </a:prstGeom>
          <a:gradFill>
            <a:gsLst>
              <a:gs pos="40000">
                <a:srgbClr val="A603AB">
                  <a:alpha val="20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354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72489"/>
            <a:ext cx="5181600" cy="39057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9" y="1572488"/>
            <a:ext cx="5076789" cy="39057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TextBox 3"/>
          <p:cNvSpPr txBox="1"/>
          <p:nvPr/>
        </p:nvSpPr>
        <p:spPr>
          <a:xfrm>
            <a:off x="1981200" y="358914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ছবিগুলোতে 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 করা 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হচ্ছে?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5766376"/>
            <a:ext cx="10791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 থেকে প্রাপ্ত তথ্যটি খাতায় লিখে বা ছবি তুলে সংরক্ষণ করা হচ্ছে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81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533400"/>
            <a:ext cx="906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চিত্রে কী ঘটছে?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801340"/>
            <a:ext cx="4800600" cy="4000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9200" y="5602069"/>
            <a:ext cx="906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এছাড়াও তথ্যটি ভিডিও রেকর্ড করে সংরক্ষণ করতে পারি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81" y="1406098"/>
            <a:ext cx="5034002" cy="3775501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99"/>
            </a:avLst>
          </a:prstGeom>
          <a:gradFill>
            <a:gsLst>
              <a:gs pos="40000">
                <a:srgbClr val="A603AB">
                  <a:alpha val="20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07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587514"/>
            <a:ext cx="906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আরো কিছু তথ্য সংরক্ষণ প্রযুক্তির নাম জেনে নেই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764" y="2121331"/>
            <a:ext cx="2679608" cy="216448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TextBox 3"/>
          <p:cNvSpPr txBox="1"/>
          <p:nvPr/>
        </p:nvSpPr>
        <p:spPr>
          <a:xfrm>
            <a:off x="6172200" y="4382869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সিডি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18" y="2223647"/>
            <a:ext cx="3223165" cy="24208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30284" y="4259758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পেনড্রাইভ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5250976"/>
            <a:ext cx="906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উপরের প্রযুক্তিগুলোর নাম কী?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322" y="2042356"/>
            <a:ext cx="2279772" cy="2279772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2133600"/>
            <a:ext cx="2408844" cy="21596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0" name="TextBox 9"/>
          <p:cNvSpPr txBox="1"/>
          <p:nvPr/>
        </p:nvSpPr>
        <p:spPr>
          <a:xfrm>
            <a:off x="9296400" y="4331131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ডিভিডি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67125" y="4254931"/>
            <a:ext cx="2276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মেমোরি কার্ড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81100" y="5181600"/>
            <a:ext cx="906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উপরের প্রযুক্তিগুলো দিয়ে আমরা কী করতে পারি?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rame 1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99"/>
            </a:avLst>
          </a:prstGeom>
          <a:gradFill>
            <a:gsLst>
              <a:gs pos="40000">
                <a:srgbClr val="A603AB">
                  <a:alpha val="20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70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7" grpId="1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5449669"/>
            <a:ext cx="975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রাত্রী, রাখি এসো সার্চ ইঞ্জিন ব্যবহার করে আম সংরক্ষণ কর।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62400" y="381000"/>
            <a:ext cx="3657600" cy="8361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5833"/>
              </a:lnSpc>
            </a:pPr>
            <a:r>
              <a:rPr lang="bn-IN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bn-IN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</a:t>
            </a:r>
            <a:endParaRPr lang="bn-IN" sz="6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717" y="1379051"/>
            <a:ext cx="6838565" cy="3878749"/>
          </a:xfrm>
          <a:prstGeom prst="rect">
            <a:avLst/>
          </a:prstGeom>
        </p:spPr>
      </p:pic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99"/>
            </a:avLst>
          </a:prstGeom>
          <a:gradFill>
            <a:gsLst>
              <a:gs pos="40000">
                <a:srgbClr val="A603AB">
                  <a:alpha val="20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07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200" y="1447800"/>
            <a:ext cx="5257800" cy="36480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3" name="TextBox 2"/>
          <p:cNvSpPr txBox="1"/>
          <p:nvPr/>
        </p:nvSpPr>
        <p:spPr>
          <a:xfrm>
            <a:off x="3314698" y="396950"/>
            <a:ext cx="4686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 কী দেখতে পাচ্ছ?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5715000"/>
            <a:ext cx="1127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টেলিফোন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মোবাইল ফোন ব্যবহার করে চিঠি বা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বিনিময়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করছে করতে পারি।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681163"/>
            <a:ext cx="3414713" cy="3414713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99"/>
            </a:avLst>
          </a:prstGeom>
          <a:gradFill>
            <a:gsLst>
              <a:gs pos="40000">
                <a:srgbClr val="A603AB">
                  <a:alpha val="20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04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228600"/>
            <a:ext cx="579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চিত্রে কী </a:t>
            </a:r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 পাচ্ছ?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199" y="5691185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ফোনের মাধ্যমে এসএমএস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পাঠানো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হচ্ছে।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70620" y="990600"/>
            <a:ext cx="2078180" cy="23336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062" y="990600"/>
            <a:ext cx="2171700" cy="19049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3324224"/>
            <a:ext cx="2362200" cy="2362200"/>
          </a:xfrm>
          <a:prstGeom prst="rect">
            <a:avLst/>
          </a:prstGeom>
        </p:spPr>
      </p:pic>
      <p:pic>
        <p:nvPicPr>
          <p:cNvPr id="7" name="Picture 2" descr="C:\Users\MD. RAHAT ALAMGIR\Desktop\messag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960" y="4195184"/>
            <a:ext cx="620279" cy="62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MD. RAHAT ALAMGIR\Desktop\messag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960" y="4195184"/>
            <a:ext cx="620279" cy="62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614486" y="5681660"/>
            <a:ext cx="9486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এসএমএস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 পূর্ণরূপ সর্ট ম্যাসেজ সার্ভিস। বাংলায় হল ক্ষুদে বার্তা।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99"/>
            </a:avLst>
          </a:prstGeom>
          <a:gradFill>
            <a:gsLst>
              <a:gs pos="40000">
                <a:srgbClr val="A603AB">
                  <a:alpha val="20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164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4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61 -0.03981 L 0.0175 -0.178 C 0.02792 -0.20601 0.05 -0.24143 0.07556 -0.27453 C 0.10514 -0.31226 0.13153 -0.33819 0.15473 -0.35023 L 0.2632 -0.4125 " pathEditMode="relative" rAng="19140000" ptsTypes="AAA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81" y="-2085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4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11111E-6 L -0.03792 -0.16158 C -0.04486 -0.19653 -0.06597 -0.23658 -0.09153 -0.27292 C -0.12097 -0.31482 -0.14833 -0.34236 -0.1743 -0.35533 L -0.29333 -0.41551 " pathEditMode="relative" rAng="13620000" ptsTypes="AAA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58" y="-2342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5200" y="228600"/>
            <a:ext cx="438132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 কী দেখতে পাচ্ছ?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36568" y="4994879"/>
            <a:ext cx="255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ফেসবুক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5791200"/>
            <a:ext cx="1043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ফেসবুক ও টুইটার সামাজিক যোগাযোগ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এর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 তথ্য বিনিময়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97317" y="5040093"/>
            <a:ext cx="255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টুইটার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78999"/>
            <a:ext cx="5219700" cy="3674001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963" y="1247908"/>
            <a:ext cx="5132873" cy="370509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99"/>
            </a:avLst>
          </a:prstGeom>
          <a:gradFill>
            <a:gsLst>
              <a:gs pos="40000">
                <a:srgbClr val="A603AB">
                  <a:alpha val="20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40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447800"/>
            <a:ext cx="4219161" cy="35940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449669"/>
            <a:ext cx="1150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 ও কম্পিউটার ব্যবহার করে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বন্ধুদের সাথে তথ্য বিনিময়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 দেখাও।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62400" y="381000"/>
            <a:ext cx="3657600" cy="85792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5833"/>
              </a:lnSpc>
            </a:pP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bn-IN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bn-IN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</a:t>
            </a:r>
            <a:endParaRPr lang="bn-IN" sz="6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99"/>
            </a:avLst>
          </a:prstGeom>
          <a:gradFill>
            <a:gsLst>
              <a:gs pos="40000">
                <a:srgbClr val="A603AB">
                  <a:alpha val="20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21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676400"/>
            <a:ext cx="7077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তিনটি সার্চ ইঞ্জিনের নাম বল?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3276600"/>
            <a:ext cx="922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৩. তথ্য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সংরক্ষণ প্রযুক্তির চারটি উপায় বল।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4953000"/>
            <a:ext cx="101292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৫. তুমি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 বন্ধুদের সাথে তথ্য বিনিময় করতে যে প্রযুক্তি ব্যবহার </a:t>
            </a:r>
            <a:endParaRPr lang="bn-IN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করবে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 তিনটি নাম বল।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62400" y="381000"/>
            <a:ext cx="3657600" cy="85792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5833"/>
              </a:lnSpc>
            </a:pPr>
            <a:r>
              <a:rPr lang="bn-IN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IN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</a:t>
            </a:r>
            <a:endParaRPr lang="bn-IN" sz="6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2489771"/>
            <a:ext cx="7077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সার্চ ইঞ্জিনের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 কী?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4089971"/>
            <a:ext cx="922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ফেসবুক ও টুইটার কোন ধরণের যোগাযোগ মাধ্যম?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99"/>
            </a:avLst>
          </a:prstGeom>
          <a:gradFill>
            <a:gsLst>
              <a:gs pos="40000">
                <a:srgbClr val="A603AB">
                  <a:alpha val="20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37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274" y="1665695"/>
            <a:ext cx="1684504" cy="1992552"/>
          </a:xfrm>
          <a:prstGeom prst="rect">
            <a:avLst/>
          </a:prstGeom>
          <a:noFill/>
        </p:spPr>
      </p:pic>
      <p:sp>
        <p:nvSpPr>
          <p:cNvPr id="19" name="Freeform 18"/>
          <p:cNvSpPr/>
          <p:nvPr/>
        </p:nvSpPr>
        <p:spPr>
          <a:xfrm>
            <a:off x="7238185" y="2802339"/>
            <a:ext cx="1849022" cy="1337327"/>
          </a:xfrm>
          <a:custGeom>
            <a:avLst/>
            <a:gdLst>
              <a:gd name="connsiteX0" fmla="*/ 0 w 1849022"/>
              <a:gd name="connsiteY0" fmla="*/ 0 h 1337327"/>
              <a:gd name="connsiteX1" fmla="*/ 1849022 w 1849022"/>
              <a:gd name="connsiteY1" fmla="*/ 0 h 1337327"/>
              <a:gd name="connsiteX2" fmla="*/ 1849022 w 1849022"/>
              <a:gd name="connsiteY2" fmla="*/ 1337327 h 1337327"/>
              <a:gd name="connsiteX3" fmla="*/ 0 w 1849022"/>
              <a:gd name="connsiteY3" fmla="*/ 1337327 h 1337327"/>
              <a:gd name="connsiteX4" fmla="*/ 0 w 1849022"/>
              <a:gd name="connsiteY4" fmla="*/ 0 h 133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9022" h="1337327">
                <a:moveTo>
                  <a:pt x="0" y="0"/>
                </a:moveTo>
                <a:lnTo>
                  <a:pt x="1849022" y="0"/>
                </a:lnTo>
                <a:lnTo>
                  <a:pt x="1849022" y="1337327"/>
                </a:lnTo>
                <a:lnTo>
                  <a:pt x="0" y="1337327"/>
                </a:lnTo>
                <a:lnTo>
                  <a:pt x="0" y="0"/>
                </a:lnTo>
                <a:close/>
              </a:path>
            </a:pathLst>
          </a:cu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2230" tIns="62230" rIns="62230" bIns="62230" numCol="1" spcCol="1270" anchor="ctr" anchorCtr="0">
            <a:noAutofit/>
          </a:bodyPr>
          <a:lstStyle/>
          <a:p>
            <a:pPr lvl="0" algn="l" defTabSz="217805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endParaRPr lang="en-US" sz="4800" kern="1200">
              <a:ln w="0"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6696575" y="4405180"/>
            <a:ext cx="1849022" cy="1337327"/>
          </a:xfrm>
          <a:custGeom>
            <a:avLst/>
            <a:gdLst>
              <a:gd name="connsiteX0" fmla="*/ 0 w 1849022"/>
              <a:gd name="connsiteY0" fmla="*/ 0 h 1337327"/>
              <a:gd name="connsiteX1" fmla="*/ 1849022 w 1849022"/>
              <a:gd name="connsiteY1" fmla="*/ 0 h 1337327"/>
              <a:gd name="connsiteX2" fmla="*/ 1849022 w 1849022"/>
              <a:gd name="connsiteY2" fmla="*/ 1337327 h 1337327"/>
              <a:gd name="connsiteX3" fmla="*/ 0 w 1849022"/>
              <a:gd name="connsiteY3" fmla="*/ 1337327 h 1337327"/>
              <a:gd name="connsiteX4" fmla="*/ 0 w 1849022"/>
              <a:gd name="connsiteY4" fmla="*/ 0 h 133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9022" h="1337327">
                <a:moveTo>
                  <a:pt x="0" y="0"/>
                </a:moveTo>
                <a:lnTo>
                  <a:pt x="1849022" y="0"/>
                </a:lnTo>
                <a:lnTo>
                  <a:pt x="1849022" y="1337327"/>
                </a:lnTo>
                <a:lnTo>
                  <a:pt x="0" y="1337327"/>
                </a:lnTo>
                <a:lnTo>
                  <a:pt x="0" y="0"/>
                </a:lnTo>
                <a:close/>
              </a:path>
            </a:pathLst>
          </a:cu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2230" tIns="62230" rIns="62230" bIns="62230" numCol="1" spcCol="1270" anchor="ctr" anchorCtr="0">
            <a:noAutofit/>
          </a:bodyPr>
          <a:lstStyle/>
          <a:p>
            <a:pPr lvl="0" algn="l" defTabSz="217805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endParaRPr lang="en-US" sz="4800" kern="1200">
              <a:ln w="0"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ounded Rectangle 4">
            <a:extLst>
              <a:ext uri="{FF2B5EF4-FFF2-40B4-BE49-F238E27FC236}">
                <a16:creationId xmlns:a16="http://schemas.microsoft.com/office/drawing/2014/main" xmlns="" id="{6B5B499C-EC61-400E-86D7-C26ADEF4B167}"/>
              </a:ext>
            </a:extLst>
          </p:cNvPr>
          <p:cNvSpPr/>
          <p:nvPr/>
        </p:nvSpPr>
        <p:spPr>
          <a:xfrm>
            <a:off x="766493" y="664660"/>
            <a:ext cx="3261584" cy="80480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06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4E4B179-49DE-4322-A83F-DB6522E145D2}"/>
              </a:ext>
            </a:extLst>
          </p:cNvPr>
          <p:cNvSpPr txBox="1"/>
          <p:nvPr/>
        </p:nvSpPr>
        <p:spPr>
          <a:xfrm>
            <a:off x="231469" y="3859054"/>
            <a:ext cx="4522311" cy="2487604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594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নার্গিস আক্তার </a:t>
            </a:r>
            <a:endParaRPr lang="bn-IN" sz="2594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594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en-US" sz="2594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৬১ নং ফজু খলিফা কান্দি </a:t>
            </a:r>
            <a:r>
              <a:rPr lang="bn-IN" sz="2594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594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IN" sz="2594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প্রাঃ বিদ্যালয়।</a:t>
            </a:r>
          </a:p>
          <a:p>
            <a:pPr algn="ctr"/>
            <a:r>
              <a:rPr lang="bn-IN" sz="2594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শিবচর, মাদারিপুর।</a:t>
            </a:r>
          </a:p>
          <a:p>
            <a:pPr algn="ctr"/>
            <a:r>
              <a:rPr lang="bn-IN" sz="2594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53" dirty="0">
                <a:ln w="0"/>
                <a:solidFill>
                  <a:schemeClr val="tx1"/>
                </a:solidFill>
                <a:latin typeface="+mj-lt"/>
                <a:cs typeface="NikoshBAN" panose="02000000000000000000" pitchFamily="2" charset="0"/>
                <a:hlinkClick r:id="rId3"/>
              </a:rPr>
              <a:t>kowsarahmed1980@gmail.com</a:t>
            </a:r>
            <a:r>
              <a:rPr lang="en-US" sz="1853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71E66477-0A68-4976-8525-2EF5437C2101}"/>
              </a:ext>
            </a:extLst>
          </p:cNvPr>
          <p:cNvCxnSpPr/>
          <p:nvPr/>
        </p:nvCxnSpPr>
        <p:spPr>
          <a:xfrm>
            <a:off x="4946681" y="1344352"/>
            <a:ext cx="42358" cy="46030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37BE4FBD-9782-49EC-B9C0-A32D94B2AB19}"/>
              </a:ext>
            </a:extLst>
          </p:cNvPr>
          <p:cNvCxnSpPr/>
          <p:nvPr/>
        </p:nvCxnSpPr>
        <p:spPr>
          <a:xfrm>
            <a:off x="4833465" y="1344352"/>
            <a:ext cx="42358" cy="46030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reeform 10">
            <a:extLst>
              <a:ext uri="{FF2B5EF4-FFF2-40B4-BE49-F238E27FC236}">
                <a16:creationId xmlns:a16="http://schemas.microsoft.com/office/drawing/2014/main" xmlns="" id="{B775326D-7675-46E0-9C34-1EEF6BF6FC05}"/>
              </a:ext>
            </a:extLst>
          </p:cNvPr>
          <p:cNvSpPr/>
          <p:nvPr/>
        </p:nvSpPr>
        <p:spPr>
          <a:xfrm>
            <a:off x="5275455" y="2139628"/>
            <a:ext cx="2578616" cy="2578743"/>
          </a:xfrm>
          <a:custGeom>
            <a:avLst/>
            <a:gdLst>
              <a:gd name="connsiteX0" fmla="*/ 0 w 2578616"/>
              <a:gd name="connsiteY0" fmla="*/ 1289372 h 2578743"/>
              <a:gd name="connsiteX1" fmla="*/ 1289308 w 2578616"/>
              <a:gd name="connsiteY1" fmla="*/ 0 h 2578743"/>
              <a:gd name="connsiteX2" fmla="*/ 2578616 w 2578616"/>
              <a:gd name="connsiteY2" fmla="*/ 1289372 h 2578743"/>
              <a:gd name="connsiteX3" fmla="*/ 1289308 w 2578616"/>
              <a:gd name="connsiteY3" fmla="*/ 2578744 h 2578743"/>
              <a:gd name="connsiteX4" fmla="*/ 0 w 2578616"/>
              <a:gd name="connsiteY4" fmla="*/ 1289372 h 2578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8616" h="2578743">
                <a:moveTo>
                  <a:pt x="0" y="1289372"/>
                </a:moveTo>
                <a:cubicBezTo>
                  <a:pt x="0" y="577272"/>
                  <a:pt x="577243" y="0"/>
                  <a:pt x="1289308" y="0"/>
                </a:cubicBezTo>
                <a:cubicBezTo>
                  <a:pt x="2001373" y="0"/>
                  <a:pt x="2578616" y="577272"/>
                  <a:pt x="2578616" y="1289372"/>
                </a:cubicBezTo>
                <a:cubicBezTo>
                  <a:pt x="2578616" y="2001472"/>
                  <a:pt x="2001373" y="2578744"/>
                  <a:pt x="1289308" y="2578744"/>
                </a:cubicBezTo>
                <a:cubicBezTo>
                  <a:pt x="577243" y="2578744"/>
                  <a:pt x="0" y="2001472"/>
                  <a:pt x="0" y="1289372"/>
                </a:cubicBezTo>
                <a:close/>
              </a:path>
            </a:pathLst>
          </a:custGeom>
          <a:solidFill>
            <a:srgbClr val="0066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spcFirstLastPara="0" vert="horz" wrap="square" lIns="441130" tIns="441148" rIns="441130" bIns="441148" numCol="1" spcCol="1270" anchor="ctr" anchorCtr="0">
            <a:noAutofit/>
          </a:bodyPr>
          <a:lstStyle/>
          <a:p>
            <a:pPr lvl="0" algn="ctr" defTabSz="2222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4800" kern="12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4800" kern="12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Block Arc 26">
            <a:extLst>
              <a:ext uri="{FF2B5EF4-FFF2-40B4-BE49-F238E27FC236}">
                <a16:creationId xmlns:a16="http://schemas.microsoft.com/office/drawing/2014/main" xmlns="" id="{1D62640B-F403-4F84-A61F-602803E7A2BD}"/>
              </a:ext>
            </a:extLst>
          </p:cNvPr>
          <p:cNvSpPr/>
          <p:nvPr/>
        </p:nvSpPr>
        <p:spPr>
          <a:xfrm>
            <a:off x="3926504" y="994554"/>
            <a:ext cx="4572002" cy="4952892"/>
          </a:xfrm>
          <a:prstGeom prst="blockArc">
            <a:avLst>
              <a:gd name="adj1" fmla="val 16469691"/>
              <a:gd name="adj2" fmla="val 5523492"/>
              <a:gd name="adj3" fmla="val 5637"/>
            </a:avLst>
          </a:prstGeom>
          <a:solidFill>
            <a:srgbClr val="00B050"/>
          </a:solidFill>
          <a:ln>
            <a:noFill/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7139AA0D-AA98-4B65-943D-C79554718BE7}"/>
              </a:ext>
            </a:extLst>
          </p:cNvPr>
          <p:cNvSpPr/>
          <p:nvPr/>
        </p:nvSpPr>
        <p:spPr>
          <a:xfrm>
            <a:off x="7539700" y="1716424"/>
            <a:ext cx="731520" cy="731520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" name="Freeform 13">
            <a:extLst>
              <a:ext uri="{FF2B5EF4-FFF2-40B4-BE49-F238E27FC236}">
                <a16:creationId xmlns:a16="http://schemas.microsoft.com/office/drawing/2014/main" xmlns="" id="{83D2AD0D-CFEA-4BB9-84B4-AFEDB8B67ECC}"/>
              </a:ext>
            </a:extLst>
          </p:cNvPr>
          <p:cNvSpPr/>
          <p:nvPr/>
        </p:nvSpPr>
        <p:spPr>
          <a:xfrm>
            <a:off x="8424797" y="1401956"/>
            <a:ext cx="3248091" cy="1337327"/>
          </a:xfrm>
          <a:custGeom>
            <a:avLst/>
            <a:gdLst>
              <a:gd name="connsiteX0" fmla="*/ 0 w 5285856"/>
              <a:gd name="connsiteY0" fmla="*/ 0 h 1337327"/>
              <a:gd name="connsiteX1" fmla="*/ 5285856 w 5285856"/>
              <a:gd name="connsiteY1" fmla="*/ 0 h 1337327"/>
              <a:gd name="connsiteX2" fmla="*/ 5285856 w 5285856"/>
              <a:gd name="connsiteY2" fmla="*/ 1337327 h 1337327"/>
              <a:gd name="connsiteX3" fmla="*/ 0 w 5285856"/>
              <a:gd name="connsiteY3" fmla="*/ 1337327 h 1337327"/>
              <a:gd name="connsiteX4" fmla="*/ 0 w 5285856"/>
              <a:gd name="connsiteY4" fmla="*/ 0 h 133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85856" h="1337327">
                <a:moveTo>
                  <a:pt x="0" y="0"/>
                </a:moveTo>
                <a:lnTo>
                  <a:pt x="5285856" y="0"/>
                </a:lnTo>
                <a:lnTo>
                  <a:pt x="5285856" y="1337327"/>
                </a:lnTo>
                <a:lnTo>
                  <a:pt x="0" y="1337327"/>
                </a:lnTo>
                <a:lnTo>
                  <a:pt x="0" y="0"/>
                </a:lnTo>
                <a:close/>
              </a:path>
            </a:pathLst>
          </a:cu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2230" tIns="62230" rIns="62230" bIns="62230" numCol="1" spcCol="1270" anchor="ctr" anchorCtr="0">
            <a:noAutofit/>
          </a:bodyPr>
          <a:lstStyle/>
          <a:p>
            <a:pPr lvl="0" algn="l" defTabSz="217805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r>
              <a:rPr lang="bn-IN" sz="4000" kern="1200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পঞ্চম শ্রেণি</a:t>
            </a:r>
            <a:endParaRPr lang="en-US" sz="4000" kern="1200" dirty="0">
              <a:ln w="0"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362C4D5B-C48A-4E23-BF24-61FDB467F974}"/>
              </a:ext>
            </a:extLst>
          </p:cNvPr>
          <p:cNvSpPr/>
          <p:nvPr/>
        </p:nvSpPr>
        <p:spPr>
          <a:xfrm>
            <a:off x="7993228" y="3105442"/>
            <a:ext cx="731520" cy="731520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Freeform 19">
            <a:extLst>
              <a:ext uri="{FF2B5EF4-FFF2-40B4-BE49-F238E27FC236}">
                <a16:creationId xmlns:a16="http://schemas.microsoft.com/office/drawing/2014/main" xmlns="" id="{71C3F3F3-FA7A-40F8-A3F5-D9DEAD14F5D4}"/>
              </a:ext>
            </a:extLst>
          </p:cNvPr>
          <p:cNvSpPr/>
          <p:nvPr/>
        </p:nvSpPr>
        <p:spPr>
          <a:xfrm>
            <a:off x="8851687" y="2802339"/>
            <a:ext cx="2821201" cy="1337327"/>
          </a:xfrm>
          <a:custGeom>
            <a:avLst/>
            <a:gdLst>
              <a:gd name="connsiteX0" fmla="*/ 0 w 5285856"/>
              <a:gd name="connsiteY0" fmla="*/ 0 h 1337327"/>
              <a:gd name="connsiteX1" fmla="*/ 5285856 w 5285856"/>
              <a:gd name="connsiteY1" fmla="*/ 0 h 1337327"/>
              <a:gd name="connsiteX2" fmla="*/ 5285856 w 5285856"/>
              <a:gd name="connsiteY2" fmla="*/ 1337327 h 1337327"/>
              <a:gd name="connsiteX3" fmla="*/ 0 w 5285856"/>
              <a:gd name="connsiteY3" fmla="*/ 1337327 h 1337327"/>
              <a:gd name="connsiteX4" fmla="*/ 0 w 5285856"/>
              <a:gd name="connsiteY4" fmla="*/ 0 h 133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85856" h="1337327">
                <a:moveTo>
                  <a:pt x="0" y="0"/>
                </a:moveTo>
                <a:lnTo>
                  <a:pt x="5285856" y="0"/>
                </a:lnTo>
                <a:lnTo>
                  <a:pt x="5285856" y="1337327"/>
                </a:lnTo>
                <a:lnTo>
                  <a:pt x="0" y="1337327"/>
                </a:lnTo>
                <a:lnTo>
                  <a:pt x="0" y="0"/>
                </a:lnTo>
                <a:close/>
              </a:path>
            </a:pathLst>
          </a:cu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2230" tIns="62230" rIns="62230" bIns="62230" numCol="1" spcCol="1270" anchor="ctr" anchorCtr="0">
            <a:noAutofit/>
          </a:bodyPr>
          <a:lstStyle/>
          <a:p>
            <a:pPr lvl="0" algn="l" defTabSz="217805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r>
              <a:rPr lang="bn-IN" sz="4000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বিজ্ঞান</a:t>
            </a:r>
            <a:endParaRPr lang="en-US" sz="4000" kern="1200" dirty="0">
              <a:ln w="0"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D5604B0E-ADAA-41BE-AE0B-2951920A380F}"/>
              </a:ext>
            </a:extLst>
          </p:cNvPr>
          <p:cNvSpPr/>
          <p:nvPr/>
        </p:nvSpPr>
        <p:spPr>
          <a:xfrm>
            <a:off x="7514347" y="4503963"/>
            <a:ext cx="731520" cy="731520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3" name="Freeform 21">
            <a:extLst>
              <a:ext uri="{FF2B5EF4-FFF2-40B4-BE49-F238E27FC236}">
                <a16:creationId xmlns:a16="http://schemas.microsoft.com/office/drawing/2014/main" xmlns="" id="{5937BBD0-441F-49F1-BB9D-413224F4ECCF}"/>
              </a:ext>
            </a:extLst>
          </p:cNvPr>
          <p:cNvSpPr/>
          <p:nvPr/>
        </p:nvSpPr>
        <p:spPr>
          <a:xfrm>
            <a:off x="8424797" y="4604786"/>
            <a:ext cx="3628658" cy="1337327"/>
          </a:xfrm>
          <a:custGeom>
            <a:avLst/>
            <a:gdLst>
              <a:gd name="connsiteX0" fmla="*/ 0 w 5285856"/>
              <a:gd name="connsiteY0" fmla="*/ 0 h 1337327"/>
              <a:gd name="connsiteX1" fmla="*/ 5285856 w 5285856"/>
              <a:gd name="connsiteY1" fmla="*/ 0 h 1337327"/>
              <a:gd name="connsiteX2" fmla="*/ 5285856 w 5285856"/>
              <a:gd name="connsiteY2" fmla="*/ 1337327 h 1337327"/>
              <a:gd name="connsiteX3" fmla="*/ 0 w 5285856"/>
              <a:gd name="connsiteY3" fmla="*/ 1337327 h 1337327"/>
              <a:gd name="connsiteX4" fmla="*/ 0 w 5285856"/>
              <a:gd name="connsiteY4" fmla="*/ 0 h 133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85856" h="1337327">
                <a:moveTo>
                  <a:pt x="0" y="0"/>
                </a:moveTo>
                <a:lnTo>
                  <a:pt x="5285856" y="0"/>
                </a:lnTo>
                <a:lnTo>
                  <a:pt x="5285856" y="1337327"/>
                </a:lnTo>
                <a:lnTo>
                  <a:pt x="0" y="1337327"/>
                </a:lnTo>
                <a:lnTo>
                  <a:pt x="0" y="0"/>
                </a:lnTo>
                <a:close/>
              </a:path>
            </a:pathLst>
          </a:cu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2230" tIns="62230" rIns="62230" bIns="62230" numCol="1" spcCol="1270" anchor="ctr" anchorCtr="0">
            <a:noAutofit/>
          </a:bodyPr>
          <a:lstStyle/>
          <a:p>
            <a:pPr lvl="0" defTabSz="217805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১০ 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defTabSz="217805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   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বিনিময়</a:t>
            </a:r>
            <a:r>
              <a:rPr lang="en-US" sz="2800" dirty="0" smtClean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kern="1200" dirty="0">
              <a:ln w="0"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51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6" grpId="0" animBg="1"/>
      <p:bldP spid="29" grpId="0"/>
      <p:bldP spid="31" grpId="0"/>
      <p:bldP spid="3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5257800"/>
            <a:ext cx="1097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Wingdings" panose="05000000000000000000" pitchFamily="2" charset="2"/>
              <a:buChar char="q"/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বিনিময় করার জন্য আর কী কী প্রযুক্তি ব্যবহার হতে পারে বলে তুমি মনে কর তার একটি তালিকা তৈরি করবে।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491" y="1295400"/>
            <a:ext cx="6062509" cy="368141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TextBox 3"/>
          <p:cNvSpPr txBox="1"/>
          <p:nvPr/>
        </p:nvSpPr>
        <p:spPr>
          <a:xfrm>
            <a:off x="3962400" y="304800"/>
            <a:ext cx="3657600" cy="85792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5833"/>
              </a:lnSpc>
            </a:pP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bn-IN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</a:t>
            </a:r>
            <a:endParaRPr lang="bn-IN" sz="6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99"/>
            </a:avLst>
          </a:prstGeom>
          <a:gradFill>
            <a:gsLst>
              <a:gs pos="40000">
                <a:srgbClr val="A603AB">
                  <a:alpha val="20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270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840274"/>
            <a:ext cx="6934200" cy="8361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5833"/>
              </a:lnSpc>
            </a:pPr>
            <a:r>
              <a:rPr lang="bn-IN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bn-IN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IN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</a:t>
            </a:r>
            <a:endParaRPr lang="bn-IN" sz="6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209800"/>
            <a:ext cx="4936797" cy="37099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25079"/>
            <a:ext cx="2588834" cy="1618021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99"/>
            </a:avLst>
          </a:prstGeom>
          <a:gradFill>
            <a:gsLst>
              <a:gs pos="40000">
                <a:srgbClr val="A603AB">
                  <a:alpha val="20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52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8486"/>
            <a:ext cx="4495800" cy="31864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3" name="TextBox 2"/>
          <p:cNvSpPr txBox="1"/>
          <p:nvPr/>
        </p:nvSpPr>
        <p:spPr>
          <a:xfrm>
            <a:off x="2590800" y="228600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আমরা ছবি 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দুইটি ভাল করে 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দেখি: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38600" y="9144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 কী করছে?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8400" y="4876800"/>
            <a:ext cx="1575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 পড়ছে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17536"/>
            <a:ext cx="4594220" cy="31674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7" name="TextBox 6"/>
          <p:cNvSpPr txBox="1"/>
          <p:nvPr/>
        </p:nvSpPr>
        <p:spPr>
          <a:xfrm>
            <a:off x="7696200" y="4980667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টেলিভিশন দেখছে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04900" y="5618856"/>
            <a:ext cx="929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 পড়া ও টেলিভিশন দেখার মাধ্যমে আমরা তথ্য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 করতে পারি?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Frame 1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99"/>
            </a:avLst>
          </a:prstGeom>
          <a:gradFill>
            <a:gsLst>
              <a:gs pos="40000">
                <a:srgbClr val="A603AB">
                  <a:alpha val="20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08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27" y="228600"/>
            <a:ext cx="5562600" cy="5105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90800" y="533400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ছবিতে কী হচ্ছে?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0800" y="548640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‌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222236"/>
            <a:ext cx="4784054" cy="3711714"/>
          </a:xfrm>
          <a:prstGeom prst="rect">
            <a:avLst/>
          </a:prstGeom>
        </p:spPr>
      </p:pic>
      <p:sp>
        <p:nvSpPr>
          <p:cNvPr id="13" name="Frame 1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99"/>
            </a:avLst>
          </a:prstGeom>
          <a:gradFill>
            <a:gsLst>
              <a:gs pos="40000">
                <a:srgbClr val="A603AB">
                  <a:alpha val="20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009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885564"/>
            <a:ext cx="9638057" cy="162903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5833"/>
              </a:lnSpc>
            </a:pPr>
            <a:r>
              <a:rPr lang="bn-IN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</a:t>
            </a:r>
            <a:r>
              <a:rPr lang="bn-IN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সংগ্রহ, সংরক্ষণ ও বিনিময়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ts val="5833"/>
              </a:lnSpc>
            </a:pPr>
            <a:r>
              <a:rPr lang="bn-BD" sz="6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   </a:t>
            </a:r>
            <a:endParaRPr lang="bn-IN" sz="8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707" y="2297623"/>
            <a:ext cx="5412750" cy="3609534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99"/>
            </a:avLst>
          </a:prstGeom>
          <a:gradFill>
            <a:gsLst>
              <a:gs pos="40000">
                <a:srgbClr val="A603AB">
                  <a:alpha val="20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E85BB3D-F236-41EA-89A0-FBB62630D0C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52" y="1918374"/>
            <a:ext cx="2401602" cy="474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73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0" y="448270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246531"/>
            <a:ext cx="108204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১১.২.১ ইন্টারনেট ব্যবহারের মাধ্যমে তথ্য সংগেহ করতে পারবে ও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সংগৃহিত তথ্য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শ্রেণিতে উপস্থাপন করতে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পারবে;</a:t>
            </a:r>
          </a:p>
          <a:p>
            <a:endParaRPr lang="bn-IN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১১.২.২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সংগৃহিত তথ্য সংরক্ষণের উপায় বলতে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পারবে;         </a:t>
            </a:r>
          </a:p>
          <a:p>
            <a:endParaRPr lang="bn-IN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১১.২.৩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 ব্যবহার করে সহপাঠী ও অন্যদের সাথে তথ্য বিনিময় </a:t>
            </a:r>
            <a:endParaRPr lang="bn-IN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করতে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1600200"/>
            <a:ext cx="4640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spc="14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 – </a:t>
            </a: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99"/>
            </a:avLst>
          </a:prstGeom>
          <a:gradFill>
            <a:gsLst>
              <a:gs pos="40000">
                <a:srgbClr val="A603AB">
                  <a:alpha val="20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30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0" y="180248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আমরা কিছু ছবি 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দেখি: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1510102"/>
            <a:ext cx="3361433" cy="30644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188" y="1476119"/>
            <a:ext cx="3429812" cy="30971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5" name="TextBox 4"/>
          <p:cNvSpPr txBox="1"/>
          <p:nvPr/>
        </p:nvSpPr>
        <p:spPr>
          <a:xfrm>
            <a:off x="3810000" y="8382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 কী কী করছে?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2210" y="4781726"/>
            <a:ext cx="2902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খবরের কাগজ পড়ছে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63000" y="4790628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রেডিও শুনছে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5816025"/>
            <a:ext cx="975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 পড়ে, খবরের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কাগজ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পড়ে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রেডিও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শোনে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 বিভিন্ন তথ্য পেতে পারি।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30" y="1467672"/>
            <a:ext cx="3589058" cy="316445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0" name="TextBox 9"/>
          <p:cNvSpPr txBox="1"/>
          <p:nvPr/>
        </p:nvSpPr>
        <p:spPr>
          <a:xfrm>
            <a:off x="715795" y="4717404"/>
            <a:ext cx="2902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পড়ছে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99"/>
            </a:avLst>
          </a:prstGeom>
          <a:gradFill>
            <a:gsLst>
              <a:gs pos="40000">
                <a:srgbClr val="A603AB">
                  <a:alpha val="20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70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268069"/>
            <a:ext cx="556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আমরা আরো কিছু ছবি 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দেখি: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93" y="2272853"/>
            <a:ext cx="3781963" cy="22812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986261"/>
            <a:ext cx="3352800" cy="23431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227" y="2113435"/>
            <a:ext cx="3416894" cy="24406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62400" y="1182469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এগুলোর নাম কী জান?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00375" y="4905501"/>
            <a:ext cx="5402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এগুলো হলো ইন্টারনেট সার্চ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ইঞ্জিন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56388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সার্চ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ইঞ্জিন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 করে আমরা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 করতে পারি?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99"/>
            </a:avLst>
          </a:prstGeom>
          <a:gradFill>
            <a:gsLst>
              <a:gs pos="40000">
                <a:srgbClr val="A603AB">
                  <a:alpha val="20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056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11228"/>
            <a:ext cx="5838825" cy="42361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358914"/>
            <a:ext cx="1112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দেখি ইন্টারনেট ব্যবহার করে আমরা কীভাবে তথ্য পেতে 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পারি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2912" y="5465564"/>
            <a:ext cx="108585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বিষয়ের তথ্য অনুসন্ধান করছি সে বিষয় সম্পর্কিত “ মূল শব্দটি”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“Search Bar”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 লিখে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“Search”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লেখাটিতে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ক্লিক করি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Enter key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”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চাপ দেই 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3875" y="5475982"/>
            <a:ext cx="1021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সার্চ ইঞ্জিনে ওয়েবসাইটের যে তালিকাটি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আসবে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সেখান থেকে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ওয়েবসাইট</a:t>
            </a:r>
          </a:p>
          <a:p>
            <a:pPr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বেছে নিয়ে প্রয়োজনীয় তথ্য সংগ্রহ করি 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2209800"/>
            <a:ext cx="2743200" cy="2564265"/>
          </a:xfrm>
          <a:prstGeom prst="rect">
            <a:avLst/>
          </a:prstGeom>
        </p:spPr>
      </p:pic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99"/>
            </a:avLst>
          </a:prstGeom>
          <a:gradFill>
            <a:gsLst>
              <a:gs pos="40000">
                <a:srgbClr val="A603AB">
                  <a:alpha val="20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77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505</Words>
  <Application>Microsoft Office PowerPoint</Application>
  <PresentationFormat>Widescreen</PresentationFormat>
  <Paragraphs>79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Nargis Akter</dc:creator>
  <cp:lastModifiedBy>Kawsar Ahamed</cp:lastModifiedBy>
  <cp:revision>117</cp:revision>
  <dcterms:created xsi:type="dcterms:W3CDTF">2019-11-01T16:25:23Z</dcterms:created>
  <dcterms:modified xsi:type="dcterms:W3CDTF">2021-04-19T05:39:45Z</dcterms:modified>
</cp:coreProperties>
</file>