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7" r:id="rId2"/>
    <p:sldId id="259" r:id="rId3"/>
    <p:sldId id="265" r:id="rId4"/>
    <p:sldId id="264" r:id="rId5"/>
    <p:sldId id="258" r:id="rId6"/>
    <p:sldId id="262" r:id="rId7"/>
    <p:sldId id="263" r:id="rId8"/>
    <p:sldId id="261" r:id="rId9"/>
    <p:sldId id="267" r:id="rId10"/>
    <p:sldId id="268" r:id="rId11"/>
    <p:sldId id="270" r:id="rId12"/>
    <p:sldId id="275" r:id="rId13"/>
    <p:sldId id="276" r:id="rId14"/>
    <p:sldId id="281" r:id="rId15"/>
    <p:sldId id="279" r:id="rId16"/>
    <p:sldId id="280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8E0D3DC-9F3E-4C20-9560-B378F898F673}">
          <p14:sldIdLst>
            <p14:sldId id="257"/>
            <p14:sldId id="259"/>
            <p14:sldId id="265"/>
            <p14:sldId id="264"/>
            <p14:sldId id="258"/>
            <p14:sldId id="262"/>
            <p14:sldId id="263"/>
            <p14:sldId id="261"/>
            <p14:sldId id="267"/>
            <p14:sldId id="268"/>
            <p14:sldId id="270"/>
            <p14:sldId id="275"/>
            <p14:sldId id="276"/>
            <p14:sldId id="281"/>
            <p14:sldId id="279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  <a:srgbClr val="0000FF"/>
    <a:srgbClr val="0033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6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7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2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01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835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04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7C56A0-E4A7-4F5D-8E6F-27305902646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CFB54B-1A49-4C72-8175-319E1AF09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34A3131-9B71-4B24-97A8-9322501CA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54" y="3097762"/>
            <a:ext cx="4768892" cy="25838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54291F-4F8E-4575-8C0A-25A741F9A3C2}"/>
              </a:ext>
            </a:extLst>
          </p:cNvPr>
          <p:cNvSpPr txBox="1"/>
          <p:nvPr/>
        </p:nvSpPr>
        <p:spPr>
          <a:xfrm>
            <a:off x="1704109" y="2036626"/>
            <a:ext cx="8361219" cy="305531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endParaRPr lang="en-US" sz="40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1E6336E-6232-4ACE-8812-1C334760D04F}"/>
              </a:ext>
            </a:extLst>
          </p:cNvPr>
          <p:cNvGrpSpPr/>
          <p:nvPr/>
        </p:nvGrpSpPr>
        <p:grpSpPr>
          <a:xfrm>
            <a:off x="3650544" y="4724400"/>
            <a:ext cx="4322879" cy="1897101"/>
            <a:chOff x="3650544" y="4724400"/>
            <a:chExt cx="4322879" cy="18971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FE9493D-BA31-43F6-AD0B-B02CC38A1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056" y="4724400"/>
              <a:ext cx="1524000" cy="18700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4145CE6-BC98-431D-A5D5-1A7184B9C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423" y="5277087"/>
              <a:ext cx="1524000" cy="127635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C495C2E-64B8-4171-BBF1-52758C088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544" y="5345151"/>
              <a:ext cx="1524000" cy="1276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6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7984B8-2EDE-4A09-95E3-E1EC2222D2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2" y="526475"/>
            <a:ext cx="4842235" cy="361389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4752E3-A66D-4470-8C04-BBCB421D8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40" y="522183"/>
            <a:ext cx="4842233" cy="365397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2FC258-3007-4AD9-870C-9AC41567399A}"/>
              </a:ext>
            </a:extLst>
          </p:cNvPr>
          <p:cNvSpPr txBox="1"/>
          <p:nvPr/>
        </p:nvSpPr>
        <p:spPr>
          <a:xfrm>
            <a:off x="1524000" y="4334168"/>
            <a:ext cx="3120571" cy="707886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হাতপাখা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61546E-D28B-4F22-8FBA-D47A9B5EA584}"/>
              </a:ext>
            </a:extLst>
          </p:cNvPr>
          <p:cNvSpPr txBox="1"/>
          <p:nvPr/>
        </p:nvSpPr>
        <p:spPr>
          <a:xfrm>
            <a:off x="7295723" y="4334168"/>
            <a:ext cx="3120571" cy="707886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পাখা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F2733E-2C1F-4B4D-AEFD-0E658E6B8BB9}"/>
              </a:ext>
            </a:extLst>
          </p:cNvPr>
          <p:cNvSpPr txBox="1"/>
          <p:nvPr/>
        </p:nvSpPr>
        <p:spPr>
          <a:xfrm>
            <a:off x="1048203" y="5355773"/>
            <a:ext cx="10389053" cy="646331"/>
          </a:xfrm>
          <a:prstGeom prst="rect">
            <a:avLst/>
          </a:prstGeom>
          <a:noFill/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শরীর ঠাণ্ডা রাখতে হাতপাখা বা বৈদ্যুতিক পাখার বায়ু ব্যবহার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693607B-2CA2-41F0-8E6B-E9476391ACF2}"/>
              </a:ext>
            </a:extLst>
          </p:cNvPr>
          <p:cNvSpPr txBox="1"/>
          <p:nvPr/>
        </p:nvSpPr>
        <p:spPr>
          <a:xfrm>
            <a:off x="1019928" y="4433991"/>
            <a:ext cx="4237990" cy="646331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34432D-21DD-4BA2-B1F8-36A2E4DC309A}"/>
              </a:ext>
            </a:extLst>
          </p:cNvPr>
          <p:cNvSpPr txBox="1"/>
          <p:nvPr/>
        </p:nvSpPr>
        <p:spPr>
          <a:xfrm>
            <a:off x="6855469" y="4420136"/>
            <a:ext cx="4237990" cy="659200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ড্রায়ারে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7EE37DD-68E2-4899-80F5-C27B039166F1}"/>
              </a:ext>
            </a:extLst>
          </p:cNvPr>
          <p:cNvSpPr txBox="1"/>
          <p:nvPr/>
        </p:nvSpPr>
        <p:spPr>
          <a:xfrm>
            <a:off x="1669473" y="5375100"/>
            <a:ext cx="8853054" cy="646331"/>
          </a:xfrm>
          <a:prstGeom prst="rect">
            <a:avLst/>
          </a:prstGeom>
          <a:noFill/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ভেজা বস্তুকে শুকানোর জন্য বায়ুপ্রবাহ ব্যবহার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F652B1D-291A-4641-BC6E-25D0297CD3C5}"/>
              </a:ext>
            </a:extLst>
          </p:cNvPr>
          <p:cNvSpPr txBox="1"/>
          <p:nvPr/>
        </p:nvSpPr>
        <p:spPr>
          <a:xfrm>
            <a:off x="1736929" y="5362760"/>
            <a:ext cx="8853054" cy="646331"/>
          </a:xfrm>
          <a:prstGeom prst="rect">
            <a:avLst/>
          </a:prstGeom>
          <a:noFill/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ভেজা বস্তু থেকে দ্রুত পানি সরিয়ে নিতে সাহায্য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A9FA1D0-761A-4591-B80E-45B28DC8ED75}"/>
              </a:ext>
            </a:extLst>
          </p:cNvPr>
          <p:cNvSpPr txBox="1"/>
          <p:nvPr/>
        </p:nvSpPr>
        <p:spPr>
          <a:xfrm>
            <a:off x="595745" y="5254660"/>
            <a:ext cx="5150369" cy="1200329"/>
          </a:xfrm>
          <a:prstGeom prst="rect">
            <a:avLst/>
          </a:prstGeom>
          <a:noFill/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ভেজা কাপড় শুকানোর জন্য খোলা জায়গায় বাতাসে মেলে রাখি।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CE6FED-E1A8-411B-AF68-5C073056C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" y="599916"/>
            <a:ext cx="5014872" cy="368739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9068B3-E27F-4182-8DE4-1E1BC56E9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83" y="567964"/>
            <a:ext cx="5014872" cy="371934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BA31304-9BF9-4BE0-B74B-A43D3173F6BD}"/>
              </a:ext>
            </a:extLst>
          </p:cNvPr>
          <p:cNvSpPr txBox="1"/>
          <p:nvPr/>
        </p:nvSpPr>
        <p:spPr>
          <a:xfrm>
            <a:off x="6345381" y="5249706"/>
            <a:ext cx="5011829" cy="1200329"/>
          </a:xfrm>
          <a:prstGeom prst="rect">
            <a:avLst/>
          </a:prstGeom>
          <a:noFill/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ভেজা চুল শুকানোর হেয়ার ড্রায়ারের বায়ুপ্রবাহ ব্যবহার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9D6CD3-9DEE-48A0-93CE-5590124308C4}"/>
              </a:ext>
            </a:extLst>
          </p:cNvPr>
          <p:cNvSpPr txBox="1"/>
          <p:nvPr/>
        </p:nvSpPr>
        <p:spPr>
          <a:xfrm>
            <a:off x="3654558" y="547116"/>
            <a:ext cx="4882885" cy="707886"/>
          </a:xfrm>
          <a:prstGeom prst="rect">
            <a:avLst/>
          </a:prstGeom>
          <a:noFill/>
          <a:ln w="38100">
            <a:noFill/>
            <a:prstDash val="lgDashDotDot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  <a:endParaRPr lang="en-US" sz="40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D79FE2-F22E-4898-AA3C-D8210BBA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043" y="1537856"/>
            <a:ext cx="3467100" cy="491397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8DAFFF-B9B6-4A8F-9038-BB347710C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838" y="1537855"/>
            <a:ext cx="3371850" cy="491397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1537855"/>
            <a:ext cx="4547749" cy="491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43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4A5095-3744-4B7B-91FC-9D29107CCB52}"/>
              </a:ext>
            </a:extLst>
          </p:cNvPr>
          <p:cNvSpPr txBox="1"/>
          <p:nvPr/>
        </p:nvSpPr>
        <p:spPr>
          <a:xfrm>
            <a:off x="4891749" y="1234916"/>
            <a:ext cx="2408502" cy="707886"/>
          </a:xfrm>
          <a:prstGeom prst="rect">
            <a:avLst/>
          </a:prstGeom>
          <a:noFill/>
          <a:ln w="28575">
            <a:noFill/>
            <a:prstDash val="lgDashDotDot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9F2D4C-1171-4D76-9E38-C4A6C3C77C0B}"/>
              </a:ext>
            </a:extLst>
          </p:cNvPr>
          <p:cNvSpPr txBox="1"/>
          <p:nvPr/>
        </p:nvSpPr>
        <p:spPr>
          <a:xfrm>
            <a:off x="1066800" y="3012626"/>
            <a:ext cx="10058401" cy="1200329"/>
          </a:xfrm>
          <a:prstGeom prst="rect">
            <a:avLst/>
          </a:prstGeom>
          <a:noFill/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0" y="471488"/>
            <a:ext cx="2598039" cy="2367426"/>
          </a:xfrm>
          <a:prstGeom prst="ellipse">
            <a:avLst/>
          </a:prstGeom>
          <a:ln w="190500" cap="rnd">
            <a:solidFill>
              <a:srgbClr val="00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32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CC7F0F-0FAE-461C-B746-9D968516CC7C}"/>
              </a:ext>
            </a:extLst>
          </p:cNvPr>
          <p:cNvSpPr txBox="1"/>
          <p:nvPr/>
        </p:nvSpPr>
        <p:spPr>
          <a:xfrm>
            <a:off x="4042313" y="464357"/>
            <a:ext cx="2893326" cy="707886"/>
          </a:xfrm>
          <a:prstGeom prst="rect">
            <a:avLst/>
          </a:prstGeom>
          <a:noFill/>
          <a:ln w="38100">
            <a:noFill/>
            <a:prstDash val="lgDashDotDot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5C0B9D-D812-42CC-9099-8C078BED79EA}"/>
              </a:ext>
            </a:extLst>
          </p:cNvPr>
          <p:cNvSpPr txBox="1"/>
          <p:nvPr/>
        </p:nvSpPr>
        <p:spPr>
          <a:xfrm>
            <a:off x="2138386" y="5699109"/>
            <a:ext cx="9051581" cy="646331"/>
          </a:xfrm>
          <a:prstGeom prst="rect">
            <a:avLst/>
          </a:prstGeom>
          <a:noFill/>
          <a:ln w="38100">
            <a:noFill/>
            <a:prstDash val="lgDashDotDot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 </a:t>
            </a:r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কাজে বায়ুর ব্যবহারের একটি তালিকা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172243"/>
            <a:ext cx="11730038" cy="45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9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958588-D442-4A08-A65B-67E9EDD6FE24}"/>
              </a:ext>
            </a:extLst>
          </p:cNvPr>
          <p:cNvSpPr txBox="1"/>
          <p:nvPr/>
        </p:nvSpPr>
        <p:spPr>
          <a:xfrm>
            <a:off x="4734038" y="543891"/>
            <a:ext cx="2723924" cy="830997"/>
          </a:xfrm>
          <a:prstGeom prst="rect">
            <a:avLst/>
          </a:prstGeom>
          <a:noFill/>
          <a:ln w="38100">
            <a:noFill/>
            <a:prstDash val="lgDashDotDot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677CD3-8F4C-48EE-9F19-5D00972CDCC2}"/>
              </a:ext>
            </a:extLst>
          </p:cNvPr>
          <p:cNvSpPr txBox="1"/>
          <p:nvPr/>
        </p:nvSpPr>
        <p:spPr>
          <a:xfrm>
            <a:off x="3639994" y="1801026"/>
            <a:ext cx="4611756" cy="646331"/>
          </a:xfrm>
          <a:prstGeom prst="rect">
            <a:avLst/>
          </a:prstGeom>
          <a:noFill/>
          <a:ln w="28575">
            <a:noFill/>
            <a:prstDash val="lgDashDotDot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FF03E6-2FEF-4E12-9448-6E55ABB0CA3A}"/>
              </a:ext>
            </a:extLst>
          </p:cNvPr>
          <p:cNvSpPr txBox="1"/>
          <p:nvPr/>
        </p:nvSpPr>
        <p:spPr>
          <a:xfrm>
            <a:off x="1371162" y="3798740"/>
            <a:ext cx="10307782" cy="646331"/>
          </a:xfrm>
          <a:prstGeom prst="rect">
            <a:avLst/>
          </a:prstGeom>
          <a:noFill/>
          <a:ln w="19050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  মানুষ কীভাবে বায়ুর অক্সিজেন এবং কার্বন ডাইঅক্সাইড ব্যবহার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A40399-C0F3-4367-AEF4-771E41ACBDEA}"/>
              </a:ext>
            </a:extLst>
          </p:cNvPr>
          <p:cNvSpPr txBox="1"/>
          <p:nvPr/>
        </p:nvSpPr>
        <p:spPr>
          <a:xfrm>
            <a:off x="1371162" y="4663801"/>
            <a:ext cx="10307782" cy="646331"/>
          </a:xfrm>
          <a:prstGeom prst="rect">
            <a:avLst/>
          </a:prstGeom>
          <a:noFill/>
          <a:ln w="19050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 বায়ুর নাইট্রোজেন মানুষ কী কী কাজে ব্যবহার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3" y="470262"/>
            <a:ext cx="3156891" cy="31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51BD8F-51F0-4162-8CF2-4CD8F691B608}"/>
              </a:ext>
            </a:extLst>
          </p:cNvPr>
          <p:cNvSpPr txBox="1"/>
          <p:nvPr/>
        </p:nvSpPr>
        <p:spPr>
          <a:xfrm>
            <a:off x="3776870" y="868310"/>
            <a:ext cx="4638261" cy="830997"/>
          </a:xfrm>
          <a:prstGeom prst="rect">
            <a:avLst/>
          </a:prstGeom>
          <a:noFill/>
          <a:ln w="38100">
            <a:noFill/>
            <a:prstDash val="lgDashDotDot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9DA109-DE33-423B-AE21-F366CCBC9D13}"/>
              </a:ext>
            </a:extLst>
          </p:cNvPr>
          <p:cNvSpPr txBox="1"/>
          <p:nvPr/>
        </p:nvSpPr>
        <p:spPr>
          <a:xfrm>
            <a:off x="765313" y="4706791"/>
            <a:ext cx="11118574" cy="1323439"/>
          </a:xfrm>
          <a:prstGeom prst="rect">
            <a:avLst/>
          </a:prstGeom>
          <a:noFill/>
          <a:ln w="28575">
            <a:noFill/>
            <a:prstDash val="lgDashDotDot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ঘরের ভেতর কীভাবে আমরা ভেজা কাপড় দ্রুত শুঁকাতে পারি? ২টি বাক্যে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6" y="1699307"/>
            <a:ext cx="6115050" cy="2901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486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42889"/>
            <a:ext cx="11739979" cy="635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657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xmlns="" id="{FD94FEC4-74FE-4FAF-AE2B-CA146B110224}"/>
              </a:ext>
            </a:extLst>
          </p:cNvPr>
          <p:cNvSpPr/>
          <p:nvPr/>
        </p:nvSpPr>
        <p:spPr>
          <a:xfrm>
            <a:off x="638629" y="476370"/>
            <a:ext cx="4875071" cy="604947"/>
          </a:xfrm>
          <a:prstGeom prst="rect">
            <a:avLst/>
          </a:prstGeom>
          <a:noFill/>
          <a:ln w="28575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2700">
                  <a:solidFill>
                    <a:srgbClr val="FF33CC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শিক্ষক </a:t>
            </a:r>
            <a:r>
              <a:rPr lang="bn-IN" sz="4000" b="1" dirty="0">
                <a:ln w="12700">
                  <a:solidFill>
                    <a:srgbClr val="FF33CC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rgbClr val="FFFF00">
                      <a:alpha val="4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</a:t>
            </a:r>
            <a:endParaRPr lang="en-US" sz="4000" b="1" dirty="0">
              <a:ln w="12700">
                <a:solidFill>
                  <a:srgbClr val="FF33CC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rgbClr val="FFFF00">
                    <a:alpha val="4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9CAC0C-E50B-4625-84DB-C2E7E92B8FCC}"/>
              </a:ext>
            </a:extLst>
          </p:cNvPr>
          <p:cNvSpPr/>
          <p:nvPr/>
        </p:nvSpPr>
        <p:spPr>
          <a:xfrm>
            <a:off x="638629" y="4301906"/>
            <a:ext cx="4875071" cy="2171465"/>
          </a:xfrm>
          <a:prstGeom prst="rect">
            <a:avLst/>
          </a:prstGeom>
          <a:noFill/>
          <a:ln w="28575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E0D1E51-C3DB-45E1-8AF7-44720E2EED99}"/>
              </a:ext>
            </a:extLst>
          </p:cNvPr>
          <p:cNvGrpSpPr/>
          <p:nvPr/>
        </p:nvGrpSpPr>
        <p:grpSpPr>
          <a:xfrm>
            <a:off x="6814159" y="1189974"/>
            <a:ext cx="4872808" cy="5312426"/>
            <a:chOff x="6411898" y="375754"/>
            <a:chExt cx="5275069" cy="61266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CD1B4F6-FF33-4BED-9A68-281FFDBB5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1898" y="375754"/>
              <a:ext cx="5275069" cy="6126645"/>
            </a:xfrm>
            <a:prstGeom prst="rect">
              <a:avLst/>
            </a:prstGeom>
            <a:ln w="38100">
              <a:solidFill>
                <a:srgbClr val="0000FF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5D8CD7D-B53B-4C97-909F-F475556BB3E1}"/>
                </a:ext>
              </a:extLst>
            </p:cNvPr>
            <p:cNvSpPr/>
            <p:nvPr/>
          </p:nvSpPr>
          <p:spPr>
            <a:xfrm>
              <a:off x="8442392" y="1705495"/>
              <a:ext cx="2119088" cy="1243804"/>
            </a:xfrm>
            <a:prstGeom prst="rect">
              <a:avLst/>
            </a:prstGeom>
            <a:solidFill>
              <a:srgbClr val="00336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3200" b="1" dirty="0">
                  <a:ln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- ৪</a:t>
              </a:r>
            </a:p>
            <a:p>
              <a:r>
                <a:rPr lang="bn-IN" sz="2800" b="1" dirty="0">
                  <a:ln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 - ৩৫ মিনিট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53" y="1316342"/>
            <a:ext cx="2415734" cy="2418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38629" y="3887568"/>
            <a:ext cx="4756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mtClean="0">
                <a:ln w="12700">
                  <a:solidFill>
                    <a:srgbClr val="FF33CC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rgbClr val="00FF00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চায়না আক্তার</a:t>
            </a:r>
          </a:p>
          <a:p>
            <a:r>
              <a:rPr lang="bn-IN" sz="3600" b="1" smtClean="0">
                <a:ln w="12700">
                  <a:solidFill>
                    <a:srgbClr val="FF33CC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rgbClr val="00FF00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smtClean="0">
                <a:ln w="12700">
                  <a:solidFill>
                    <a:srgbClr val="FF33CC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rgbClr val="00FF00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৭২নং ঈশ্বরদী সঃ প্রাঃ বিদ্যালয়</a:t>
            </a:r>
          </a:p>
          <a:p>
            <a:r>
              <a:rPr lang="bn-IN" sz="3600" b="1" smtClean="0">
                <a:ln w="12700">
                  <a:solidFill>
                    <a:srgbClr val="FF33CC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rgbClr val="00FF00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ভাঙ্গা,ফরিদপুর।</a:t>
            </a:r>
            <a:endParaRPr lang="en-US" sz="3600" b="1">
              <a:ln w="12700">
                <a:solidFill>
                  <a:srgbClr val="FF33CC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01600">
                  <a:srgbClr val="00FF00"/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979" y="176540"/>
            <a:ext cx="4171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4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D6DFFF-AC73-426D-A075-17214616A846}"/>
              </a:ext>
            </a:extLst>
          </p:cNvPr>
          <p:cNvSpPr txBox="1"/>
          <p:nvPr/>
        </p:nvSpPr>
        <p:spPr>
          <a:xfrm>
            <a:off x="3755409" y="1043917"/>
            <a:ext cx="4681183" cy="923330"/>
          </a:xfrm>
          <a:prstGeom prst="rect">
            <a:avLst/>
          </a:prstGeom>
          <a:noFill/>
          <a:ln w="57150">
            <a:noFill/>
            <a:prstDash val="lgDashDot"/>
          </a:ln>
          <a:effectLst/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40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FF026B-E89D-4C38-A5F4-7677807A8A4E}"/>
              </a:ext>
            </a:extLst>
          </p:cNvPr>
          <p:cNvSpPr txBox="1"/>
          <p:nvPr/>
        </p:nvSpPr>
        <p:spPr>
          <a:xfrm>
            <a:off x="1433151" y="2575790"/>
            <a:ext cx="9325699" cy="1200329"/>
          </a:xfrm>
          <a:prstGeom prst="rect">
            <a:avLst/>
          </a:prstGeom>
          <a:noFill/>
          <a:ln w="28575">
            <a:noFill/>
            <a:prstDash val="lgDashDotDot"/>
          </a:ln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৫.১.১ দৈনন্দিন কাজে বায়ুর ব্যবহারের তালিকা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১.১.৩ বায়ুপ্রবাহের ব্যবহার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CCB154-0BBE-4E43-A4F4-E182D7E5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60" y="1320060"/>
            <a:ext cx="3285258" cy="324875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970C9C-28E8-4E64-80F5-AF7D63444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83" y="1320060"/>
            <a:ext cx="3285258" cy="324875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B23390-A44C-45F3-BF03-B99C21FB4F8A}"/>
              </a:ext>
            </a:extLst>
          </p:cNvPr>
          <p:cNvSpPr txBox="1"/>
          <p:nvPr/>
        </p:nvSpPr>
        <p:spPr>
          <a:xfrm>
            <a:off x="3990110" y="360211"/>
            <a:ext cx="4211781" cy="707886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27BD98-AD77-4FEA-A44E-3911D0DCDEA4}"/>
              </a:ext>
            </a:extLst>
          </p:cNvPr>
          <p:cNvSpPr txBox="1"/>
          <p:nvPr/>
        </p:nvSpPr>
        <p:spPr>
          <a:xfrm>
            <a:off x="1619250" y="4710534"/>
            <a:ext cx="3312968" cy="707886"/>
          </a:xfrm>
          <a:prstGeom prst="rect">
            <a:avLst/>
          </a:prstGeom>
          <a:noFill/>
          <a:ln w="28575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ঠোঙা ফোলাচ্ছে।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DAFC95-AB1E-4BF1-AF8D-BD5B2D217205}"/>
              </a:ext>
            </a:extLst>
          </p:cNvPr>
          <p:cNvSpPr txBox="1"/>
          <p:nvPr/>
        </p:nvSpPr>
        <p:spPr>
          <a:xfrm>
            <a:off x="7024256" y="4724389"/>
            <a:ext cx="3312968" cy="707886"/>
          </a:xfrm>
          <a:prstGeom prst="rect">
            <a:avLst/>
          </a:prstGeom>
          <a:noFill/>
          <a:ln w="28575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পাতা নড়ছে।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2D7586-3734-46DB-9F13-BA5941420FD8}"/>
              </a:ext>
            </a:extLst>
          </p:cNvPr>
          <p:cNvSpPr txBox="1"/>
          <p:nvPr/>
        </p:nvSpPr>
        <p:spPr>
          <a:xfrm>
            <a:off x="1212273" y="5737076"/>
            <a:ext cx="9767455" cy="646331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জান, ঠোঙা কীভাবে ফোলাচ্ছে? গাছের পাতা কেন নড়ছে?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173050-0B03-47D9-9C7A-CFBFFB1FA63F}"/>
              </a:ext>
            </a:extLst>
          </p:cNvPr>
          <p:cNvSpPr txBox="1"/>
          <p:nvPr/>
        </p:nvSpPr>
        <p:spPr>
          <a:xfrm>
            <a:off x="1094077" y="5733850"/>
            <a:ext cx="10003846" cy="646331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বায়ুর সাহায্যে ঠোঙা ফোলাচ্ছে। বায়ুপ্রবাহের কারণে গাছের পাতা নড়ছে।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881BD8D-1DB5-4050-A7E7-C5E8C310CD35}"/>
              </a:ext>
            </a:extLst>
          </p:cNvPr>
          <p:cNvGrpSpPr/>
          <p:nvPr/>
        </p:nvGrpSpPr>
        <p:grpSpPr>
          <a:xfrm>
            <a:off x="217713" y="232229"/>
            <a:ext cx="11742058" cy="6415313"/>
            <a:chOff x="217713" y="232229"/>
            <a:chExt cx="11742058" cy="641531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587AA762-A490-432D-BBFE-024579B4F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13" y="232229"/>
              <a:ext cx="11742058" cy="64153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A916185-69C2-4A73-B8E4-08AD78E446A7}"/>
                </a:ext>
              </a:extLst>
            </p:cNvPr>
            <p:cNvSpPr txBox="1"/>
            <p:nvPr/>
          </p:nvSpPr>
          <p:spPr>
            <a:xfrm>
              <a:off x="362857" y="6212118"/>
              <a:ext cx="227874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2F3A267-A3DB-4E3C-8C11-3AF35BE2FF6F}"/>
                </a:ext>
              </a:extLst>
            </p:cNvPr>
            <p:cNvSpPr txBox="1"/>
            <p:nvPr/>
          </p:nvSpPr>
          <p:spPr>
            <a:xfrm>
              <a:off x="7917546" y="4034971"/>
              <a:ext cx="3563257" cy="25464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D9A657-A7F5-4ACC-8936-E1D03DB4C48B}"/>
              </a:ext>
            </a:extLst>
          </p:cNvPr>
          <p:cNvSpPr txBox="1"/>
          <p:nvPr/>
        </p:nvSpPr>
        <p:spPr>
          <a:xfrm>
            <a:off x="3374569" y="5855117"/>
            <a:ext cx="544285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চরকাটির কী ঘটে? কেন ঘটে?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C55A16-D427-43D8-AC35-B992E332BBC2}"/>
              </a:ext>
            </a:extLst>
          </p:cNvPr>
          <p:cNvSpPr txBox="1"/>
          <p:nvPr/>
        </p:nvSpPr>
        <p:spPr>
          <a:xfrm>
            <a:off x="4114800" y="355603"/>
            <a:ext cx="3962400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0F3FEC-A58C-4E28-A05F-49882FDB37DA}"/>
              </a:ext>
            </a:extLst>
          </p:cNvPr>
          <p:cNvSpPr txBox="1"/>
          <p:nvPr/>
        </p:nvSpPr>
        <p:spPr>
          <a:xfrm>
            <a:off x="1954809" y="5923979"/>
            <a:ext cx="82823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চরকাটি ঘুরছে। বায়ুপ্রবাহ চরকাটিকে ঘুরতে সাহায্য করছে।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FB70AB-2ED1-4562-9E10-A81E22A3BFB5}"/>
              </a:ext>
            </a:extLst>
          </p:cNvPr>
          <p:cNvSpPr txBox="1"/>
          <p:nvPr/>
        </p:nvSpPr>
        <p:spPr>
          <a:xfrm>
            <a:off x="4496132" y="5865789"/>
            <a:ext cx="114992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B27465-323F-4139-9FF9-9C452C017D23}"/>
              </a:ext>
            </a:extLst>
          </p:cNvPr>
          <p:cNvSpPr txBox="1"/>
          <p:nvPr/>
        </p:nvSpPr>
        <p:spPr>
          <a:xfrm>
            <a:off x="3763489" y="1504875"/>
            <a:ext cx="4665023" cy="707886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7A2222-CFAE-47BF-B70E-5417D7732461}"/>
              </a:ext>
            </a:extLst>
          </p:cNvPr>
          <p:cNvSpPr txBox="1"/>
          <p:nvPr/>
        </p:nvSpPr>
        <p:spPr>
          <a:xfrm>
            <a:off x="1081314" y="2990596"/>
            <a:ext cx="10029372" cy="1754326"/>
          </a:xfrm>
          <a:prstGeom prst="rect">
            <a:avLst/>
          </a:prstGeom>
          <a:noFill/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600" dirty="0">
                <a:solidFill>
                  <a:srgbClr val="00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বায়ু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২৫-২৬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[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ূত্বপূর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1C4835-2A1A-4218-9EE4-C71EDFE60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5" y="212942"/>
            <a:ext cx="3050725" cy="274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93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-Right Arrow 4">
            <a:extLst>
              <a:ext uri="{FF2B5EF4-FFF2-40B4-BE49-F238E27FC236}">
                <a16:creationId xmlns:a16="http://schemas.microsoft.com/office/drawing/2014/main" xmlns="" id="{B69AF1E4-38C3-4E71-9CCE-2C2EA8F9234D}"/>
              </a:ext>
            </a:extLst>
          </p:cNvPr>
          <p:cNvSpPr/>
          <p:nvPr/>
        </p:nvSpPr>
        <p:spPr>
          <a:xfrm>
            <a:off x="429488" y="899748"/>
            <a:ext cx="831273" cy="4615157"/>
          </a:xfrm>
          <a:prstGeom prst="roundRect">
            <a:avLst/>
          </a:prstGeom>
          <a:noFill/>
          <a:ln w="38100">
            <a:noFill/>
            <a:prstDash val="lgDashDot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6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28" y="242889"/>
            <a:ext cx="10620522" cy="642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7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EDDA4E-03AA-4F08-A341-880F7B4681E0}"/>
              </a:ext>
            </a:extLst>
          </p:cNvPr>
          <p:cNvSpPr txBox="1"/>
          <p:nvPr/>
        </p:nvSpPr>
        <p:spPr>
          <a:xfrm>
            <a:off x="381000" y="720436"/>
            <a:ext cx="11430000" cy="707886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পার, আমরা আর কী কী কাজে বায়ু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E1F8FD1-90DD-4570-9B1A-194D49C71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75931"/>
              </p:ext>
            </p:extLst>
          </p:nvPr>
        </p:nvGraphicFramePr>
        <p:xfrm>
          <a:off x="3135746" y="1897302"/>
          <a:ext cx="5920509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0509">
                  <a:extLst>
                    <a:ext uri="{9D8B030D-6E8A-4147-A177-3AD203B41FA5}">
                      <a16:colId xmlns:a16="http://schemas.microsoft.com/office/drawing/2014/main" xmlns="" val="2180131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দৈনন্দিন জীবনে বায়ুপ্রবাহের ব্যবহার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347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bn-IN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endParaRPr lang="bn-IN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37477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94D8F1-5774-4391-8B51-3D32766F6540}"/>
              </a:ext>
            </a:extLst>
          </p:cNvPr>
          <p:cNvSpPr txBox="1"/>
          <p:nvPr/>
        </p:nvSpPr>
        <p:spPr>
          <a:xfrm>
            <a:off x="4634346" y="2757050"/>
            <a:ext cx="292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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চরকা ঘোরাতে।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9EB8D8-5796-4CFB-A307-0BDF58459998}"/>
              </a:ext>
            </a:extLst>
          </p:cNvPr>
          <p:cNvSpPr txBox="1"/>
          <p:nvPr/>
        </p:nvSpPr>
        <p:spPr>
          <a:xfrm>
            <a:off x="4613563" y="3454620"/>
            <a:ext cx="290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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কাপড় শুকাতে।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7C3AF9-B4F0-44FB-B4BD-17CA73A68916}"/>
              </a:ext>
            </a:extLst>
          </p:cNvPr>
          <p:cNvSpPr txBox="1"/>
          <p:nvPr/>
        </p:nvSpPr>
        <p:spPr>
          <a:xfrm>
            <a:off x="4641272" y="4114811"/>
            <a:ext cx="254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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ঘুড়ি উড়াতে।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05C6DC-5711-4BE5-ABFE-EE34D8CA51ED}"/>
              </a:ext>
            </a:extLst>
          </p:cNvPr>
          <p:cNvSpPr txBox="1"/>
          <p:nvPr/>
        </p:nvSpPr>
        <p:spPr>
          <a:xfrm>
            <a:off x="362863" y="307439"/>
            <a:ext cx="3251194" cy="707886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বায়ুপ্রবাহের 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F413A1-ECF3-4FA0-BEC3-A0D9748678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18" y="1161493"/>
            <a:ext cx="7099765" cy="456043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91ECBD-A283-47EF-8752-8E58EF5B6387}"/>
              </a:ext>
            </a:extLst>
          </p:cNvPr>
          <p:cNvSpPr txBox="1"/>
          <p:nvPr/>
        </p:nvSpPr>
        <p:spPr>
          <a:xfrm>
            <a:off x="740229" y="5898731"/>
            <a:ext cx="10711543" cy="646331"/>
          </a:xfrm>
          <a:prstGeom prst="rect">
            <a:avLst/>
          </a:prstGeom>
          <a:noFill/>
          <a:ln w="28575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বায়ুপ্রবাহের সাহায্যে বড় চরকা বা টারবাইন ঘুরিয়ে বিদ্যুৎ উৎপাদন করা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2650</TotalTime>
  <Words>347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Century Gothic</vt:lpstr>
      <vt:lpstr>Garamond</vt:lpstr>
      <vt:lpstr>NikoshBAN</vt:lpstr>
      <vt:lpstr>Vrinda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</cp:lastModifiedBy>
  <cp:revision>170</cp:revision>
  <dcterms:created xsi:type="dcterms:W3CDTF">2018-05-23T03:32:03Z</dcterms:created>
  <dcterms:modified xsi:type="dcterms:W3CDTF">2021-04-19T16:30:57Z</dcterms:modified>
</cp:coreProperties>
</file>