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17" r:id="rId3"/>
    <p:sldId id="299" r:id="rId4"/>
    <p:sldId id="296" r:id="rId5"/>
    <p:sldId id="261" r:id="rId6"/>
    <p:sldId id="286" r:id="rId7"/>
    <p:sldId id="309" r:id="rId8"/>
    <p:sldId id="314" r:id="rId9"/>
    <p:sldId id="315" r:id="rId10"/>
    <p:sldId id="300" r:id="rId11"/>
    <p:sldId id="297" r:id="rId12"/>
    <p:sldId id="301" r:id="rId13"/>
    <p:sldId id="302" r:id="rId14"/>
    <p:sldId id="303" r:id="rId15"/>
    <p:sldId id="290" r:id="rId16"/>
    <p:sldId id="268" r:id="rId17"/>
    <p:sldId id="287" r:id="rId18"/>
    <p:sldId id="278" r:id="rId19"/>
    <p:sldId id="279" r:id="rId20"/>
  </p:sldIdLst>
  <p:sldSz cx="13716000" cy="7772400"/>
  <p:notesSz cx="6858000" cy="9144000"/>
  <p:defaultTextStyle>
    <a:defPPr>
      <a:defRPr lang="en-US"/>
    </a:defPPr>
    <a:lvl1pPr marL="0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7" d="100"/>
          <a:sy n="67" d="100"/>
        </p:scale>
        <p:origin x="682" y="58"/>
      </p:cViewPr>
      <p:guideLst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4B6AE56-977E-4C0B-9719-4B09124A63BC}" type="presOf" srcId="{4B6F1A85-2DE2-4F10-B9D6-7DDB5F6E2E1D}" destId="{16DD4B3F-16AD-47AC-A966-6C3788D85FF7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5800"/>
            <a:ext cx="6051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5800"/>
            <a:ext cx="605155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8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3"/>
            <a:ext cx="1165860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8"/>
            <a:ext cx="308610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8"/>
            <a:ext cx="902970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45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7"/>
            <a:ext cx="11658600" cy="1700211"/>
          </a:xfrm>
        </p:spPr>
        <p:txBody>
          <a:bodyPr anchor="b"/>
          <a:lstStyle>
            <a:lvl1pPr marL="0" indent="0">
              <a:buNone/>
              <a:defRPr sz="2266">
                <a:solidFill>
                  <a:schemeClr val="tx1">
                    <a:tint val="75000"/>
                  </a:schemeClr>
                </a:solidFill>
              </a:defRPr>
            </a:lvl1pPr>
            <a:lvl2pPr marL="518176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35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54529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4pPr>
            <a:lvl5pPr marL="2072705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5pPr>
            <a:lvl6pPr marL="2590881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6pPr>
            <a:lvl7pPr marL="3109057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7pPr>
            <a:lvl8pPr marL="3627234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8pPr>
            <a:lvl9pPr marL="4145410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174"/>
            </a:lvl1pPr>
            <a:lvl2pPr>
              <a:defRPr sz="2720"/>
            </a:lvl2pPr>
            <a:lvl3pPr>
              <a:defRPr sz="2266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174"/>
            </a:lvl1pPr>
            <a:lvl2pPr>
              <a:defRPr sz="2720"/>
            </a:lvl2pPr>
            <a:lvl3pPr>
              <a:defRPr sz="2266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76" indent="0">
              <a:buNone/>
              <a:defRPr sz="2266" b="1"/>
            </a:lvl2pPr>
            <a:lvl3pPr marL="1036352" indent="0">
              <a:buNone/>
              <a:defRPr sz="2040" b="1"/>
            </a:lvl3pPr>
            <a:lvl4pPr marL="1554529" indent="0">
              <a:buNone/>
              <a:defRPr sz="1814" b="1"/>
            </a:lvl4pPr>
            <a:lvl5pPr marL="2072705" indent="0">
              <a:buNone/>
              <a:defRPr sz="1814" b="1"/>
            </a:lvl5pPr>
            <a:lvl6pPr marL="2590881" indent="0">
              <a:buNone/>
              <a:defRPr sz="1814" b="1"/>
            </a:lvl6pPr>
            <a:lvl7pPr marL="3109057" indent="0">
              <a:buNone/>
              <a:defRPr sz="1814" b="1"/>
            </a:lvl7pPr>
            <a:lvl8pPr marL="3627234" indent="0">
              <a:buNone/>
              <a:defRPr sz="1814" b="1"/>
            </a:lvl8pPr>
            <a:lvl9pPr marL="4145410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2720"/>
            </a:lvl1pPr>
            <a:lvl2pPr>
              <a:defRPr sz="2266"/>
            </a:lvl2pPr>
            <a:lvl3pPr>
              <a:defRPr sz="2040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9" y="1739795"/>
            <a:ext cx="6062663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76" indent="0">
              <a:buNone/>
              <a:defRPr sz="2266" b="1"/>
            </a:lvl2pPr>
            <a:lvl3pPr marL="1036352" indent="0">
              <a:buNone/>
              <a:defRPr sz="2040" b="1"/>
            </a:lvl3pPr>
            <a:lvl4pPr marL="1554529" indent="0">
              <a:buNone/>
              <a:defRPr sz="1814" b="1"/>
            </a:lvl4pPr>
            <a:lvl5pPr marL="2072705" indent="0">
              <a:buNone/>
              <a:defRPr sz="1814" b="1"/>
            </a:lvl5pPr>
            <a:lvl6pPr marL="2590881" indent="0">
              <a:buNone/>
              <a:defRPr sz="1814" b="1"/>
            </a:lvl6pPr>
            <a:lvl7pPr marL="3109057" indent="0">
              <a:buNone/>
              <a:defRPr sz="1814" b="1"/>
            </a:lvl7pPr>
            <a:lvl8pPr marL="3627234" indent="0">
              <a:buNone/>
              <a:defRPr sz="1814" b="1"/>
            </a:lvl8pPr>
            <a:lvl9pPr marL="4145410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9" y="2464859"/>
            <a:ext cx="6062663" cy="4478126"/>
          </a:xfrm>
        </p:spPr>
        <p:txBody>
          <a:bodyPr/>
          <a:lstStyle>
            <a:lvl1pPr>
              <a:defRPr sz="2720"/>
            </a:lvl1pPr>
            <a:lvl2pPr>
              <a:defRPr sz="2266"/>
            </a:lvl2pPr>
            <a:lvl3pPr>
              <a:defRPr sz="2040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6"/>
            <a:ext cx="4512470" cy="1316990"/>
          </a:xfrm>
        </p:spPr>
        <p:txBody>
          <a:bodyPr anchor="b"/>
          <a:lstStyle>
            <a:lvl1pPr algn="l">
              <a:defRPr sz="2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309458"/>
            <a:ext cx="7667625" cy="6633529"/>
          </a:xfrm>
        </p:spPr>
        <p:txBody>
          <a:bodyPr/>
          <a:lstStyle>
            <a:lvl1pPr>
              <a:defRPr sz="3626"/>
            </a:lvl1pPr>
            <a:lvl2pPr>
              <a:defRPr sz="3174"/>
            </a:lvl2pPr>
            <a:lvl3pPr>
              <a:defRPr sz="2720"/>
            </a:lvl3pPr>
            <a:lvl4pPr>
              <a:defRPr sz="2266"/>
            </a:lvl4pPr>
            <a:lvl5pPr>
              <a:defRPr sz="2266"/>
            </a:lvl5pPr>
            <a:lvl6pPr>
              <a:defRPr sz="2266"/>
            </a:lvl6pPr>
            <a:lvl7pPr>
              <a:defRPr sz="2266"/>
            </a:lvl7pPr>
            <a:lvl8pPr>
              <a:defRPr sz="2266"/>
            </a:lvl8pPr>
            <a:lvl9pPr>
              <a:defRPr sz="2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8"/>
            <a:ext cx="4512470" cy="5316539"/>
          </a:xfrm>
        </p:spPr>
        <p:txBody>
          <a:bodyPr/>
          <a:lstStyle>
            <a:lvl1pPr marL="0" indent="0">
              <a:buNone/>
              <a:defRPr sz="1586"/>
            </a:lvl1pPr>
            <a:lvl2pPr marL="518176" indent="0">
              <a:buNone/>
              <a:defRPr sz="1360"/>
            </a:lvl2pPr>
            <a:lvl3pPr marL="1036352" indent="0">
              <a:buNone/>
              <a:defRPr sz="1134"/>
            </a:lvl3pPr>
            <a:lvl4pPr marL="1554529" indent="0">
              <a:buNone/>
              <a:defRPr sz="1020"/>
            </a:lvl4pPr>
            <a:lvl5pPr marL="2072705" indent="0">
              <a:buNone/>
              <a:defRPr sz="1020"/>
            </a:lvl5pPr>
            <a:lvl6pPr marL="2590881" indent="0">
              <a:buNone/>
              <a:defRPr sz="1020"/>
            </a:lvl6pPr>
            <a:lvl7pPr marL="3109057" indent="0">
              <a:buNone/>
              <a:defRPr sz="1020"/>
            </a:lvl7pPr>
            <a:lvl8pPr marL="3627234" indent="0">
              <a:buNone/>
              <a:defRPr sz="1020"/>
            </a:lvl8pPr>
            <a:lvl9pPr marL="4145410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4"/>
          </a:xfrm>
        </p:spPr>
        <p:txBody>
          <a:bodyPr anchor="b"/>
          <a:lstStyle>
            <a:lvl1pPr algn="l">
              <a:defRPr sz="2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9"/>
            <a:ext cx="8229600" cy="4663440"/>
          </a:xfrm>
        </p:spPr>
        <p:txBody>
          <a:bodyPr/>
          <a:lstStyle>
            <a:lvl1pPr marL="0" indent="0">
              <a:buNone/>
              <a:defRPr sz="3626"/>
            </a:lvl1pPr>
            <a:lvl2pPr marL="518176" indent="0">
              <a:buNone/>
              <a:defRPr sz="3174"/>
            </a:lvl2pPr>
            <a:lvl3pPr marL="1036352" indent="0">
              <a:buNone/>
              <a:defRPr sz="2720"/>
            </a:lvl3pPr>
            <a:lvl4pPr marL="1554529" indent="0">
              <a:buNone/>
              <a:defRPr sz="2266"/>
            </a:lvl4pPr>
            <a:lvl5pPr marL="2072705" indent="0">
              <a:buNone/>
              <a:defRPr sz="2266"/>
            </a:lvl5pPr>
            <a:lvl6pPr marL="2590881" indent="0">
              <a:buNone/>
              <a:defRPr sz="2266"/>
            </a:lvl6pPr>
            <a:lvl7pPr marL="3109057" indent="0">
              <a:buNone/>
              <a:defRPr sz="2266"/>
            </a:lvl7pPr>
            <a:lvl8pPr marL="3627234" indent="0">
              <a:buNone/>
              <a:defRPr sz="2266"/>
            </a:lvl8pPr>
            <a:lvl9pPr marL="4145410" indent="0">
              <a:buNone/>
              <a:defRPr sz="22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4"/>
            <a:ext cx="8229600" cy="912176"/>
          </a:xfrm>
        </p:spPr>
        <p:txBody>
          <a:bodyPr/>
          <a:lstStyle>
            <a:lvl1pPr marL="0" indent="0">
              <a:buNone/>
              <a:defRPr sz="1586"/>
            </a:lvl1pPr>
            <a:lvl2pPr marL="518176" indent="0">
              <a:buNone/>
              <a:defRPr sz="1360"/>
            </a:lvl2pPr>
            <a:lvl3pPr marL="1036352" indent="0">
              <a:buNone/>
              <a:defRPr sz="1134"/>
            </a:lvl3pPr>
            <a:lvl4pPr marL="1554529" indent="0">
              <a:buNone/>
              <a:defRPr sz="1020"/>
            </a:lvl4pPr>
            <a:lvl5pPr marL="2072705" indent="0">
              <a:buNone/>
              <a:defRPr sz="1020"/>
            </a:lvl5pPr>
            <a:lvl6pPr marL="2590881" indent="0">
              <a:buNone/>
              <a:defRPr sz="1020"/>
            </a:lvl6pPr>
            <a:lvl7pPr marL="3109057" indent="0">
              <a:buNone/>
              <a:defRPr sz="1020"/>
            </a:lvl7pPr>
            <a:lvl8pPr marL="3627234" indent="0">
              <a:buNone/>
              <a:defRPr sz="1020"/>
            </a:lvl8pPr>
            <a:lvl9pPr marL="4145410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1036352" rtl="0" eaLnBrk="1" latinLnBrk="0" hangingPunct="1">
        <a:spcBef>
          <a:spcPct val="0"/>
        </a:spcBef>
        <a:buNone/>
        <a:defRPr sz="49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32" indent="-388632" algn="l" defTabSz="1036352" rtl="0" eaLnBrk="1" latinLnBrk="0" hangingPunct="1">
        <a:spcBef>
          <a:spcPct val="20000"/>
        </a:spcBef>
        <a:buFont typeface="Arial" pitchFamily="34" charset="0"/>
        <a:buChar char="•"/>
        <a:defRPr sz="3626" kern="1200">
          <a:solidFill>
            <a:schemeClr val="tx1"/>
          </a:solidFill>
          <a:latin typeface="+mn-lt"/>
          <a:ea typeface="+mn-ea"/>
          <a:cs typeface="+mn-cs"/>
        </a:defRPr>
      </a:lvl1pPr>
      <a:lvl2pPr marL="842037" indent="-323861" algn="l" defTabSz="1036352" rtl="0" eaLnBrk="1" latinLnBrk="0" hangingPunct="1">
        <a:spcBef>
          <a:spcPct val="20000"/>
        </a:spcBef>
        <a:buFont typeface="Arial" pitchFamily="34" charset="0"/>
        <a:buChar char="–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295440" indent="-259089" algn="l" defTabSz="1036352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616" indent="-259089" algn="l" defTabSz="1036352" rtl="0" eaLnBrk="1" latinLnBrk="0" hangingPunct="1">
        <a:spcBef>
          <a:spcPct val="20000"/>
        </a:spcBef>
        <a:buFont typeface="Arial" pitchFamily="34" charset="0"/>
        <a:buChar char="–"/>
        <a:defRPr sz="2266" kern="1200">
          <a:solidFill>
            <a:schemeClr val="tx1"/>
          </a:solidFill>
          <a:latin typeface="+mn-lt"/>
          <a:ea typeface="+mn-ea"/>
          <a:cs typeface="+mn-cs"/>
        </a:defRPr>
      </a:lvl4pPr>
      <a:lvl5pPr marL="2331793" indent="-259089" algn="l" defTabSz="1036352" rtl="0" eaLnBrk="1" latinLnBrk="0" hangingPunct="1">
        <a:spcBef>
          <a:spcPct val="20000"/>
        </a:spcBef>
        <a:buFont typeface="Arial" pitchFamily="34" charset="0"/>
        <a:buChar char="»"/>
        <a:defRPr sz="2266" kern="1200">
          <a:solidFill>
            <a:schemeClr val="tx1"/>
          </a:solidFill>
          <a:latin typeface="+mn-lt"/>
          <a:ea typeface="+mn-ea"/>
          <a:cs typeface="+mn-cs"/>
        </a:defRPr>
      </a:lvl5pPr>
      <a:lvl6pPr marL="2849969" indent="-259089" algn="l" defTabSz="1036352" rtl="0" eaLnBrk="1" latinLnBrk="0" hangingPunct="1">
        <a:spcBef>
          <a:spcPct val="20000"/>
        </a:spcBef>
        <a:buFont typeface="Arial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6pPr>
      <a:lvl7pPr marL="3368145" indent="-259089" algn="l" defTabSz="1036352" rtl="0" eaLnBrk="1" latinLnBrk="0" hangingPunct="1">
        <a:spcBef>
          <a:spcPct val="20000"/>
        </a:spcBef>
        <a:buFont typeface="Arial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7pPr>
      <a:lvl8pPr marL="3886321" indent="-259089" algn="l" defTabSz="1036352" rtl="0" eaLnBrk="1" latinLnBrk="0" hangingPunct="1">
        <a:spcBef>
          <a:spcPct val="20000"/>
        </a:spcBef>
        <a:buFont typeface="Arial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8pPr>
      <a:lvl9pPr marL="4404498" indent="-259089" algn="l" defTabSz="1036352" rtl="0" eaLnBrk="1" latinLnBrk="0" hangingPunct="1">
        <a:spcBef>
          <a:spcPct val="20000"/>
        </a:spcBef>
        <a:buFont typeface="Arial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76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52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529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705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881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9057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234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algn="l" defTabSz="1036352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0" y="112415"/>
            <a:ext cx="13321480" cy="7416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7600" y="4678288"/>
            <a:ext cx="7752862" cy="3828944"/>
          </a:xfrm>
          <a:prstGeom prst="rect">
            <a:avLst/>
          </a:prstGeom>
          <a:noFill/>
        </p:spPr>
        <p:txBody>
          <a:bodyPr wrap="none" lIns="103632" tIns="51816" rIns="103632" bIns="51816" numCol="1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088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914" y="645840"/>
            <a:ext cx="1310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রোনা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যোদ্ধাদের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বিনম্র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শ্রদ্ধা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জানিয়ে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590" y="2954647"/>
            <a:ext cx="5699760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3174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ATP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61595" y="3244602"/>
            <a:ext cx="2097768" cy="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2926" y="2822409"/>
            <a:ext cx="157247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সৌরশক্তি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369" y="3286083"/>
            <a:ext cx="15877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ক্লোরোফিল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580" y="4039047"/>
            <a:ext cx="9779689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যখন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ভেঙে যায় তখন শক্তি নির্গত হয় যা জৈব সংশ্লেষণ, পরিবহন, বিপাকীয় কাজে শক্তি ব্যয় হয়।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ভেঙে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ADP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ip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পরিণত হয়।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5512" y="915217"/>
            <a:ext cx="7632065" cy="5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তৈরির এই প্রক্রিয়াই ফটোফসফোরাইলেশন। 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17640" y="5198458"/>
            <a:ext cx="5699760" cy="695269"/>
            <a:chOff x="1714500" y="3649366"/>
            <a:chExt cx="5029200" cy="613473"/>
          </a:xfrm>
        </p:grpSpPr>
        <p:sp>
          <p:nvSpPr>
            <p:cNvPr id="12" name="TextBox 11"/>
            <p:cNvSpPr txBox="1"/>
            <p:nvPr/>
          </p:nvSpPr>
          <p:spPr>
            <a:xfrm>
              <a:off x="1714500" y="3750368"/>
              <a:ext cx="5029200" cy="51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74" dirty="0">
                  <a:latin typeface="NikoshBAN" panose="02000000000000000000" pitchFamily="2" charset="0"/>
                  <a:cs typeface="NikoshBAN" panose="02000000000000000000" pitchFamily="2" charset="0"/>
                </a:rPr>
                <a:t>ATP                          ADP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062" y="3649366"/>
              <a:ext cx="3775936" cy="573800"/>
              <a:chOff x="2786062" y="3649366"/>
              <a:chExt cx="3775936" cy="573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2786062" y="4011978"/>
                <a:ext cx="2010307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10237" y="3649366"/>
                <a:ext cx="851761" cy="57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26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3174" dirty="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34895" y="1939578"/>
            <a:ext cx="8483546" cy="58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মুক্ত ফসফেট 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ADP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র সাথে যুক্ত হয়ে 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তৈরি করে।</a:t>
            </a:r>
            <a:endParaRPr lang="en-US" sz="2682" dirty="0">
              <a:solidFill>
                <a:srgbClr val="99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838963" y="5025767"/>
            <a:ext cx="2320400" cy="1076179"/>
          </a:xfrm>
          <a:prstGeom prst="rightArrow">
            <a:avLst>
              <a:gd name="adj1" fmla="val 50000"/>
              <a:gd name="adj2" fmla="val 405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2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নির্গত</a:t>
            </a:r>
            <a:endParaRPr lang="en-US" sz="272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7899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620" y="6066124"/>
            <a:ext cx="12025336" cy="1069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174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প্রকৃয়ায় সৌরশক্তি রাসায়নিক শক্তিতে রুপান্তরিত হচ্ছে এবং সৃষ্ট খাদ্য নিজের বিপাকীয় কাজে ও অবশিষ্ট ফল,</a:t>
            </a:r>
            <a:r>
              <a:rPr lang="en-US" sz="3174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4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মূল, অথবা পাতায় সঞ্চিত থাকে।</a:t>
            </a:r>
            <a:endParaRPr lang="en-US" sz="4080" baseline="-25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3980" y="452957"/>
            <a:ext cx="3368040" cy="58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174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</a:t>
            </a:r>
            <a:endParaRPr lang="en-US" sz="3174" b="1" baseline="-25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700" y="1069729"/>
            <a:ext cx="7340600" cy="44043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60421" y="3034138"/>
            <a:ext cx="1122680" cy="580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74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174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8087" y="3454401"/>
            <a:ext cx="1813560" cy="580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174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174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endParaRPr lang="en-US" sz="3174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600" y="3886201"/>
            <a:ext cx="1209040" cy="580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174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174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3174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9801" y="4749802"/>
            <a:ext cx="1151466" cy="5109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72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72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72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7399" y="5331256"/>
            <a:ext cx="12025336" cy="871712"/>
            <a:chOff x="896148" y="4853310"/>
            <a:chExt cx="7467599" cy="769158"/>
          </a:xfrm>
        </p:grpSpPr>
        <p:sp>
          <p:nvSpPr>
            <p:cNvPr id="3" name="Rectangle 2"/>
            <p:cNvSpPr/>
            <p:nvPr/>
          </p:nvSpPr>
          <p:spPr>
            <a:xfrm>
              <a:off x="3421532" y="4853310"/>
              <a:ext cx="774699" cy="389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6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আলো</a:t>
              </a:r>
              <a:r>
                <a:rPr lang="bn-IN" sz="2266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266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8793" y="5233334"/>
              <a:ext cx="1475491" cy="389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6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266" dirty="0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896148" y="4854545"/>
              <a:ext cx="7467599" cy="751152"/>
            </a:xfrm>
            <a:prstGeom prst="rect">
              <a:avLst/>
            </a:prstGeom>
          </p:spPr>
          <p:txBody>
            <a:bodyPr lIns="102554" tIns="50376" rIns="102554" bIns="50376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sz="3626" b="1" dirty="0"/>
                <a:t>6CO</a:t>
              </a:r>
              <a:r>
                <a:rPr lang="en-US" sz="3626" b="1" baseline="-25000" dirty="0"/>
                <a:t>2</a:t>
              </a:r>
              <a:r>
                <a:rPr lang="en-US" sz="3626" b="1" dirty="0"/>
                <a:t>  +  12H</a:t>
              </a:r>
              <a:r>
                <a:rPr lang="en-US" sz="3626" b="1" baseline="-25000" dirty="0"/>
                <a:t>2</a:t>
              </a:r>
              <a:r>
                <a:rPr lang="en-US" sz="3626" b="1" dirty="0"/>
                <a:t>O  </a:t>
              </a:r>
              <a:r>
                <a:rPr lang="bn-IN" sz="3626" b="1" dirty="0"/>
                <a:t> </a:t>
              </a:r>
              <a:r>
                <a:rPr lang="en-US" sz="3626" b="1" dirty="0"/>
                <a:t>          </a:t>
              </a:r>
              <a:r>
                <a:rPr lang="bn-IN" sz="3626" b="1" dirty="0"/>
                <a:t> </a:t>
              </a:r>
              <a:r>
                <a:rPr lang="en-US" sz="4400" b="1" dirty="0">
                  <a:sym typeface="Symbol" pitchFamily="18" charset="2"/>
                </a:rPr>
                <a:t></a:t>
              </a:r>
              <a:r>
                <a:rPr lang="en-US" sz="3626" b="1" dirty="0"/>
                <a:t>  </a:t>
              </a:r>
              <a:r>
                <a:rPr lang="bn-IN" sz="3626" b="1" dirty="0"/>
                <a:t>   </a:t>
              </a:r>
              <a:r>
                <a:rPr lang="en-US" sz="3626" b="1" dirty="0"/>
                <a:t>C</a:t>
              </a:r>
              <a:r>
                <a:rPr lang="en-US" sz="3626" b="1" baseline="-25000" dirty="0"/>
                <a:t>6</a:t>
              </a:r>
              <a:r>
                <a:rPr lang="en-US" sz="3626" b="1" dirty="0"/>
                <a:t>H</a:t>
              </a:r>
              <a:r>
                <a:rPr lang="en-US" sz="3626" b="1" baseline="-25000" dirty="0"/>
                <a:t>12</a:t>
              </a:r>
              <a:r>
                <a:rPr lang="en-US" sz="3626" b="1" dirty="0"/>
                <a:t>O</a:t>
              </a:r>
              <a:r>
                <a:rPr lang="en-US" sz="3626" b="1" baseline="-25000" dirty="0"/>
                <a:t>6</a:t>
              </a:r>
              <a:r>
                <a:rPr lang="en-US" sz="3626" b="1" dirty="0"/>
                <a:t> +6H</a:t>
              </a:r>
              <a:r>
                <a:rPr lang="en-US" sz="3626" b="1" baseline="-25000" dirty="0"/>
                <a:t>2</a:t>
              </a:r>
              <a:r>
                <a:rPr lang="en-US" sz="3626" b="1" dirty="0"/>
                <a:t>O +  6O</a:t>
              </a:r>
              <a:r>
                <a:rPr lang="en-US" sz="3626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sz="3626" b="1" baseline="-25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316017" y="6447347"/>
            <a:ext cx="4593247" cy="5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উপজাত দ্রব্যগুলো কী কী?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B\Desktop\Bioenergetics\qg1618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1813562"/>
            <a:ext cx="3799840" cy="4294611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90408" y="1454630"/>
            <a:ext cx="323850" cy="217053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14258" y="1427680"/>
            <a:ext cx="1662430" cy="80950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3129" y="1368270"/>
            <a:ext cx="2245359" cy="173784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3129" y="1454625"/>
            <a:ext cx="1381759" cy="156602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6769" y="1540989"/>
            <a:ext cx="474979" cy="147965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68" y="924932"/>
            <a:ext cx="750290" cy="7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 flipH="1">
            <a:off x="4357943" y="5168110"/>
            <a:ext cx="118745" cy="1457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1" name="Oval 30"/>
          <p:cNvSpPr/>
          <p:nvPr/>
        </p:nvSpPr>
        <p:spPr>
          <a:xfrm>
            <a:off x="3958528" y="5106036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2" name="Oval 31"/>
          <p:cNvSpPr/>
          <p:nvPr/>
        </p:nvSpPr>
        <p:spPr>
          <a:xfrm>
            <a:off x="4217608" y="5052061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3" name="Oval 32"/>
          <p:cNvSpPr/>
          <p:nvPr/>
        </p:nvSpPr>
        <p:spPr>
          <a:xfrm>
            <a:off x="3515933" y="5068255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1" name="Rectangle 40"/>
          <p:cNvSpPr/>
          <p:nvPr/>
        </p:nvSpPr>
        <p:spPr>
          <a:xfrm>
            <a:off x="8328454" y="1478871"/>
            <a:ext cx="1650429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কিউটিকল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05110" y="5711298"/>
            <a:ext cx="2418080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পাতার প্রস্থচ্ছেদ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70634" y="2454077"/>
            <a:ext cx="500458" cy="44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66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266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73329" y="2896823"/>
            <a:ext cx="772969" cy="50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82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682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89" y="2117949"/>
            <a:ext cx="4039426" cy="306996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0105740" y="2308437"/>
            <a:ext cx="2027976" cy="106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পলিসেড প্যারেনকাইমা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120842" y="3743220"/>
            <a:ext cx="2137758" cy="106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স্পঞ্জি প্যারেনকাইমা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930642" y="4969522"/>
            <a:ext cx="1160354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স্টোমা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30644" y="1934813"/>
            <a:ext cx="221407" cy="469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1"/>
          </p:cNvCxnSpPr>
          <p:nvPr/>
        </p:nvCxnSpPr>
        <p:spPr>
          <a:xfrm flipH="1">
            <a:off x="9152053" y="1891414"/>
            <a:ext cx="899759" cy="58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0051812" y="1601014"/>
            <a:ext cx="1650429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উর্ধত্বক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99001" y="430781"/>
            <a:ext cx="5544314" cy="5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 উপকরণগুলো কী কী?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5312" y="6440504"/>
            <a:ext cx="1238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পাতার মেসোফিল টিস্যুর ক্লোরোপ্লাস্টে পানি</a:t>
            </a:r>
            <a:r>
              <a:rPr lang="en-US" sz="2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2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পৌঁছায়,এটিই সালোকসংশ্লেষণের প্রধান স্থান।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490408" y="1474432"/>
            <a:ext cx="323850" cy="217053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4258" y="1447482"/>
            <a:ext cx="1662430" cy="80950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3129" y="1388072"/>
            <a:ext cx="2245359" cy="173784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63129" y="1474426"/>
            <a:ext cx="1381759" cy="156602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76769" y="1560791"/>
            <a:ext cx="474979" cy="147965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68" y="944733"/>
            <a:ext cx="750290" cy="7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 flipH="1">
            <a:off x="4357943" y="5187912"/>
            <a:ext cx="118745" cy="1457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0" name="Oval 39"/>
          <p:cNvSpPr/>
          <p:nvPr/>
        </p:nvSpPr>
        <p:spPr>
          <a:xfrm>
            <a:off x="3958528" y="5125838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2" name="Oval 41"/>
          <p:cNvSpPr/>
          <p:nvPr/>
        </p:nvSpPr>
        <p:spPr>
          <a:xfrm>
            <a:off x="4217608" y="5071863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4" name="Oval 43"/>
          <p:cNvSpPr/>
          <p:nvPr/>
        </p:nvSpPr>
        <p:spPr>
          <a:xfrm>
            <a:off x="3515933" y="5088055"/>
            <a:ext cx="86360" cy="172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5" name="Rectangle 44"/>
          <p:cNvSpPr/>
          <p:nvPr/>
        </p:nvSpPr>
        <p:spPr>
          <a:xfrm>
            <a:off x="5170634" y="2473879"/>
            <a:ext cx="500458" cy="44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66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266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67523" y="793278"/>
            <a:ext cx="772969" cy="50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8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682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Curved Left Arrow 49"/>
          <p:cNvSpPr/>
          <p:nvPr/>
        </p:nvSpPr>
        <p:spPr>
          <a:xfrm rot="19117270" flipH="1">
            <a:off x="5206513" y="3621432"/>
            <a:ext cx="573625" cy="147971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359817">
            <a:off x="5445873" y="2974460"/>
            <a:ext cx="121534" cy="765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49" name="Rectangle 48"/>
          <p:cNvSpPr/>
          <p:nvPr/>
        </p:nvSpPr>
        <p:spPr>
          <a:xfrm>
            <a:off x="2799080" y="3454401"/>
            <a:ext cx="559769" cy="50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8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682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5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0023 C -0.00417 -0.00371 -0.00885 -0.00625 -0.0125 -0.01065 C -0.01389 -0.01204 -0.01337 -0.01482 -0.01424 -0.0169 C -0.01597 -0.02107 -0.0184 -0.02524 -0.02049 -0.0294 C -0.02726 -0.04306 -0.01927 -0.02778 -0.02813 -0.0419 C -0.03108 -0.0463 -0.03351 -0.05139 -0.03611 -0.05649 C -0.03646 -0.10093 -0.03663 -0.14561 -0.0375 -0.18982 C -0.03767 -0.19537 -0.03889 -0.20093 -0.03924 -0.20649 C -0.04288 -0.31135 -0.03837 -0.24584 -0.04219 -0.29815 C -0.04132 -0.31551 -0.04167 -0.33311 -0.03924 -0.35024 C -0.03837 -0.3551 -0.03507 -0.35857 -0.03299 -0.36274 L -0.02986 -0.36899 C -0.02639 -0.38658 -0.0309 -0.36875 -0.02361 -0.38357 C -0.02257 -0.38542 -0.02274 -0.38774 -0.02188 -0.38982 C -0.01979 -0.39537 -0.0184 -0.39746 -0.01424 -0.40024 C -0.01372 -0.40047 -0.01319 -0.40024 -0.0125 -0.40024 L -0.0125 -0.4 " pathEditMode="relative" rAng="0" ptsTypes="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4.44444E-6 0.00023 C -0.00209 -0.00555 -0.00417 -0.01111 -0.00625 -0.01667 C -0.00678 -0.01875 -0.00712 -0.02106 -0.00782 -0.02292 C -0.00868 -0.02592 -0.0099 -0.02847 -0.01094 -0.03125 C -0.01146 -0.03611 -0.01164 -0.0412 -0.0125 -0.04583 C -0.01389 -0.05625 -0.01372 -0.04838 -0.01719 -0.05833 C -0.01841 -0.0625 -0.01928 -0.06667 -0.02032 -0.07083 C -0.0198 -0.08889 -0.01997 -0.10717 -0.01875 -0.125 C -0.01841 -0.1294 -0.01632 -0.13333 -0.01563 -0.1375 C -0.01355 -0.14815 -0.01459 -0.14329 -0.0125 -0.15208 C -0.01303 -0.16667 -0.01285 -0.18148 -0.01407 -0.19583 C -0.01441 -0.20162 -0.0165 -0.20694 -0.01719 -0.2125 C -0.01771 -0.21736 -0.01823 -0.22222 -0.01875 -0.22708 C -0.0198 -0.23958 -0.02171 -0.26458 -0.02171 -0.26435 C -0.02084 -0.29028 -0.02014 -0.3162 -0.01875 -0.34167 C -0.01858 -0.34398 -0.01806 -0.3463 -0.01719 -0.34792 C -0.01372 -0.35486 -0.01198 -0.3537 -0.00782 -0.35833 C 4.44444E-6 -0.36713 -0.0066 -0.36319 0.00156 -0.36667 C 0.00416 -0.36944 0.00659 -0.37292 0.00937 -0.375 C 0.01232 -0.37731 0.01562 -0.37778 0.01875 -0.37917 C 0.02395 -0.38148 0.02343 -0.37917 0.02343 -0.38333 L 0.02343 -0.3831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1 -0.00996 C 0.00156 -0.01343 0.00659 -0.01551 0.00989 -0.02037 C 0.01163 -0.02315 0.01128 -0.02732 0.01128 -0.03079 C 0.01128 -0.06436 0.0125 -0.05718 0.00677 -0.07662 C 0.00468 -0.11482 0.00382 -0.11713 0.00677 -0.16412 C 0.00711 -0.16991 0.00989 -0.18079 0.00989 -0.18056 C 0.00885 -0.20232 0.00711 -0.22385 0.00677 -0.24537 C 0.00659 -0.24838 0.00659 -0.25186 0.00816 -0.25371 C 0.01076 -0.25672 0.01753 -0.25787 0.01753 -0.25764 C 0.01927 -0.25926 0.02048 -0.26204 0.02239 -0.26204 C 0.05659 -0.26459 0.0368 -0.26088 0.05816 -0.25579 C 0.06336 -0.25463 0.06875 -0.25463 0.07378 -0.25371 C 0.07708 -0.25325 0.08003 -0.25232 0.08316 -0.25162 C 0.0868 -0.25093 0.09045 -0.25024 0.09427 -0.24954 C 0.10798 -0.24352 0.10034 -0.24537 0.1177 -0.24537 L 0.11614 -0.24537 " pathEditMode="relative" rAng="0" ptsTypes="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0.00024 C 0.00625 -0.00416 0.01302 -0.0074 0.01875 -0.0125 C 0.02048 -0.01388 0.0217 -0.01597 0.02361 -0.01666 C 0.02604 -0.01805 0.02882 -0.01805 0.03125 -0.01875 C 0.03229 -0.02083 0.03333 -0.02314 0.03437 -0.025 C 0.03593 -0.028 0.03784 -0.03032 0.03923 -0.03333 C 0.0401 -0.03564 0.04201 -0.04652 0.04236 -0.04791 C 0.0434 -0.05555 0.04409 -0.06342 0.04548 -0.07083 C 0.04566 -0.07314 0.04653 -0.075 0.04687 -0.07708 C 0.04757 -0.07986 0.04791 -0.08263 0.04861 -0.08541 C 0.04896 -0.09305 0.04948 -0.10092 0.05 -0.10833 C 0.05069 -0.11481 0.05225 -0.12476 0.0533 -0.13125 C 0.05243 -0.15463 0.05382 -0.17152 0.05 -0.19166 C 0.04965 -0.19398 0.04913 -0.19606 0.04861 -0.19791 C 0.04757 -0.20092 0.04653 -0.20347 0.04548 -0.20625 C 0.04253 -0.22963 0.04618 -0.21041 0.04062 -0.225 C 0.03767 -0.2331 0.04062 -0.23032 0.0375 -0.23958 C 0.03559 -0.24583 0.03142 -0.2493 0.02812 -0.25416 C 0.02014 -0.26643 0.02778 -0.26041 0.01562 -0.26666 C 0.00833 -0.27638 0.01389 -0.2699 0.00625 -0.27708 C 0.00416 -0.27916 0.00243 -0.28171 2.77778E-6 -0.28333 C -0.00591 -0.28796 -0.01233 -0.2875 -0.01702 -0.29583 C -0.02205 -0.30486 -0.0191 -0.30416 -0.02327 -0.30416 L -0.02327 -0.30208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3.67253E-6 C -0.01059 0.01249 -0.0118 0.02776 -0.01562 0.03932 C -0.02066 0.05435 -0.02795 0.06453 -0.03177 0.08072 C -0.03333 0.08742 -0.04305 0.09806 -0.04652 0.10477 C -0.04878 0.1087 -0.04965 0.11425 -0.05191 0.11841 C -0.05416 0.12234 -0.05763 0.12443 -0.06007 0.12836 C -0.06666 0.13946 -0.06944 0.15357 -0.07621 0.16397 C -0.07829 0.17322 -0.07968 0.18201 -0.08142 0.19149 C -0.08229 0.19542 -0.0842 0.20329 -0.0842 0.20352 C -0.08871 0.2463 -0.08559 0.27151 -0.07083 0.30412 C -0.06753 0.31129 -0.06371 0.32123 -0.05868 0.32586 C -0.05277 0.33118 -0.04357 0.33349 -0.03715 0.33557 C -0.03715 0.33604 -0.03593 0.3506 -0.03177 0.3476 C -0.0302 0.34644 -0.03125 0.34228 -0.03055 0.33974 C -0.02864 0.33326 -0.02569 0.33372 -0.02916 0.33372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67345E-6 C 0.00504 -0.00138 0.01025 -0.00162 0.01494 -0.00393 C 0.01824 -0.00555 0.02049 -0.01064 0.02397 -0.01179 C 0.02674 -0.01272 0.0316 -0.01434 0.03438 -0.01595 C 0.04046 -0.01965 0.04584 -0.0259 0.05226 -0.02775 C 0.05678 -0.02914 0.06129 -0.03029 0.06563 -0.03168 C 0.06719 -0.03214 0.06858 -0.03307 0.07015 -0.03376 C 0.07761 -0.03677 0.08508 -0.03885 0.09254 -0.04163 C 0.09653 -0.04301 0.10452 -0.04579 0.10452 -0.04579 C 0.11164 -0.05203 0.12032 -0.05434 0.12848 -0.05758 C 0.13334 -0.06198 0.1382 -0.06383 0.14324 -0.06753 C 0.15018 -0.07285 0.15157 -0.07724 0.15973 -0.0814 C 0.16702 -0.09112 0.1764 -0.09759 0.18369 -0.10731 C 0.19046 -0.11609 0.19497 -0.1265 0.20157 -0.13529 C 0.20556 -0.15194 0.19983 -0.13113 0.20608 -0.145 C 0.2106 -0.15471 0.21147 -0.1642 0.21789 -0.17298 C 0.22119 -0.18524 0.22483 -0.19611 0.22692 -0.20883 C 0.2264 -0.23196 0.22674 -0.25508 0.22535 -0.27821 C 0.22501 -0.28376 0.21372 -0.29186 0.21042 -0.29417 C 0.20765 -0.29602 0.20157 -0.2981 0.20157 -0.2981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3" grpId="0"/>
      <p:bldP spid="54" grpId="0"/>
      <p:bldP spid="61" grpId="0"/>
      <p:bldP spid="68" grpId="0"/>
      <p:bldP spid="39" grpId="0" animBg="1"/>
      <p:bldP spid="40" grpId="0" animBg="1"/>
      <p:bldP spid="42" grpId="0" animBg="1"/>
      <p:bldP spid="44" grpId="0" animBg="1"/>
      <p:bldP spid="48" grpId="0"/>
      <p:bldP spid="50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78" y="2072641"/>
            <a:ext cx="4189860" cy="2392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>
          <a:xfrm>
            <a:off x="4153055" y="4445246"/>
            <a:ext cx="1640840" cy="192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85" y="1036321"/>
            <a:ext cx="4251931" cy="3231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/>
          <a:stretch/>
        </p:blipFill>
        <p:spPr>
          <a:xfrm>
            <a:off x="2281998" y="4451299"/>
            <a:ext cx="1348571" cy="192151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513554">
            <a:off x="6373504" y="782961"/>
            <a:ext cx="661793" cy="2613396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17161" y="3980426"/>
            <a:ext cx="135201" cy="4851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11" name="Rectangle 10"/>
          <p:cNvSpPr/>
          <p:nvPr/>
        </p:nvSpPr>
        <p:spPr>
          <a:xfrm>
            <a:off x="2142716" y="6366758"/>
            <a:ext cx="1846742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স্টোমা বন্ধ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1356" y="6099779"/>
            <a:ext cx="1952708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স্টোমা খোলা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3325" y="435721"/>
            <a:ext cx="6229981" cy="5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</a:t>
            </a:r>
            <a:r>
              <a:rPr lang="bn-IN" sz="3174" baseline="-25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প্রক্রিয়াটি কোথায় ঘটে?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29882" y="1802597"/>
            <a:ext cx="1435112" cy="106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ভিতরের ঝিল্লি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12131" y="4093531"/>
            <a:ext cx="1650429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স্ট্রোমা</a:t>
            </a:r>
            <a:r>
              <a:rPr lang="bn-IN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74" dirty="0"/>
          </a:p>
        </p:txBody>
      </p:sp>
      <p:sp>
        <p:nvSpPr>
          <p:cNvPr id="17" name="Rectangle 16"/>
          <p:cNvSpPr/>
          <p:nvPr/>
        </p:nvSpPr>
        <p:spPr>
          <a:xfrm>
            <a:off x="7215031" y="4539704"/>
            <a:ext cx="1024729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গ্রানাম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783624" y="5032100"/>
            <a:ext cx="2098712" cy="870323"/>
          </a:xfrm>
          <a:prstGeom prst="wedgeRectCallout">
            <a:avLst>
              <a:gd name="adj1" fmla="val 23657"/>
              <a:gd name="adj2" fmla="val -2079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স্ট্রোমা ল্যামেলি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944984" y="3661159"/>
            <a:ext cx="948139" cy="102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917365" y="5714725"/>
            <a:ext cx="1263998" cy="1059770"/>
            <a:chOff x="1977322" y="5042407"/>
            <a:chExt cx="1115292" cy="93509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45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554" tIns="50376" rIns="102554" bIns="503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20" dirty="0">
                  <a:solidFill>
                    <a:schemeClr val="tx1"/>
                  </a:solidFill>
                  <a:latin typeface="Arial" panose="020B0604020202020204" pitchFamily="34" charset="0"/>
                </a:rPr>
                <a:t>  CO</a:t>
              </a:r>
              <a:r>
                <a:rPr lang="en-US" altLang="en-US" sz="272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72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5112720" y="4550103"/>
            <a:ext cx="1411288" cy="944612"/>
            <a:chOff x="3120" y="2151"/>
            <a:chExt cx="2513" cy="123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554" tIns="50376" rIns="102554" bIns="503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20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72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72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120" y="2880"/>
              <a:ext cx="1952" cy="5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72590" y="994914"/>
            <a:ext cx="4593247" cy="5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ক্লোরোপ্লাস্টের গঠন লক্ষ কর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75131" y="1506153"/>
            <a:ext cx="4960701" cy="155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পাতার মেসোফিল টিস্যুর ক্লোরোপ্লাস্টে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174" i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174" i="1" dirty="0"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সালোকসংশ্লেষণের প্রধান স্থান।</a:t>
            </a:r>
            <a:endParaRPr lang="en-US" sz="3174" i="1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3" grpId="1" animBg="1"/>
      <p:bldP spid="15" grpId="0"/>
      <p:bldP spid="16" grpId="0"/>
      <p:bldP spid="17" grpId="0"/>
      <p:bldP spid="19" grpId="0" animBg="1"/>
      <p:bldP spid="27" grpId="0" animBg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21496" y="3369589"/>
            <a:ext cx="9935001" cy="1340381"/>
            <a:chOff x="502" y="2727"/>
            <a:chExt cx="5522" cy="74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63" y="3183"/>
              <a:ext cx="50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02554" tIns="50376" rIns="102554" bIns="50376">
              <a:spAutoFit/>
            </a:bodyPr>
            <a:lstStyle/>
            <a:p>
              <a:pPr>
                <a:defRPr/>
              </a:pPr>
              <a:r>
                <a:rPr lang="bn-IN" sz="2720" dirty="0">
                  <a:solidFill>
                    <a:srgbClr val="CC33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শর্করা</a:t>
              </a:r>
              <a:endParaRPr lang="en-US" sz="2720" dirty="0">
                <a:solidFill>
                  <a:srgbClr val="CC33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02" y="2727"/>
              <a:ext cx="552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554" tIns="50376" rIns="102554" bIns="503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3626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6CO</a:t>
              </a:r>
              <a:r>
                <a:rPr lang="en-US" altLang="en-US" sz="3626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+ </a:t>
              </a:r>
              <a:r>
                <a:rPr lang="en-US" altLang="en-US" sz="3626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12H</a:t>
              </a:r>
              <a:r>
                <a:rPr lang="en-US" altLang="en-US" sz="3626" b="1" baseline="-25000" dirty="0">
                  <a:solidFill>
                    <a:srgbClr val="FFC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626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3626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3626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3626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3626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sz="3626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3626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+  </a:t>
              </a:r>
              <a:r>
                <a:rPr lang="en-US" altLang="en-US" sz="3626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6O</a:t>
              </a:r>
              <a:r>
                <a:rPr lang="en-US" altLang="en-US" sz="3626" b="1" baseline="-25000" dirty="0">
                  <a:solidFill>
                    <a:srgbClr val="FFC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626" b="1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lang="en-US" altLang="en-US" sz="3626" b="1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362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lang="en-US" altLang="en-US" sz="3626" b="1" baseline="-25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542871" y="2495908"/>
            <a:ext cx="5625165" cy="948160"/>
            <a:chOff x="1952" y="2247"/>
            <a:chExt cx="2704" cy="527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9" y="2247"/>
              <a:ext cx="90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02554" tIns="50376" rIns="102554" bIns="50376">
              <a:spAutoFit/>
            </a:bodyPr>
            <a:lstStyle/>
            <a:p>
              <a:pPr>
                <a:defRPr/>
              </a:pPr>
              <a:r>
                <a:rPr lang="bn-IN" sz="272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জারিত হয়েছে</a:t>
              </a:r>
              <a:endParaRPr lang="en-US" sz="2720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60" y="2400"/>
              <a:ext cx="8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656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68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 rot="10800000" flipV="1">
            <a:off x="4265712" y="4750527"/>
            <a:ext cx="2140333" cy="52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2554" tIns="50376" rIns="102554" bIns="50376">
            <a:spAutoFit/>
          </a:bodyPr>
          <a:lstStyle/>
          <a:p>
            <a:pPr>
              <a:defRPr/>
            </a:pPr>
            <a:r>
              <a:rPr lang="bn-IN" sz="272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বিজারিত হয়েছে</a:t>
            </a:r>
            <a:endParaRPr lang="en-US" sz="272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6605945" y="4966320"/>
            <a:ext cx="164349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8294966" y="4174232"/>
            <a:ext cx="0" cy="6933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2753544" y="4966320"/>
            <a:ext cx="126661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2681536" y="4174231"/>
            <a:ext cx="0" cy="6933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6468" y="1290174"/>
            <a:ext cx="9794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জারণ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বিজারণ বিক্রিয়াটি</a:t>
            </a:r>
            <a:r>
              <a:rPr lang="bn-IN" sz="6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লক্ষ কর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91841"/>
              </p:ext>
            </p:extLst>
          </p:nvPr>
        </p:nvGraphicFramePr>
        <p:xfrm>
          <a:off x="4827588" y="3443288"/>
          <a:ext cx="26892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" name="Packager Shell Object" showAsIcon="1" r:id="rId4" imgW="973800" imgH="437400" progId="Package">
                  <p:embed/>
                </p:oleObj>
              </mc:Choice>
              <mc:Fallback>
                <p:oleObj name="Packager Shell Object" showAsIcon="1" r:id="rId4" imgW="973800" imgH="437400" progId="Package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3443288"/>
                        <a:ext cx="26892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01806" y="723700"/>
            <a:ext cx="3741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6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6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1310334" y="1269431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bn-IN" sz="2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2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56802" y="2276737"/>
            <a:ext cx="9105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প্রক্রিয়াটি একটি ভিডিও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র মাধ্যমে লক্ষ কর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280" y="5310615"/>
            <a:ext cx="1281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প্রাণিকূল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7583" y="5030886"/>
            <a:ext cx="8191767" cy="155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৪। ATP </a:t>
            </a:r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তৈরি করে?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  <a:r>
              <a:rPr lang="bn-IN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      </a:t>
            </a:r>
            <a:r>
              <a:rPr lang="bn-IN" sz="3174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174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174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 </a:t>
            </a:r>
            <a:endParaRPr lang="en-US" sz="317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-126776" y="0"/>
            <a:ext cx="13842776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3704" y="1312685"/>
            <a:ext cx="2825208" cy="952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640680" y="431800"/>
            <a:ext cx="2139839" cy="10363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8654891" y="5886956"/>
            <a:ext cx="777240" cy="77724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2309" y="2687007"/>
            <a:ext cx="6971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7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36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17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2871" y="3403830"/>
            <a:ext cx="639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উপজাত দ্রব্যগুলো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2308" y="4304619"/>
            <a:ext cx="561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ফটোফসফোরাইলেশন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73624" y="1221904"/>
            <a:ext cx="4608512" cy="86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শব্দসমূহ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3744" y="2446040"/>
            <a:ext cx="4376772" cy="351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174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</a:p>
          <a:p>
            <a:pPr>
              <a:buFont typeface="Wingdings" pitchFamily="2" charset="2"/>
              <a:buChar char="v"/>
            </a:pP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GTP</a:t>
            </a: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174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NAD</a:t>
            </a:r>
          </a:p>
          <a:p>
            <a:pPr>
              <a:buFont typeface="Wingdings" pitchFamily="2" charset="2"/>
              <a:buChar char="v"/>
            </a:pP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NADP</a:t>
            </a:r>
          </a:p>
          <a:p>
            <a:pPr>
              <a:buFont typeface="Wingdings" pitchFamily="2" charset="2"/>
              <a:buChar char="v"/>
            </a:pP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ADP</a:t>
            </a:r>
          </a:p>
          <a:p>
            <a:pPr>
              <a:buFont typeface="Wingdings" pitchFamily="2" charset="2"/>
              <a:buChar char="v"/>
            </a:pP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ফটোফসফোরাইলেশন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স্ট্রোমা ল্যামেলি</a:t>
            </a:r>
            <a:endParaRPr lang="bn-IN" sz="3174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95421"/>
            <a:ext cx="13716000" cy="7676979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 dirty="0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4502362" y="420546"/>
            <a:ext cx="8431008" cy="958764"/>
            <a:chOff x="59399" y="2819072"/>
            <a:chExt cx="5977202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378776" y="2819072"/>
              <a:ext cx="26895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53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5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5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8176" tIns="138176" rIns="138176" bIns="138176" numCol="1" spcCol="1270" anchor="ctr" anchorCtr="0">
              <a:noAutofit/>
            </a:bodyPr>
            <a:lstStyle/>
            <a:p>
              <a:pPr defTabSz="1612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3" y="1410097"/>
            <a:ext cx="5045545" cy="3438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2" y="1468121"/>
            <a:ext cx="3486785" cy="376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6547" y="2475612"/>
            <a:ext cx="690880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6437" y="4104553"/>
            <a:ext cx="690880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72673" y="4876092"/>
            <a:ext cx="690880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84329" y="4401044"/>
            <a:ext cx="690880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94537" y="5632788"/>
            <a:ext cx="5326104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174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 আঁক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4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4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-290264"/>
            <a:ext cx="13249472" cy="799288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-290264"/>
            <a:ext cx="13716000" cy="8062664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7868021"/>
              </p:ext>
            </p:extLst>
          </p:nvPr>
        </p:nvGraphicFramePr>
        <p:xfrm>
          <a:off x="6701471" y="2936242"/>
          <a:ext cx="3583940" cy="164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164967" y="1077888"/>
            <a:ext cx="9073008" cy="14116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ধন্যবাদ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New folder (ma5)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" y="1974655"/>
            <a:ext cx="3366374" cy="28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40" y="6604762"/>
            <a:ext cx="9640070" cy="5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3F2AF-D390-4B8A-932D-4EB62394A86E}"/>
              </a:ext>
            </a:extLst>
          </p:cNvPr>
          <p:cNvSpPr txBox="1"/>
          <p:nvPr/>
        </p:nvSpPr>
        <p:spPr>
          <a:xfrm>
            <a:off x="278269" y="1162487"/>
            <a:ext cx="4638807" cy="85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986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</a:t>
            </a:r>
            <a:endParaRPr lang="en-US" sz="4986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503" y="5045594"/>
            <a:ext cx="5953460" cy="1441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82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682" b="1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2682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682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682" b="1" dirty="0">
                <a:latin typeface="NikoshBAN" pitchFamily="2" charset="0"/>
                <a:cs typeface="NikoshBAN" pitchFamily="2" charset="0"/>
              </a:rPr>
            </a:br>
            <a:r>
              <a:rPr lang="bn-BD" sz="2682" b="1" dirty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 </a:t>
            </a:r>
            <a:endParaRPr lang="bn-BD" sz="2682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682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682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68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82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682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963" y="1130619"/>
            <a:ext cx="1003622" cy="4938148"/>
          </a:xfrm>
          <a:prstGeom prst="rect">
            <a:avLst/>
          </a:prstGeom>
          <a:noFill/>
        </p:spPr>
        <p:txBody>
          <a:bodyPr wrap="square" lIns="97155" tIns="48578" rIns="97155" bIns="48578">
            <a:spAutoFit/>
          </a:bodyPr>
          <a:lstStyle/>
          <a:p>
            <a:pPr algn="ctr"/>
            <a:endParaRPr lang="en-US" sz="573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8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5738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রিচিতি</a:t>
            </a:r>
            <a:endParaRPr lang="en-US" sz="573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0772" y="1130619"/>
            <a:ext cx="540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3E3F7-1D48-45ED-AA0B-0BB7BC616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68" y="2053949"/>
            <a:ext cx="2916323" cy="3683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C00DE-196B-4F91-8E89-09D43182D058}"/>
              </a:ext>
            </a:extLst>
          </p:cNvPr>
          <p:cNvSpPr txBox="1"/>
          <p:nvPr/>
        </p:nvSpPr>
        <p:spPr>
          <a:xfrm>
            <a:off x="8514184" y="5750320"/>
            <a:ext cx="3956948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D94B1-58CE-417D-BB9A-267EC6341C36}"/>
              </a:ext>
            </a:extLst>
          </p:cNvPr>
          <p:cNvSpPr txBox="1"/>
          <p:nvPr/>
        </p:nvSpPr>
        <p:spPr>
          <a:xfrm>
            <a:off x="8566636" y="6228697"/>
            <a:ext cx="3456384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জীবনীশক্তি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pic>
        <p:nvPicPr>
          <p:cNvPr id="3" name="Picture 2" descr="C:\Users\PB\Downloads\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281" y="2951144"/>
            <a:ext cx="5182079" cy="47348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6106" y="1124263"/>
            <a:ext cx="9251107" cy="58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174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খাদ্য খেলে দেহে শক্তি উৎপন্ন হয়, এর উৎস কোথায়? </a:t>
            </a:r>
            <a:endParaRPr lang="en-US" sz="3174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01420" y="2277004"/>
            <a:ext cx="2763522" cy="25907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368181" y="1543841"/>
            <a:ext cx="2589901" cy="155357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978664" y="1845200"/>
            <a:ext cx="2849879" cy="103632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935481" y="1974741"/>
            <a:ext cx="2504443" cy="60451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633224" y="2277000"/>
            <a:ext cx="2504437" cy="1727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47544"/>
            <a:ext cx="1122680" cy="11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76105" y="1106264"/>
            <a:ext cx="9251107" cy="58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উদ্ভিদে শক্তি</a:t>
            </a: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4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এলো</a:t>
            </a: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4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4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174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174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1986280"/>
            <a:ext cx="4542209" cy="4490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ight Arrow 12"/>
          <p:cNvSpPr/>
          <p:nvPr/>
        </p:nvSpPr>
        <p:spPr>
          <a:xfrm rot="10800000">
            <a:off x="6570662" y="5318592"/>
            <a:ext cx="1647349" cy="39014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3517" y="1901650"/>
            <a:ext cx="11240194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াহলে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জীবদেহে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হাজারো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রকমের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বিক্রিয়া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ঘটার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কম বেশী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শক্তির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2120" y="2458039"/>
            <a:ext cx="9402608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কর্তৃক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কৌশলকে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9368" y="213792"/>
            <a:ext cx="11305256" cy="7272808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1" y="1250669"/>
            <a:ext cx="7676442" cy="44907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98722" y="2763521"/>
            <a:ext cx="336804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8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জীবনীশক্তি</a:t>
            </a:r>
            <a:r>
              <a:rPr lang="bn-IN" sz="408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8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90408" y="1474432"/>
            <a:ext cx="1517712" cy="284356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12720" y="1468120"/>
            <a:ext cx="2159000" cy="2159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6360" y="1554480"/>
            <a:ext cx="2072640" cy="23317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el-1612i3\Downloads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8" y="532814"/>
            <a:ext cx="1009370" cy="9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663128" y="1647152"/>
            <a:ext cx="1431352" cy="223904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73265"/>
              </p:ext>
            </p:extLst>
          </p:nvPr>
        </p:nvGraphicFramePr>
        <p:xfrm>
          <a:off x="4080085" y="1942148"/>
          <a:ext cx="26892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Packager Shell Object" showAsIcon="1" r:id="rId6" imgW="973800" imgH="437400" progId="Package">
                  <p:embed/>
                </p:oleObj>
              </mc:Choice>
              <mc:Fallback>
                <p:oleObj name="Packager Shell Object" showAsIcon="1" r:id="rId6" imgW="973800" imgH="437400" progId="Package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085" y="1942148"/>
                        <a:ext cx="26892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4314804" y="4061640"/>
            <a:ext cx="6170316" cy="70289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8176" tIns="138176" rIns="138176" bIns="138176" numCol="1" spcCol="1270" anchor="ctr" anchorCtr="0">
            <a:noAutofit/>
          </a:bodyPr>
          <a:lstStyle/>
          <a:p>
            <a:pPr defTabSz="16121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26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416" y="2254018"/>
            <a:ext cx="11737303" cy="21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8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408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bn-BD" sz="408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3174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</a:t>
            </a: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কোষের প্রধান শক্তির উৎস হিসেবে এটিপির ভূমিকা ব্যাখ্যা করতে পারবে</a:t>
            </a:r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BD" sz="3174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3174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সালোকসংশ্লেষণ প্রক্রিয়ায় শর্করা প্রস্তুতি ব্যাখ্যা করতে পারবে।</a:t>
            </a:r>
            <a:endParaRPr lang="en-US" sz="3174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322" y="777242"/>
            <a:ext cx="2403257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34" b="1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534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949960"/>
            <a:ext cx="4569663" cy="5958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2541" y="388620"/>
            <a:ext cx="10021232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াহলে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রুপান্তরের জন্য উদ্ভিদ পূর্বের কোন সঞ্চিত শক্তি ব্যবহার করে কি?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5592" y="996950"/>
            <a:ext cx="775513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দ্ভিদ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সৌরশক্তিকে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শক্তিতে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88" y="1640840"/>
            <a:ext cx="12745416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72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বিভিন্ন বিক্রিয়ায় শক্তি যোগায়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যেমন-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ATP, GTP,NAD, NADP, FADH</a:t>
            </a:r>
            <a:r>
              <a:rPr lang="en-US" sz="2720" baseline="-250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 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9500" y="2797069"/>
            <a:ext cx="647700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এদের মধ্যে 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শক্তি সঞ্চয় করে রাখে, -কেন?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3496" y="3982904"/>
            <a:ext cx="647700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 চ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দেখি 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এবং কীভাবে তৈরি হয়?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4" grpId="0" animBg="1"/>
      <p:bldP spid="14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153402" y="345441"/>
            <a:ext cx="3886201" cy="1278511"/>
            <a:chOff x="6503246" y="630456"/>
            <a:chExt cx="2816096" cy="1409157"/>
          </a:xfrm>
        </p:grpSpPr>
        <p:sp>
          <p:nvSpPr>
            <p:cNvPr id="37" name="Oval 36"/>
            <p:cNvSpPr/>
            <p:nvPr/>
          </p:nvSpPr>
          <p:spPr>
            <a:xfrm>
              <a:off x="6503246" y="630456"/>
              <a:ext cx="763877" cy="6591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2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72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229928" y="9389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4525" y="630456"/>
              <a:ext cx="1689657" cy="102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ip</a:t>
              </a:r>
              <a:r>
                <a:rPr lang="en-US" sz="2720" dirty="0"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bn-IN" sz="2720" dirty="0">
                  <a:latin typeface="Kalpurush" panose="02000600000000000000" pitchFamily="2" charset="0"/>
                  <a:cs typeface="Kalpurush" panose="02000600000000000000" pitchFamily="2" charset="0"/>
                </a:rPr>
                <a:t>অজৈব ফসফেট</a:t>
              </a:r>
              <a:r>
                <a:rPr lang="en-US" sz="272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1322" y="1245822"/>
              <a:ext cx="519186" cy="793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8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032782" y="15300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37981" y="1299186"/>
              <a:ext cx="1981361" cy="56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2045" y="2849880"/>
            <a:ext cx="3995916" cy="1036320"/>
            <a:chOff x="1884393" y="3886200"/>
            <a:chExt cx="3525808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18" name="Straight Connector 17"/>
              <p:cNvCxnSpPr>
                <a:stCxn id="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25541" y="4092036"/>
                <a:ext cx="314865" cy="4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87167" y="4092036"/>
                <a:ext cx="360067" cy="93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84393" y="3962400"/>
              <a:ext cx="477807" cy="63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8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21760" y="1640840"/>
            <a:ext cx="3022600" cy="949960"/>
            <a:chOff x="1981200" y="2286000"/>
            <a:chExt cx="2667000" cy="838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27" name="Straight Connector 26"/>
              <p:cNvCxnSpPr>
                <a:stCxn id="29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09989" y="4307111"/>
                <a:ext cx="393360" cy="11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81200" y="2362200"/>
              <a:ext cx="506986" cy="63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8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54" name="Frame 53"/>
          <p:cNvSpPr/>
          <p:nvPr/>
        </p:nvSpPr>
        <p:spPr>
          <a:xfrm>
            <a:off x="-54768" y="0"/>
            <a:ext cx="13770768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35604" y="5207712"/>
            <a:ext cx="2570509" cy="729741"/>
            <a:chOff x="321692" y="2339145"/>
            <a:chExt cx="2268097" cy="643890"/>
          </a:xfrm>
        </p:grpSpPr>
        <p:sp>
          <p:nvSpPr>
            <p:cNvPr id="34" name="TextBox 33"/>
            <p:cNvSpPr txBox="1"/>
            <p:nvPr/>
          </p:nvSpPr>
          <p:spPr>
            <a:xfrm>
              <a:off x="321692" y="2339145"/>
              <a:ext cx="519186" cy="63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8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2000" y="2662311"/>
              <a:ext cx="329671" cy="3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524000" y="2662311"/>
              <a:ext cx="376998" cy="8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22853" y="2380275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2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72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897309" y="2387046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2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72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11951" y="5182198"/>
            <a:ext cx="1766754" cy="790088"/>
            <a:chOff x="2607427" y="2317074"/>
            <a:chExt cx="1126373" cy="697136"/>
          </a:xfrm>
        </p:grpSpPr>
        <p:sp>
          <p:nvSpPr>
            <p:cNvPr id="52" name="Oval 51"/>
            <p:cNvSpPr/>
            <p:nvPr/>
          </p:nvSpPr>
          <p:spPr>
            <a:xfrm>
              <a:off x="3190037" y="2370632"/>
              <a:ext cx="543763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2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72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7427" y="2317074"/>
              <a:ext cx="451531" cy="69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34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9163078" y="6403958"/>
            <a:ext cx="1942985" cy="504843"/>
          </a:xfrm>
          <a:prstGeom prst="wedgeEllipseCallout">
            <a:avLst>
              <a:gd name="adj1" fmla="val -46810"/>
              <a:gd name="adj2" fmla="val -1104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lang="en-US" sz="3174" dirty="0"/>
          </a:p>
        </p:txBody>
      </p:sp>
      <p:grpSp>
        <p:nvGrpSpPr>
          <p:cNvPr id="56" name="Group 55"/>
          <p:cNvGrpSpPr/>
          <p:nvPr/>
        </p:nvGrpSpPr>
        <p:grpSpPr>
          <a:xfrm>
            <a:off x="6951117" y="5211688"/>
            <a:ext cx="4224884" cy="776080"/>
            <a:chOff x="4637354" y="1432225"/>
            <a:chExt cx="3727838" cy="684776"/>
          </a:xfrm>
        </p:grpSpPr>
        <p:grpSp>
          <p:nvGrpSpPr>
            <p:cNvPr id="57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59" name="Straight Connector 58"/>
              <p:cNvCxnSpPr>
                <a:stCxn id="66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44"/>
              <p:cNvGrpSpPr/>
              <p:nvPr/>
            </p:nvGrpSpPr>
            <p:grpSpPr>
              <a:xfrm>
                <a:off x="5037225" y="2439424"/>
                <a:ext cx="2268097" cy="643890"/>
                <a:chOff x="321692" y="2339145"/>
                <a:chExt cx="2268097" cy="64389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21692" y="2339145"/>
                  <a:ext cx="519186" cy="635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8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62000" y="2662311"/>
                  <a:ext cx="329671" cy="38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2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72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2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720" dirty="0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2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720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637354" y="1651067"/>
              <a:ext cx="518973" cy="2701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2"/>
            </a:p>
          </p:txBody>
        </p:sp>
      </p:grpSp>
      <p:sp>
        <p:nvSpPr>
          <p:cNvPr id="67" name="Oval Callout 66"/>
          <p:cNvSpPr/>
          <p:nvPr/>
        </p:nvSpPr>
        <p:spPr>
          <a:xfrm>
            <a:off x="2419532" y="4488342"/>
            <a:ext cx="1942985" cy="504843"/>
          </a:xfrm>
          <a:prstGeom prst="wedgeEllipseCallout">
            <a:avLst>
              <a:gd name="adj1" fmla="val -141"/>
              <a:gd name="adj2" fmla="val 820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US" sz="3174" dirty="0"/>
          </a:p>
        </p:txBody>
      </p:sp>
      <p:grpSp>
        <p:nvGrpSpPr>
          <p:cNvPr id="69" name="Group 68"/>
          <p:cNvGrpSpPr/>
          <p:nvPr/>
        </p:nvGrpSpPr>
        <p:grpSpPr>
          <a:xfrm>
            <a:off x="2109122" y="477674"/>
            <a:ext cx="5698841" cy="790088"/>
            <a:chOff x="1426282" y="134377"/>
            <a:chExt cx="5321572" cy="697137"/>
          </a:xfrm>
        </p:grpSpPr>
        <p:sp>
          <p:nvSpPr>
            <p:cNvPr id="70" name="TextBox 69"/>
            <p:cNvSpPr txBox="1"/>
            <p:nvPr/>
          </p:nvSpPr>
          <p:spPr>
            <a:xfrm>
              <a:off x="5797543" y="134377"/>
              <a:ext cx="950311" cy="69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534" dirty="0">
                  <a:latin typeface="Kalpurush" panose="02000600000000000000" pitchFamily="2" charset="0"/>
                  <a:cs typeface="Kalpurush" panose="02000600000000000000" pitchFamily="2" charset="0"/>
                </a:rPr>
                <a:t>কী?</a:t>
              </a:r>
              <a:endParaRPr lang="en-US" sz="4534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-1920" r="19901" b="88999"/>
            <a:stretch/>
          </p:blipFill>
          <p:spPr>
            <a:xfrm>
              <a:off x="1426282" y="180527"/>
              <a:ext cx="4572000" cy="533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200493" y="1975619"/>
            <a:ext cx="2747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এডিনোসিন ডাইফসফেট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0912" y="3140341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এডিনোসিন ট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্রাই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ফসফেট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8833" y="4144661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 তৈরি হয়?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3560" y="6253971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 হওয়ার কৌশল কী?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3"/>
          <p:cNvGrpSpPr/>
          <p:nvPr/>
        </p:nvGrpSpPr>
        <p:grpSpPr>
          <a:xfrm>
            <a:off x="4353560" y="2072640"/>
            <a:ext cx="1295400" cy="690880"/>
            <a:chOff x="2133600" y="2362200"/>
            <a:chExt cx="1454727" cy="838200"/>
          </a:xfrm>
        </p:grpSpPr>
        <p:sp>
          <p:nvSpPr>
            <p:cNvPr id="31" name="Rectangle 30"/>
            <p:cNvSpPr/>
            <p:nvPr/>
          </p:nvSpPr>
          <p:spPr>
            <a:xfrm>
              <a:off x="2133600" y="2676525"/>
              <a:ext cx="1454727" cy="2286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6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174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360" dirty="0"/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2367280" y="4404360"/>
            <a:ext cx="4922520" cy="847898"/>
            <a:chOff x="762000" y="2362200"/>
            <a:chExt cx="4419600" cy="900546"/>
          </a:xfrm>
        </p:grpSpPr>
        <p:grpSp>
          <p:nvGrpSpPr>
            <p:cNvPr id="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  <p:sp>
          <p:nvSpPr>
            <p:cNvPr id="4" name="Flowchart: Punched Tape 3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360" dirty="0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</p:grpSp>
      <p:grpSp>
        <p:nvGrpSpPr>
          <p:cNvPr id="10" name="Group 43"/>
          <p:cNvGrpSpPr/>
          <p:nvPr/>
        </p:nvGrpSpPr>
        <p:grpSpPr>
          <a:xfrm>
            <a:off x="4353560" y="2072640"/>
            <a:ext cx="1295400" cy="690880"/>
            <a:chOff x="2133600" y="2362200"/>
            <a:chExt cx="1454727" cy="838200"/>
          </a:xfrm>
        </p:grpSpPr>
        <p:sp>
          <p:nvSpPr>
            <p:cNvPr id="11" name="Rectangle 10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36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144520" y="1111144"/>
            <a:ext cx="5709864" cy="27852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58160" y="863600"/>
            <a:ext cx="4404360" cy="6908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9081" y="1036320"/>
            <a:ext cx="2265426" cy="14674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47544"/>
            <a:ext cx="1122680" cy="11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ame 32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3601" y="5440680"/>
            <a:ext cx="4174479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7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অ্যাডিনোসিন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ডাইফসফেট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85520" y="5889226"/>
            <a:ext cx="5613400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অ্যাডিনোসিন ট্রাইফসফেট (</a:t>
            </a:r>
            <a:r>
              <a:rPr lang="en-US" sz="3174" dirty="0"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272092" y="2418080"/>
            <a:ext cx="6130524" cy="777240"/>
          </a:xfrm>
          <a:prstGeom prst="wedgeRoundRectCallout">
            <a:avLst>
              <a:gd name="adj1" fmla="val -34318"/>
              <a:gd name="adj2" fmla="val 2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এই ফসফেট বন্ধনীতে প্রায় ৭৩০০ ক্যালরি সৌরশক্তি আবদ্ধ হয়।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5" name="Group 53"/>
          <p:cNvGrpSpPr/>
          <p:nvPr/>
        </p:nvGrpSpPr>
        <p:grpSpPr>
          <a:xfrm>
            <a:off x="4871720" y="3368040"/>
            <a:ext cx="4922520" cy="847898"/>
            <a:chOff x="762000" y="2362200"/>
            <a:chExt cx="4419600" cy="900546"/>
          </a:xfrm>
        </p:grpSpPr>
        <p:grpSp>
          <p:nvGrpSpPr>
            <p:cNvPr id="2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  <p:sp>
          <p:nvSpPr>
            <p:cNvPr id="27" name="Flowchart: Punched Tape 2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360" dirty="0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</p:grpSp>
      <p:grpSp>
        <p:nvGrpSpPr>
          <p:cNvPr id="37" name="Group 43"/>
          <p:cNvGrpSpPr/>
          <p:nvPr/>
        </p:nvGrpSpPr>
        <p:grpSpPr>
          <a:xfrm>
            <a:off x="6858000" y="1036320"/>
            <a:ext cx="1295400" cy="690880"/>
            <a:chOff x="2133600" y="2362200"/>
            <a:chExt cx="1454727" cy="838200"/>
          </a:xfrm>
        </p:grpSpPr>
        <p:sp>
          <p:nvSpPr>
            <p:cNvPr id="38" name="Rectangle 37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360" dirty="0"/>
            </a:p>
          </p:txBody>
        </p:sp>
      </p:grpSp>
      <p:grpSp>
        <p:nvGrpSpPr>
          <p:cNvPr id="55" name="Group 53"/>
          <p:cNvGrpSpPr/>
          <p:nvPr/>
        </p:nvGrpSpPr>
        <p:grpSpPr>
          <a:xfrm>
            <a:off x="5821680" y="6406342"/>
            <a:ext cx="4922520" cy="847898"/>
            <a:chOff x="762000" y="2362200"/>
            <a:chExt cx="4419600" cy="900546"/>
          </a:xfrm>
        </p:grpSpPr>
        <p:grpSp>
          <p:nvGrpSpPr>
            <p:cNvPr id="5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  <p:sp>
          <p:nvSpPr>
            <p:cNvPr id="57" name="Flowchart: Punched Tape 5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360" dirty="0"/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74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360" dirty="0"/>
              </a:p>
            </p:txBody>
          </p:sp>
        </p:grpSp>
      </p:grpSp>
      <p:grpSp>
        <p:nvGrpSpPr>
          <p:cNvPr id="63" name="Group 43"/>
          <p:cNvGrpSpPr/>
          <p:nvPr/>
        </p:nvGrpSpPr>
        <p:grpSpPr>
          <a:xfrm>
            <a:off x="9966960" y="3297382"/>
            <a:ext cx="1295400" cy="690880"/>
            <a:chOff x="2133600" y="2362200"/>
            <a:chExt cx="1454727" cy="838200"/>
          </a:xfrm>
        </p:grpSpPr>
        <p:sp>
          <p:nvSpPr>
            <p:cNvPr id="64" name="Rectangle 63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0127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74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360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230880" y="1036320"/>
            <a:ext cx="7599680" cy="2159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60" idx="1"/>
          </p:cNvCxnSpPr>
          <p:nvPr/>
        </p:nvCxnSpPr>
        <p:spPr>
          <a:xfrm>
            <a:off x="2971801" y="1209041"/>
            <a:ext cx="6438711" cy="56277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44523" y="1381761"/>
            <a:ext cx="2684255" cy="562777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9202" y="1314241"/>
            <a:ext cx="264476" cy="370351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98884" y="501824"/>
            <a:ext cx="6110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তৈরির এই </a:t>
            </a:r>
            <a:r>
              <a:rPr lang="bn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টিই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ফটোফসফোরাইলেশন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23 0.00174 0.00069 0.0026 0.00185 C 0.00347 0.00394 0.00434 0.01134 0.00521 0.01343 C 0.00694 0.02616 0.00885 0.0294 0.01007 0.03819 C 0.01094 0.05324 0.01181 0.0669 0.01285 0.07454 C 0.01319 0.08912 0.01458 0.11204 0.01545 0.11667 C 0.01545 0.12616 0.0158 0.13495 0.01632 0.14444 C 0.01684 0.15741 0.01684 0.16921 0.01719 0.1838 C 0.01771 0.1912 0.01771 0.20255 0.01806 0.21134 C 0.01806 0.22014 0.01806 0.23102 0.01858 0.23958 C 0.01892 0.24931 0.01892 0.25694 0.01944 0.26597 C 0.01944 0.27778 0.01944 0.29282 0.01979 0.30486 C 0.01979 0.31736 0.01979 0.32963 0.01979 0.34259 C 0.01979 0.34537 0.01979 0.34745 0.01979 0.35139 C 0.01979 0.36806 0.01979 0.38333 0.01979 0.39954 C 0.02031 0.40324 0.02083 0.4088 0.02083 0.41065 " pathEditMode="relative" rAng="0" ptsTypes="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736790" y="2348653"/>
            <a:ext cx="3521810" cy="2703482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2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 সংশ্লেষণ, পরিবহন, বিপাকীয় কাজে শক্তি ব্যয়</a:t>
            </a:r>
            <a:endParaRPr lang="en-US" sz="272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5312" y="2377331"/>
            <a:ext cx="3382887" cy="2876192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আসে আলো ও ক্লোরোফিল অনু্ হতে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881" y="4418923"/>
            <a:ext cx="880117" cy="692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34" dirty="0" err="1">
                <a:solidFill>
                  <a:schemeClr val="tx1"/>
                </a:solidFill>
              </a:rPr>
              <a:t>ip</a:t>
            </a:r>
            <a:endParaRPr lang="en-US" sz="4534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5140" y="4418923"/>
            <a:ext cx="1132189" cy="7060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74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GB" sz="2720" dirty="0"/>
          </a:p>
        </p:txBody>
      </p:sp>
      <p:sp>
        <p:nvSpPr>
          <p:cNvPr id="10" name="Curved Left Arrow 9"/>
          <p:cNvSpPr/>
          <p:nvPr/>
        </p:nvSpPr>
        <p:spPr>
          <a:xfrm rot="21357122">
            <a:off x="7880631" y="2744203"/>
            <a:ext cx="545149" cy="2078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4361745" y="2623478"/>
            <a:ext cx="920518" cy="2243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48272" y="2372757"/>
            <a:ext cx="1627887" cy="650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62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6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3626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6447331" y="4490722"/>
            <a:ext cx="513152" cy="5614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48735" y="1219572"/>
            <a:ext cx="7426960" cy="58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IN" sz="3174" dirty="0">
                <a:latin typeface="Kalpurush" panose="02000600000000000000" pitchFamily="2" charset="0"/>
                <a:cs typeface="Kalpurush" panose="02000600000000000000" pitchFamily="2" charset="0"/>
              </a:rPr>
              <a:t>শক্তি যুক্ত ও মুক্ত হওয়ার প্রক্রিয়াটি দেখ</a:t>
            </a:r>
            <a:endParaRPr lang="en-US" sz="3174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576</Words>
  <Application>Microsoft Office PowerPoint</Application>
  <PresentationFormat>Custom</PresentationFormat>
  <Paragraphs>164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Kalpurush</vt:lpstr>
      <vt:lpstr>NikoshBAN</vt:lpstr>
      <vt:lpstr>Symbol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MARKONEE</cp:lastModifiedBy>
  <cp:revision>1120</cp:revision>
  <dcterms:created xsi:type="dcterms:W3CDTF">2006-08-16T00:00:00Z</dcterms:created>
  <dcterms:modified xsi:type="dcterms:W3CDTF">2021-04-19T09:35:33Z</dcterms:modified>
</cp:coreProperties>
</file>