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</p:sldMasterIdLst>
  <p:notesMasterIdLst>
    <p:notesMasterId r:id="rId32"/>
  </p:notesMasterIdLst>
  <p:sldIdLst>
    <p:sldId id="256" r:id="rId2"/>
    <p:sldId id="257" r:id="rId3"/>
    <p:sldId id="258" r:id="rId4"/>
    <p:sldId id="289" r:id="rId5"/>
    <p:sldId id="340" r:id="rId6"/>
    <p:sldId id="260" r:id="rId7"/>
    <p:sldId id="320" r:id="rId8"/>
    <p:sldId id="350" r:id="rId9"/>
    <p:sldId id="328" r:id="rId10"/>
    <p:sldId id="316" r:id="rId11"/>
    <p:sldId id="386" r:id="rId12"/>
    <p:sldId id="388" r:id="rId13"/>
    <p:sldId id="387" r:id="rId14"/>
    <p:sldId id="389" r:id="rId15"/>
    <p:sldId id="396" r:id="rId16"/>
    <p:sldId id="344" r:id="rId17"/>
    <p:sldId id="391" r:id="rId18"/>
    <p:sldId id="392" r:id="rId19"/>
    <p:sldId id="393" r:id="rId20"/>
    <p:sldId id="394" r:id="rId21"/>
    <p:sldId id="395" r:id="rId22"/>
    <p:sldId id="397" r:id="rId23"/>
    <p:sldId id="398" r:id="rId24"/>
    <p:sldId id="377" r:id="rId25"/>
    <p:sldId id="399" r:id="rId26"/>
    <p:sldId id="400" r:id="rId27"/>
    <p:sldId id="401" r:id="rId28"/>
    <p:sldId id="337" r:id="rId29"/>
    <p:sldId id="300" r:id="rId30"/>
    <p:sldId id="26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0099"/>
    <a:srgbClr val="FF3399"/>
    <a:srgbClr val="800000"/>
    <a:srgbClr val="1E00D0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71" autoAdjust="0"/>
    <p:restoredTop sz="88172" autoAdjust="0"/>
  </p:normalViewPr>
  <p:slideViewPr>
    <p:cSldViewPr snapToGrid="0">
      <p:cViewPr>
        <p:scale>
          <a:sx n="60" d="100"/>
          <a:sy n="60" d="100"/>
        </p:scale>
        <p:origin x="-11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0A045-4CA9-4982-B420-2DD31E1A6146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5572F-DE81-45F4-A833-7236EC55C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572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5143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2FDA2-33CB-4224-9250-F44B425F3348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170496" y="4614738"/>
            <a:ext cx="6073254" cy="2218313"/>
          </a:xfrm>
        </p:spPr>
        <p:txBody>
          <a:bodyPr>
            <a:noAutofit/>
          </a:bodyPr>
          <a:lstStyle/>
          <a:p>
            <a:pPr algn="ctr"/>
            <a:r>
              <a:rPr lang="bn-BD" sz="18000" b="1" dirty="0">
                <a:ln w="3810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8000" b="1" dirty="0">
              <a:ln w="38100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soshBAN"/>
            </a:endParaRPr>
          </a:p>
        </p:txBody>
      </p:sp>
      <p:pic>
        <p:nvPicPr>
          <p:cNvPr id="6" name="Picture 5" descr="Plant_cell_type_sclerenchyma_fibe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21859"/>
            <a:ext cx="5700216" cy="4262438"/>
          </a:xfrm>
          <a:prstGeom prst="roundRect">
            <a:avLst>
              <a:gd name="adj" fmla="val 16667"/>
            </a:avLst>
          </a:prstGeom>
          <a:ln>
            <a:solidFill>
              <a:srgbClr val="99009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5454" y="1524000"/>
            <a:ext cx="4326222" cy="4858789"/>
          </a:xfrm>
        </p:spPr>
        <p:txBody>
          <a:bodyPr>
            <a:noAutofit/>
          </a:bodyPr>
          <a:lstStyle/>
          <a:p>
            <a:pPr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স্টিলির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বাইরের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টিস্যুগুচ্ছকে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বহিঃস্টিলীয়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অঞ্চল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সাধারণত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তিনটি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অংশ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514350" indent="-514350"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AutoNum type="arabicPeriod"/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অধঃত্বক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হাইপোডার্মিস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514350" indent="-514350"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AutoNum type="arabicPeriod"/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কর্টেক্স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</a:t>
            </a:r>
          </a:p>
          <a:p>
            <a:pPr marL="514350" indent="-514350"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AutoNum type="arabicPeriod"/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অন্তঃত্বক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এন্ডোডার্মিস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10840" y="616518"/>
            <a:ext cx="6416039" cy="735943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ক. </a:t>
            </a: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বহিঃস্টিলীয়</a:t>
            </a: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অঞ্চল</a:t>
            </a:r>
            <a:endParaRPr kumimoji="0" lang="en-US" sz="45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95719" y="1745673"/>
            <a:ext cx="5687602" cy="4439972"/>
            <a:chOff x="6095719" y="1745673"/>
            <a:chExt cx="5687602" cy="4439972"/>
          </a:xfrm>
        </p:grpSpPr>
        <p:pic>
          <p:nvPicPr>
            <p:cNvPr id="26" name="Picture 25" descr="1001(1).jpg"/>
            <p:cNvPicPr>
              <a:picLocks noChangeAspect="1"/>
            </p:cNvPicPr>
            <p:nvPr/>
          </p:nvPicPr>
          <p:blipFill>
            <a:blip r:embed="rId3"/>
            <a:srcRect t="8090" b="4476"/>
            <a:stretch>
              <a:fillRect/>
            </a:stretch>
          </p:blipFill>
          <p:spPr>
            <a:xfrm>
              <a:off x="6095719" y="1745673"/>
              <a:ext cx="4729727" cy="4439972"/>
            </a:xfrm>
            <a:prstGeom prst="rect">
              <a:avLst/>
            </a:prstGeom>
          </p:spPr>
        </p:pic>
        <p:cxnSp>
          <p:nvCxnSpPr>
            <p:cNvPr id="27" name="Straight Connector 26"/>
            <p:cNvCxnSpPr/>
            <p:nvPr/>
          </p:nvCxnSpPr>
          <p:spPr>
            <a:xfrm flipV="1">
              <a:off x="9455499" y="2160396"/>
              <a:ext cx="914400" cy="2411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9656466" y="2542233"/>
              <a:ext cx="773723" cy="1909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9726805" y="3094892"/>
              <a:ext cx="773722" cy="100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0329702" y="1949379"/>
              <a:ext cx="1138453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2300" b="1" dirty="0" err="1" smtClean="0">
                  <a:latin typeface="NikoshBAN" pitchFamily="2" charset="0"/>
                  <a:cs typeface="NikoshBAN" pitchFamily="2" charset="0"/>
                </a:rPr>
                <a:t>এপিডার্মিস</a:t>
              </a:r>
              <a:endParaRPr lang="en-US" sz="23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389991" y="2351313"/>
              <a:ext cx="1393330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23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হাইপোডার্মিস</a:t>
              </a:r>
              <a:endParaRPr lang="en-US" sz="2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460329" y="2914021"/>
              <a:ext cx="758541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23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কর্টেক্স</a:t>
              </a:r>
              <a:endParaRPr lang="en-US" sz="2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9837336" y="3557116"/>
              <a:ext cx="683287" cy="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0480424" y="3356149"/>
              <a:ext cx="1233030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23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এন্ডোডার্মিস</a:t>
              </a:r>
              <a:endParaRPr lang="en-US" sz="2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904" y="1524000"/>
            <a:ext cx="6381717" cy="4858789"/>
          </a:xfrm>
        </p:spPr>
        <p:txBody>
          <a:bodyPr>
            <a:noAutofit/>
          </a:bodyPr>
          <a:lstStyle/>
          <a:p>
            <a:pPr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শুধু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কাণ্ডে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এপিডার্মিসের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নিচে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প্রাপ্ত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যান্ত্রিক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স্তর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দ্বিবীজপত্রী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কাণ্ডে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কোলেনকাইমা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একবীজপত্রী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কাণ্ডে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স্ক্লেরেনকাইমা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দ্বারা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গঠিত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প্রধান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উদ্ভিদকে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দৃঢ়তা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10840" y="616518"/>
            <a:ext cx="6416039" cy="73594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4500" b="1" dirty="0" err="1" smtClean="0">
                <a:solidFill>
                  <a:srgbClr val="9900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অধঃত্বক</a:t>
            </a:r>
            <a:r>
              <a:rPr lang="en-SG" sz="4500" b="1" dirty="0" smtClean="0">
                <a:solidFill>
                  <a:srgbClr val="9900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SG" sz="4500" b="1" dirty="0" smtClean="0">
                <a:solidFill>
                  <a:srgbClr val="99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n-SG" sz="4000" b="1" dirty="0" smtClean="0">
                <a:solidFill>
                  <a:srgbClr val="99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Hypodermis</a:t>
            </a:r>
            <a:r>
              <a:rPr lang="en-SG" sz="4500" b="1" dirty="0" smtClean="0">
                <a:solidFill>
                  <a:srgbClr val="99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kumimoji="0" lang="en-US" sz="4500" b="1" i="0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12236" y="1635857"/>
            <a:ext cx="4385327" cy="4352827"/>
            <a:chOff x="7612236" y="1635857"/>
            <a:chExt cx="4385327" cy="4352827"/>
          </a:xfrm>
        </p:grpSpPr>
        <p:pic>
          <p:nvPicPr>
            <p:cNvPr id="6" name="Picture 5" descr="121.jpg"/>
            <p:cNvPicPr>
              <a:picLocks noChangeAspect="1"/>
            </p:cNvPicPr>
            <p:nvPr/>
          </p:nvPicPr>
          <p:blipFill>
            <a:blip r:embed="rId3"/>
            <a:srcRect r="42341" b="4518"/>
            <a:stretch>
              <a:fillRect/>
            </a:stretch>
          </p:blipFill>
          <p:spPr>
            <a:xfrm>
              <a:off x="7612236" y="1635857"/>
              <a:ext cx="2635333" cy="4352827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 rot="10800000">
              <a:off x="10121452" y="2617073"/>
              <a:ext cx="472964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0578662" y="2443652"/>
              <a:ext cx="1418901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300" b="1" dirty="0" err="1" smtClean="0">
                  <a:latin typeface="NikoshBAN" pitchFamily="2" charset="0"/>
                  <a:cs typeface="NikoshBAN" pitchFamily="2" charset="0"/>
                </a:rPr>
                <a:t>হাইপোডার্মিস</a:t>
              </a:r>
              <a:endParaRPr lang="en-US" sz="23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698" y="1524000"/>
            <a:ext cx="6526924" cy="4858789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হাইপোডার্মিসের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এন্ডোডার্মিস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                                              </a:t>
            </a:r>
          </a:p>
          <a:p>
            <a:pPr algn="l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প্যারেনকাইমা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কোষগুলোর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আন্তঃকোষীয়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ফাঁক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কর্টেক্স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স্তরবিশিষ্ট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কাণ্ডের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কাণ্ডের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কর্টেক্স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চওড়া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টিস্যুকে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ধারণ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SG" sz="3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10840" y="616518"/>
            <a:ext cx="6416039" cy="73594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4500" b="1" dirty="0" err="1" smtClean="0">
                <a:solidFill>
                  <a:srgbClr val="9900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কর্টেক্স</a:t>
            </a:r>
            <a:r>
              <a:rPr lang="en-SG" sz="4500" b="1" dirty="0" smtClean="0">
                <a:solidFill>
                  <a:srgbClr val="9900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SG" sz="4500" b="1" dirty="0" smtClean="0">
                <a:solidFill>
                  <a:srgbClr val="99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n-SG" sz="4000" b="1" dirty="0" smtClean="0">
                <a:solidFill>
                  <a:srgbClr val="99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Cortex</a:t>
            </a:r>
            <a:r>
              <a:rPr lang="en-SG" sz="4500" b="1" dirty="0" smtClean="0">
                <a:solidFill>
                  <a:srgbClr val="99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kumimoji="0" lang="en-US" sz="4500" b="1" i="0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423044" y="1635857"/>
            <a:ext cx="4416857" cy="4352827"/>
            <a:chOff x="7423044" y="1635857"/>
            <a:chExt cx="4416857" cy="4352827"/>
          </a:xfrm>
        </p:grpSpPr>
        <p:pic>
          <p:nvPicPr>
            <p:cNvPr id="4" name="Picture 3" descr="121.jpg"/>
            <p:cNvPicPr>
              <a:picLocks noChangeAspect="1"/>
            </p:cNvPicPr>
            <p:nvPr/>
          </p:nvPicPr>
          <p:blipFill>
            <a:blip r:embed="rId3"/>
            <a:srcRect r="42341" b="4518"/>
            <a:stretch>
              <a:fillRect/>
            </a:stretch>
          </p:blipFill>
          <p:spPr>
            <a:xfrm>
              <a:off x="7423044" y="1635857"/>
              <a:ext cx="2635333" cy="4352827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rot="10800000">
              <a:off x="9932260" y="2617073"/>
              <a:ext cx="472964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0373695" y="2443652"/>
              <a:ext cx="146620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300" b="1" dirty="0" err="1" smtClean="0">
                  <a:latin typeface="NikoshBAN" pitchFamily="2" charset="0"/>
                  <a:cs typeface="NikoshBAN" pitchFamily="2" charset="0"/>
                </a:rPr>
                <a:t>হাইপোডার্মিস</a:t>
              </a:r>
              <a:endParaRPr lang="en-US" sz="23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10800000">
              <a:off x="9916495" y="3279224"/>
              <a:ext cx="472964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0342168" y="3105803"/>
              <a:ext cx="115088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300" b="1" dirty="0" err="1" smtClean="0">
                  <a:latin typeface="NikoshBAN" pitchFamily="2" charset="0"/>
                  <a:cs typeface="NikoshBAN" pitchFamily="2" charset="0"/>
                </a:rPr>
                <a:t>কর্টেক্স</a:t>
              </a:r>
              <a:endParaRPr lang="en-US" sz="23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870" y="1524000"/>
            <a:ext cx="6589986" cy="485878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স্টিলির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কর্টেক্সের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ভেতরের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প্যারেনকাইমা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কোষগুলো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পিপাকৃতির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আন্তঃকোষীয়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ফাঁকহীন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স্তরটি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স্টিলিকে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কর্টেক্স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আবৃতবীজী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কাণ্ডের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স্টার্চ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স্টার্চ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সিথ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10840" y="616518"/>
            <a:ext cx="6416039" cy="73594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4500" b="1" dirty="0" err="1" smtClean="0">
                <a:solidFill>
                  <a:srgbClr val="9900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অন্তঃত্বক</a:t>
            </a:r>
            <a:r>
              <a:rPr lang="en-SG" sz="4500" b="1" dirty="0" smtClean="0">
                <a:solidFill>
                  <a:srgbClr val="9900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SG" sz="4500" b="1" dirty="0" smtClean="0">
                <a:solidFill>
                  <a:srgbClr val="99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n-SG" sz="4000" b="1" dirty="0" smtClean="0">
                <a:solidFill>
                  <a:srgbClr val="99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Endodermis</a:t>
            </a:r>
            <a:r>
              <a:rPr lang="en-SG" sz="4500" b="1" dirty="0" smtClean="0">
                <a:solidFill>
                  <a:srgbClr val="99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kumimoji="0" lang="en-US" sz="4500" b="1" i="0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486108" y="1635857"/>
            <a:ext cx="4511451" cy="4352827"/>
            <a:chOff x="7486108" y="1635857"/>
            <a:chExt cx="4511451" cy="4352827"/>
          </a:xfrm>
        </p:grpSpPr>
        <p:pic>
          <p:nvPicPr>
            <p:cNvPr id="4" name="Picture 3" descr="121.jpg"/>
            <p:cNvPicPr>
              <a:picLocks noChangeAspect="1"/>
            </p:cNvPicPr>
            <p:nvPr/>
          </p:nvPicPr>
          <p:blipFill>
            <a:blip r:embed="rId3"/>
            <a:srcRect r="42341" b="4518"/>
            <a:stretch>
              <a:fillRect/>
            </a:stretch>
          </p:blipFill>
          <p:spPr>
            <a:xfrm>
              <a:off x="7486108" y="1635857"/>
              <a:ext cx="2635333" cy="4352827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rot="10800000">
              <a:off x="9995324" y="2617073"/>
              <a:ext cx="472964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0420996" y="2443652"/>
              <a:ext cx="1545031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300" b="1" dirty="0" err="1" smtClean="0">
                  <a:latin typeface="NikoshBAN" pitchFamily="2" charset="0"/>
                  <a:cs typeface="NikoshBAN" pitchFamily="2" charset="0"/>
                </a:rPr>
                <a:t>হাইপোডার্মিস</a:t>
              </a:r>
              <a:endParaRPr lang="en-US" sz="23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10800000">
              <a:off x="9979559" y="3200394"/>
              <a:ext cx="472964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0405232" y="3026973"/>
              <a:ext cx="115088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300" b="1" dirty="0" err="1" smtClean="0">
                  <a:latin typeface="NikoshBAN" pitchFamily="2" charset="0"/>
                  <a:cs typeface="NikoshBAN" pitchFamily="2" charset="0"/>
                </a:rPr>
                <a:t>কর্টেক্স</a:t>
              </a:r>
              <a:endParaRPr lang="en-US" sz="23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10800000">
              <a:off x="9979558" y="3558677"/>
              <a:ext cx="472964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0405231" y="3385256"/>
              <a:ext cx="1592328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300" b="1" dirty="0" err="1" smtClean="0">
                  <a:latin typeface="NikoshBAN" pitchFamily="2" charset="0"/>
                  <a:cs typeface="NikoshBAN" pitchFamily="2" charset="0"/>
                </a:rPr>
                <a:t>এন্ডোডার্মিস</a:t>
              </a:r>
              <a:endParaRPr lang="en-US" sz="23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904" y="1524000"/>
            <a:ext cx="6817896" cy="4858789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ক্যাসপেরিয়ান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স্ট্রিপ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ফার্নসহ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আবৃতবীজী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অন্তঃত্বকের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পার্শ্বপ্রচীরে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লিগনিন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সুবেরিন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ফিতার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বেষ্টন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Caspary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(1865)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নামানুসারে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পারণ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একবীজপত্রী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এন্ডোডার্মিসের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প্রাচীরযুক্ত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কোষগুলোকে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পারণ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প্যাসেজ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সেল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২১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474" y="1357133"/>
            <a:ext cx="3990975" cy="4695825"/>
          </a:xfrm>
          <a:prstGeom prst="rect">
            <a:avLst/>
          </a:prstGeom>
        </p:spPr>
      </p:pic>
      <p:pic>
        <p:nvPicPr>
          <p:cNvPr id="4" name="Picture 3" descr="th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3569" y="235422"/>
            <a:ext cx="2705100" cy="1666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1836" y="1524000"/>
            <a:ext cx="6337540" cy="485878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স্টিলির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প্রতিরক্ষা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মূলজ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স্টার্চ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বায়ুরোধক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কর্টেক্স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ভেসেলে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ঢুকতে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স্টার্চ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সিথ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ভাণ্ডার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পারণ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চলাচলের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পথ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রূপে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10840" y="616518"/>
            <a:ext cx="6416039" cy="73594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4500" b="1" dirty="0" err="1" smtClean="0">
                <a:solidFill>
                  <a:srgbClr val="9900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অন্তঃত্বকের</a:t>
            </a:r>
            <a:r>
              <a:rPr lang="en-SG" sz="4500" b="1" dirty="0" smtClean="0">
                <a:solidFill>
                  <a:srgbClr val="9900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9900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kumimoji="0" lang="en-US" sz="4500" b="1" i="0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5" descr="২২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472" y="1952348"/>
            <a:ext cx="4563528" cy="39170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1"/>
          <p:cNvSpPr>
            <a:spLocks noGrp="1"/>
          </p:cNvSpPr>
          <p:nvPr>
            <p:ph type="title"/>
          </p:nvPr>
        </p:nvSpPr>
        <p:spPr>
          <a:xfrm>
            <a:off x="2880360" y="529414"/>
            <a:ext cx="6431280" cy="809767"/>
          </a:xfrm>
          <a:solidFill>
            <a:srgbClr val="00660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5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SG" sz="4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অন্তঃস্টিলীয়</a:t>
            </a:r>
            <a:r>
              <a:rPr lang="en-SG" sz="45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sz="4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315454" y="1524000"/>
            <a:ext cx="4533256" cy="4858789"/>
          </a:xfrm>
        </p:spPr>
        <p:txBody>
          <a:bodyPr>
            <a:noAutofit/>
          </a:bodyPr>
          <a:lstStyle/>
          <a:p>
            <a:pPr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স্টিলির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ভেতরের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টিস্যুগুচ্ছকে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অন্তঃস্টিলীয়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অঞ্চল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সাধারণত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তিনটি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অংশ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514350" indent="-514350"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AutoNum type="arabicPeriod"/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পরিচক্র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পেরিসাইকল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514350" indent="-514350"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AutoNum type="arabicPeriod"/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মজ্জা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পিথ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মেডুলা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514350" indent="-514350"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AutoNum type="arabicPeriod"/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মজ্জা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রশ্মি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মেডুলারি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রশ্মি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095719" y="1745673"/>
            <a:ext cx="5687094" cy="4598893"/>
            <a:chOff x="6095719" y="1745673"/>
            <a:chExt cx="5687094" cy="4598893"/>
          </a:xfrm>
        </p:grpSpPr>
        <p:pic>
          <p:nvPicPr>
            <p:cNvPr id="5" name="Picture 4" descr="1001(1).jpg"/>
            <p:cNvPicPr>
              <a:picLocks noChangeAspect="1"/>
            </p:cNvPicPr>
            <p:nvPr/>
          </p:nvPicPr>
          <p:blipFill>
            <a:blip r:embed="rId2"/>
            <a:srcRect t="8090" b="4476"/>
            <a:stretch>
              <a:fillRect/>
            </a:stretch>
          </p:blipFill>
          <p:spPr>
            <a:xfrm>
              <a:off x="6095719" y="1745673"/>
              <a:ext cx="4729727" cy="443997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0500521" y="4993957"/>
              <a:ext cx="1040670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23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মজ্জারশ্মি</a:t>
              </a:r>
              <a:endParaRPr lang="en-US" sz="2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9837336" y="3878652"/>
              <a:ext cx="683287" cy="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0490472" y="3677685"/>
              <a:ext cx="1292341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23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পেরিসাইকল</a:t>
              </a:r>
              <a:endParaRPr lang="en-US" sz="2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9013371" y="4873443"/>
              <a:ext cx="1527348" cy="301458"/>
              <a:chOff x="9013371" y="4873443"/>
              <a:chExt cx="1527348" cy="301458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V="1">
                <a:off x="9013371" y="5174829"/>
                <a:ext cx="1527348" cy="7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9334918" y="4873443"/>
                <a:ext cx="874207" cy="3014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480425" y="5898290"/>
              <a:ext cx="933809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3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মজ্জা</a:t>
              </a:r>
              <a:endParaRPr lang="en-US" sz="2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8480809" y="3989195"/>
              <a:ext cx="2029765" cy="2090058"/>
              <a:chOff x="8480809" y="3989195"/>
              <a:chExt cx="2029765" cy="2090058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flipV="1">
                <a:off x="8510953" y="6079162"/>
                <a:ext cx="1999621" cy="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7460901" y="5009103"/>
                <a:ext cx="2090057" cy="502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050" y="1524000"/>
            <a:ext cx="6489443" cy="4858789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এন্ডোডার্মিসের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নিচের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একাধিক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স্তর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প্যারেনকাইমা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স্ক্লেরেনকাইমা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উভয়ের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সংমিশ্রণে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গঠিত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সকল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মূল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ফার্ন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উদ্ভিদের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কাণ্ডে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কিন্তু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নগ্নবীজী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আবৃতবীজীর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কাণ্ডে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সেকেন্ডারি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ভাজক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উৎপন্ন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শাখামূল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সৃষ্টি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খাদ্য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সঞ্চয়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স্টার্চ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বায়ুরোধক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হিসেবে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ভেসেলে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বাতাস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ঢুকতে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বাধা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10840" y="616518"/>
            <a:ext cx="6416039" cy="73594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4500" b="1" dirty="0" err="1" smtClean="0">
                <a:solidFill>
                  <a:srgbClr val="9900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পরিচক্র</a:t>
            </a:r>
            <a:r>
              <a:rPr lang="en-SG" sz="4500" b="1" dirty="0" smtClean="0">
                <a:solidFill>
                  <a:srgbClr val="9900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SG" sz="4500" b="1" dirty="0" smtClean="0">
                <a:solidFill>
                  <a:srgbClr val="99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n-SG" sz="4000" b="1" dirty="0" err="1" smtClean="0">
                <a:solidFill>
                  <a:srgbClr val="99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Pericycle</a:t>
            </a:r>
            <a:r>
              <a:rPr lang="en-SG" sz="4500" b="1" dirty="0" smtClean="0">
                <a:solidFill>
                  <a:srgbClr val="99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kumimoji="0" lang="en-US" sz="4500" b="1" i="0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409790" y="1589647"/>
            <a:ext cx="4687613" cy="4705643"/>
            <a:chOff x="7409790" y="1589647"/>
            <a:chExt cx="4687613" cy="4705643"/>
          </a:xfrm>
        </p:grpSpPr>
        <p:pic>
          <p:nvPicPr>
            <p:cNvPr id="9" name="Picture 8" descr="০১.jpg"/>
            <p:cNvPicPr>
              <a:picLocks noChangeAspect="1"/>
            </p:cNvPicPr>
            <p:nvPr/>
          </p:nvPicPr>
          <p:blipFill>
            <a:blip r:embed="rId3"/>
            <a:srcRect l="3862"/>
            <a:stretch>
              <a:fillRect/>
            </a:stretch>
          </p:blipFill>
          <p:spPr>
            <a:xfrm>
              <a:off x="7409790" y="1589647"/>
              <a:ext cx="3526311" cy="4705643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 rot="10800000">
              <a:off x="9444283" y="3874193"/>
              <a:ext cx="1208315" cy="435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0613566" y="3727074"/>
              <a:ext cx="1483837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300" b="1" dirty="0" err="1" smtClean="0">
                  <a:latin typeface="NikoshBAN" pitchFamily="2" charset="0"/>
                  <a:cs typeface="NikoshBAN" pitchFamily="2" charset="0"/>
                </a:rPr>
                <a:t>এন্ডোডার্মিস</a:t>
              </a:r>
              <a:endParaRPr lang="en-US" sz="23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0800000">
              <a:off x="9621831" y="4016834"/>
              <a:ext cx="979717" cy="3156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0562507" y="4130978"/>
              <a:ext cx="134045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300" b="1" dirty="0" err="1" smtClean="0">
                  <a:latin typeface="NikoshBAN" pitchFamily="2" charset="0"/>
                  <a:cs typeface="NikoshBAN" pitchFamily="2" charset="0"/>
                </a:rPr>
                <a:t>পেরিসাইকল</a:t>
              </a:r>
              <a:endParaRPr lang="en-US" sz="23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412" y="1524000"/>
            <a:ext cx="5751217" cy="485878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হার্ড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বাস্ট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গুচ্ছটুপি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পেরিসাইকলের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স্ক্লেরেনকাইমা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শুধু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ফ্লোয়েমের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শীর্ষে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বান্ডল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ক্যাপ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গুচ্ছটুপি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হার্ড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বাস্ট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311801" y="1371826"/>
            <a:ext cx="4468047" cy="4796745"/>
            <a:chOff x="7311801" y="1371826"/>
            <a:chExt cx="4468047" cy="4796745"/>
          </a:xfrm>
        </p:grpSpPr>
        <p:pic>
          <p:nvPicPr>
            <p:cNvPr id="5" name="Picture 4" descr="২০০২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11801" y="1371826"/>
              <a:ext cx="2924845" cy="4796745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rot="10800000">
              <a:off x="9715812" y="3643088"/>
              <a:ext cx="763502" cy="14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0421010" y="3441325"/>
              <a:ext cx="1358838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300" b="1" dirty="0" err="1" smtClean="0">
                  <a:latin typeface="NikoshBAN" pitchFamily="2" charset="0"/>
                  <a:cs typeface="NikoshBAN" pitchFamily="2" charset="0"/>
                </a:rPr>
                <a:t>বান্ডল</a:t>
              </a:r>
              <a:r>
                <a:rPr lang="en-SG" sz="23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300" b="1" dirty="0" err="1" smtClean="0">
                  <a:latin typeface="NikoshBAN" pitchFamily="2" charset="0"/>
                  <a:cs typeface="NikoshBAN" pitchFamily="2" charset="0"/>
                </a:rPr>
                <a:t>ক্যাপ</a:t>
              </a:r>
              <a:endParaRPr lang="en-US" sz="23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412" y="1524000"/>
            <a:ext cx="7073660" cy="485878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স্টিলির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কেন্দ্রে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ভাস্কুলার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বান্ডল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ছাড়া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বাকি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অংশ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l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প্যারেনকাইমা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কোষগুলোর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আন্তঃকোষীয়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ফাঁক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দ্বিবীজপত্রী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পিথ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দ্বিবীজপত্রী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কাণ্ড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একবীজপত্রী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চওড়া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পিথ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পিথের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কোষগুলো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বিনষ্ট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স্থানটি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ফাঁপা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কুমড়া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কাণ্ড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10840" y="616518"/>
            <a:ext cx="6416039" cy="73594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4500" b="1" dirty="0" err="1" smtClean="0">
                <a:solidFill>
                  <a:srgbClr val="9900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মজ্জা</a:t>
            </a:r>
            <a:r>
              <a:rPr lang="en-SG" sz="4500" b="1" dirty="0" smtClean="0">
                <a:solidFill>
                  <a:srgbClr val="9900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SG" sz="4500" b="1" dirty="0" smtClean="0">
                <a:solidFill>
                  <a:srgbClr val="99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n-SG" sz="4000" b="1" dirty="0" smtClean="0">
                <a:solidFill>
                  <a:srgbClr val="99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Pith/Medulla</a:t>
            </a:r>
            <a:r>
              <a:rPr lang="en-SG" sz="4500" b="1" dirty="0" smtClean="0">
                <a:solidFill>
                  <a:srgbClr val="99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kumimoji="0" lang="en-US" sz="4500" b="1" i="0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950430" y="1400854"/>
            <a:ext cx="4047133" cy="4796745"/>
            <a:chOff x="7950430" y="1400854"/>
            <a:chExt cx="4047133" cy="4796745"/>
          </a:xfrm>
        </p:grpSpPr>
        <p:pic>
          <p:nvPicPr>
            <p:cNvPr id="4" name="Picture 3" descr="২০০২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50430" y="1400854"/>
              <a:ext cx="2924845" cy="4796745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rot="10800000">
              <a:off x="9521372" y="5573487"/>
              <a:ext cx="1372599" cy="205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0846679" y="5419022"/>
              <a:ext cx="115088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300" b="1" dirty="0" err="1" smtClean="0">
                  <a:latin typeface="NikoshBAN" pitchFamily="2" charset="0"/>
                  <a:cs typeface="NikoshBAN" pitchFamily="2" charset="0"/>
                </a:rPr>
                <a:t>মজ্জা</a:t>
              </a:r>
              <a:endParaRPr lang="en-US" sz="23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19389" y="683525"/>
            <a:ext cx="3935661" cy="104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sz="50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0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53791" y="1674806"/>
            <a:ext cx="5996099" cy="4391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0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শাহাদৎ হোসেন</a:t>
            </a:r>
          </a:p>
          <a:p>
            <a:pPr>
              <a:spcBef>
                <a:spcPts val="0"/>
              </a:spcBef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কলেজ,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বিশ্বনাথ, সিলেট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+৮৮০১৭১২-৪৫৫৫০০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shahadot</a:t>
            </a:r>
            <a:r>
              <a:rPr lang="bn-I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syl@gmail.com</a:t>
            </a:r>
            <a:endParaRPr lang="bn-BD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ohammed Shahadot Huss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899" y="2164079"/>
            <a:ext cx="2788779" cy="341375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18816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050" y="1524000"/>
            <a:ext cx="6946647" cy="485878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শুধু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দ্বিবীজপত্রী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কাণ্ডে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পাশাপাশি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ভাস্কুলার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বান্ডলের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মধ্যবর্তী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রশ্মির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ন্যায়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অংশ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লম্বাটে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সামান্য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তীর্যক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প্যারেনকাইমা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দ্বারা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গঠিত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মজ্জা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কর্টেক্সের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মধ্যে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সংযোগ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রক্ষা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খাদ্য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পানি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সঞ্চয়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পানিতে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দ্রবীভূত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পদার্থ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সংবহনে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সাহায্য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49902" y="616518"/>
            <a:ext cx="7297947" cy="73594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4500" b="1" dirty="0" err="1" smtClean="0">
                <a:solidFill>
                  <a:srgbClr val="9900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মজ্জা</a:t>
            </a:r>
            <a:r>
              <a:rPr lang="en-SG" sz="4500" b="1" dirty="0" smtClean="0">
                <a:solidFill>
                  <a:srgbClr val="9900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9900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রশ্মি</a:t>
            </a:r>
            <a:r>
              <a:rPr lang="en-SG" sz="4500" b="1" dirty="0" smtClean="0">
                <a:solidFill>
                  <a:srgbClr val="9900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SG" sz="4500" b="1" dirty="0" smtClean="0">
                <a:solidFill>
                  <a:srgbClr val="99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n-SG" sz="4000" b="1" dirty="0" smtClean="0">
                <a:solidFill>
                  <a:srgbClr val="99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Pith/</a:t>
            </a:r>
            <a:r>
              <a:rPr lang="en-SG" sz="4000" b="1" dirty="0" err="1" smtClean="0">
                <a:solidFill>
                  <a:srgbClr val="99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Medullary</a:t>
            </a:r>
            <a:r>
              <a:rPr lang="en-SG" sz="4000" b="1" dirty="0" smtClean="0">
                <a:solidFill>
                  <a:srgbClr val="99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Rays</a:t>
            </a:r>
            <a:r>
              <a:rPr lang="en-SG" sz="4500" b="1" dirty="0" smtClean="0">
                <a:solidFill>
                  <a:srgbClr val="99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kumimoji="0" lang="en-US" sz="4500" b="1" i="0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808536" y="1400854"/>
            <a:ext cx="4061645" cy="4796745"/>
            <a:chOff x="7808536" y="1400854"/>
            <a:chExt cx="4061645" cy="4796745"/>
          </a:xfrm>
        </p:grpSpPr>
        <p:pic>
          <p:nvPicPr>
            <p:cNvPr id="4" name="Picture 3" descr="২০০২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08536" y="1400854"/>
              <a:ext cx="2924845" cy="4796745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rot="10800000">
              <a:off x="9379478" y="5573487"/>
              <a:ext cx="1372599" cy="205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0704785" y="5419022"/>
              <a:ext cx="115088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300" b="1" dirty="0" err="1" smtClean="0">
                  <a:latin typeface="NikoshBAN" pitchFamily="2" charset="0"/>
                  <a:cs typeface="NikoshBAN" pitchFamily="2" charset="0"/>
                </a:rPr>
                <a:t>মজ্জা</a:t>
              </a:r>
              <a:endParaRPr lang="en-US" sz="23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10800000">
              <a:off x="9277879" y="4281717"/>
              <a:ext cx="1480456" cy="290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0719297" y="4127251"/>
              <a:ext cx="115088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300" b="1" dirty="0" err="1" smtClean="0">
                  <a:latin typeface="NikoshBAN" pitchFamily="2" charset="0"/>
                  <a:cs typeface="NikoshBAN" pitchFamily="2" charset="0"/>
                </a:rPr>
                <a:t>মজ্জা</a:t>
              </a:r>
              <a:r>
                <a:rPr lang="en-SG" sz="23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300" b="1" dirty="0" err="1" smtClean="0">
                  <a:latin typeface="NikoshBAN" pitchFamily="2" charset="0"/>
                  <a:cs typeface="NikoshBAN" pitchFamily="2" charset="0"/>
                </a:rPr>
                <a:t>রশ্মি</a:t>
              </a:r>
              <a:endParaRPr lang="en-US" sz="23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1"/>
          <p:cNvSpPr>
            <a:spLocks noGrp="1"/>
          </p:cNvSpPr>
          <p:nvPr>
            <p:ph type="title"/>
          </p:nvPr>
        </p:nvSpPr>
        <p:spPr>
          <a:xfrm>
            <a:off x="2880360" y="529414"/>
            <a:ext cx="6431280" cy="809767"/>
          </a:xfrm>
          <a:solidFill>
            <a:srgbClr val="00660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SG" sz="45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গ্রাউন্ড</a:t>
            </a:r>
            <a:r>
              <a:rPr lang="en-SG" sz="45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endParaRPr lang="en-US" sz="4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000664" y="3585860"/>
            <a:ext cx="10151429" cy="2814917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পাতার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গ্রাউন্ড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মেসোফিল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প্রচুর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ক্লোরোপ্লাস্ট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পাতলা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প্রাচীরযুক্ত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প্যারেনকাইমা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দ্বারা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গঠিত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বিষমপৃষ্ঠ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পাতার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মেসোফিল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প্যালিসেড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স্পঞ্জি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অঞ্চলে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বিভক্ত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ঊর্ধ্ব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এপিডার্মিসের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নিচে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২-৩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স্তর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ঘন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প্যালিসেড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নিম্ন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এপিডার্মিসের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উপরে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ঢিলেঢালা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স্পঞ্জি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প্যারেনকাইমা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সমাঙ্গপৃষ্ঠ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পাতার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মেসোফিল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শুধু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প্যালিসেড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স্পঞ্জি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</a:p>
        </p:txBody>
      </p:sp>
      <p:pic>
        <p:nvPicPr>
          <p:cNvPr id="5" name="Picture 4" descr="j6OYqG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466" y="1365434"/>
            <a:ext cx="4461342" cy="213969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1107" y="3435047"/>
            <a:ext cx="9854284" cy="975360"/>
          </a:xfr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5500" b="1" dirty="0" err="1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একবীজপত্রী</a:t>
            </a:r>
            <a:r>
              <a:rPr lang="en-SG" sz="5500" b="1" dirty="0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500" b="1" dirty="0" err="1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SG" sz="5500" b="1" dirty="0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500" b="1" dirty="0" err="1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5500" b="1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rcRect t="4992" b="7290"/>
          <a:stretch>
            <a:fillRect/>
          </a:stretch>
        </p:blipFill>
        <p:spPr>
          <a:xfrm>
            <a:off x="5395354" y="502024"/>
            <a:ext cx="2135002" cy="287643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7260" y="1524000"/>
            <a:ext cx="9074988" cy="485878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এপিব্লেমা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কিউটিকলবিহীন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এককোষী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রোমযুক্ত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কর্টেক্স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বিস্তৃত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সমসত্ব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প্রকৃতির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ক্যাসপেরিয়ান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পট্টিযুক্ত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এন্ডোডার্মিস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বিদ্যমান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ভাস্কুলার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বান্ডল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অরীয়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জাইলেমের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বিন্যাস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এক্সার্ক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প্রোটোজাইলেম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পরিধির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দিকে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মেটাজাইলেম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কেন্দ্রের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দিকে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)।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জাইলেম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ফ্লোয়েম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গুচ্ছের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সংখ্যা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ছয়-এর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বেশি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পিথ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চওড়া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।</a:t>
            </a:r>
            <a:endParaRPr lang="en-US" sz="3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10840" y="616518"/>
            <a:ext cx="6416039" cy="73594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4500" b="1" dirty="0" err="1" smtClean="0">
                <a:solidFill>
                  <a:srgbClr val="9900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শনাক্তকারী</a:t>
            </a:r>
            <a:r>
              <a:rPr lang="en-SG" sz="4500" b="1" dirty="0" smtClean="0">
                <a:solidFill>
                  <a:srgbClr val="9900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9900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বৈশিষ্ট্য</a:t>
            </a:r>
            <a:endParaRPr kumimoji="0" lang="en-US" sz="4500" b="1" i="0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একবীজপত্রী মূ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86815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1107" y="3435047"/>
            <a:ext cx="9854284" cy="975360"/>
          </a:xfr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5500" b="1" dirty="0" err="1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একবীজপত্রী</a:t>
            </a:r>
            <a:r>
              <a:rPr lang="en-SG" sz="5500" b="1" dirty="0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500" b="1" dirty="0" err="1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SG" sz="5500" b="1" dirty="0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500" b="1" dirty="0" err="1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কাণ্ড</a:t>
            </a:r>
            <a:endParaRPr lang="en-US" sz="5500" b="1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-l6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484" y="304799"/>
            <a:ext cx="4309434" cy="303007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7260" y="1524000"/>
            <a:ext cx="9074988" cy="485878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এপিডার্মিস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পুরু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কিউটিকলযুক্ত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কাণ্ডরোম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অনুপস্থিত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কর্টেক্স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অসমসত্ব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হাইপোডার্মিস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সাধারণত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স্ক্লেরেনকাইমা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টিস্যু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দিয়ে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গঠিত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জাইলেমের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বিন্যাস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এন্ডার্ক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প্রোটোজাইলেম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কেন্দ্রের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দিকে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মেটাজাইলেম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পরিধির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দিকে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)।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ভাস্কুলার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বান্ডল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সংযুক্ত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সমপার্শ্বীয়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বদ্ধ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ভাস্কুলার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বান্ডলের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সংখ্যা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অনেক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গ্রাউন্ড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টিস্যুতে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ছড়ানো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সাধারণত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জাইলেমের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উপাদানগুলো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Y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V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আকারে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সজ্জিত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।</a:t>
            </a:r>
            <a:endParaRPr lang="en-US" sz="3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10840" y="616518"/>
            <a:ext cx="6416039" cy="73594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4500" b="1" dirty="0" err="1" smtClean="0">
                <a:solidFill>
                  <a:srgbClr val="9900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শনাক্তকারী</a:t>
            </a:r>
            <a:r>
              <a:rPr lang="en-SG" sz="4500" b="1" dirty="0" smtClean="0">
                <a:solidFill>
                  <a:srgbClr val="9900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9900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বৈশিষ্ট্য</a:t>
            </a:r>
            <a:endParaRPr kumimoji="0" lang="en-US" sz="4500" b="1" i="0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একবীজপত্রী কাণ্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1751012" y="1485280"/>
            <a:ext cx="9829800" cy="4610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 fontAlgn="t"/>
            <a:r>
              <a:rPr lang="en-US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সাব্বির</a:t>
            </a:r>
            <a:r>
              <a:rPr lang="en-US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প্রথমপত্রের</a:t>
            </a:r>
            <a:r>
              <a:rPr lang="en-US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ব্যবহারিকে</a:t>
            </a:r>
            <a:r>
              <a:rPr lang="en-US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অঙ্গের</a:t>
            </a:r>
            <a:r>
              <a:rPr lang="en-US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অন্তর্গঠন</a:t>
            </a:r>
            <a:r>
              <a:rPr lang="en-US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মাইক্রোস্কোপে</a:t>
            </a:r>
            <a:r>
              <a:rPr lang="en-US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দেখল</a:t>
            </a:r>
            <a:r>
              <a:rPr lang="en-US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অঙ্গটির</a:t>
            </a:r>
            <a:r>
              <a:rPr lang="en-US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বহিঃত্বকে</a:t>
            </a:r>
            <a:r>
              <a:rPr lang="en-US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এককোষী</a:t>
            </a:r>
            <a:r>
              <a:rPr lang="en-US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রোম</a:t>
            </a:r>
            <a:r>
              <a:rPr lang="en-US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অঙ্গটিতে</a:t>
            </a:r>
            <a:r>
              <a:rPr lang="en-US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রোম</a:t>
            </a:r>
            <a:r>
              <a:rPr lang="en-US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কিউটকলের</a:t>
            </a:r>
            <a:r>
              <a:rPr lang="en-US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আবরণ</a:t>
            </a:r>
            <a:r>
              <a:rPr lang="en-US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 fontAlgn="t">
              <a:tabLst>
                <a:tab pos="10058400" algn="r"/>
              </a:tabLst>
              <a:defRPr/>
            </a:pP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SG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SG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গ্রাউন্ড</a:t>
            </a:r>
            <a:r>
              <a:rPr lang="en-SG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টিস্যুকে</a:t>
            </a:r>
            <a:r>
              <a:rPr lang="en-SG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বলে?	১</a:t>
            </a: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0058400" algn="r"/>
              </a:tabLst>
              <a:defRPr/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খ) </a:t>
            </a:r>
            <a:r>
              <a:rPr lang="en-SG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ক্যাসপেরিয়ান</a:t>
            </a:r>
            <a:r>
              <a:rPr lang="en-SG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স্ট্রিপ</a:t>
            </a:r>
            <a:r>
              <a:rPr lang="en-SG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SG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SG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SG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	২</a:t>
            </a:r>
          </a:p>
          <a:p>
            <a:pPr lvl="0" fontAlgn="t">
              <a:tabLst>
                <a:tab pos="10058400" algn="r"/>
              </a:tabLst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গ)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অঙ্গটির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অন্তর্গঠনের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	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</a:t>
            </a:r>
          </a:p>
          <a:p>
            <a:pPr lvl="0" algn="ctr" fontAlgn="t">
              <a:tabLst>
                <a:tab pos="10058400" algn="r"/>
              </a:tabLst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ঘ)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	৪</a:t>
            </a:r>
            <a:endParaRPr kumimoji="0" lang="bn-BD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7966" y="417095"/>
            <a:ext cx="7267074" cy="78483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082576" y="3240140"/>
            <a:ext cx="5405907" cy="6201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00775" y="1820977"/>
            <a:ext cx="11603677" cy="3033388"/>
            <a:chOff x="607899" y="1588227"/>
            <a:chExt cx="10540165" cy="3033388"/>
          </a:xfrm>
        </p:grpSpPr>
        <p:sp>
          <p:nvSpPr>
            <p:cNvPr id="4" name="Rectangle 3"/>
            <p:cNvSpPr/>
            <p:nvPr/>
          </p:nvSpPr>
          <p:spPr>
            <a:xfrm>
              <a:off x="2068674" y="2755900"/>
              <a:ext cx="9079390" cy="660400"/>
            </a:xfrm>
            <a:prstGeom prst="rect">
              <a:avLst/>
            </a:prstGeom>
            <a:ln w="15875" cmpd="thickThin"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1171927" y="1588227"/>
              <a:ext cx="734819" cy="30333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686152" y="2271332"/>
              <a:ext cx="1700214" cy="16656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Notched Right Arrow 12"/>
            <p:cNvSpPr/>
            <p:nvPr/>
          </p:nvSpPr>
          <p:spPr>
            <a:xfrm rot="16200000">
              <a:off x="703422" y="3265069"/>
              <a:ext cx="1618999" cy="1005842"/>
            </a:xfrm>
            <a:prstGeom prst="notched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799664" y="2397479"/>
              <a:ext cx="1473189" cy="14266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607899" y="2665039"/>
              <a:ext cx="1799565" cy="11621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5843FBDA-4030-4A72-A127-46D4C1E80BF2}"/>
                </a:ext>
              </a:extLst>
            </p:cNvPr>
            <p:cNvSpPr/>
            <p:nvPr/>
          </p:nvSpPr>
          <p:spPr>
            <a:xfrm>
              <a:off x="2387664" y="2742884"/>
              <a:ext cx="862803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Font typeface="Wingdings" pitchFamily="2" charset="2"/>
                <a:buChar char="v"/>
              </a:pPr>
              <a:r>
                <a:rPr lang="en-SG" sz="37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একবীজপত্রী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উদ্ভিদের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কাণ্ডের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পার্থক্য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লিখে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আনবে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0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090" y="237180"/>
            <a:ext cx="8825659" cy="1981200"/>
          </a:xfrm>
        </p:spPr>
        <p:txBody>
          <a:bodyPr>
            <a:normAutofit/>
          </a:bodyPr>
          <a:lstStyle/>
          <a:p>
            <a:pPr algn="ctr"/>
            <a:r>
              <a:rPr lang="bn-BD" sz="5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349496" y="2037809"/>
            <a:ext cx="6699504" cy="385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জীববিজ্ঞান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পত্র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টিস্যুতন্ত্র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5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২০</a:t>
            </a:r>
            <a:r>
              <a:rPr lang="bn-IN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bn-BD" sz="4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60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4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98" y="2244436"/>
            <a:ext cx="2519064" cy="3409604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7157413996_22b8193e80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2" y="0"/>
            <a:ext cx="12158983" cy="685799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" y="1969424"/>
            <a:ext cx="12191999" cy="33112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16000" b="1" dirty="0" err="1" smtClean="0">
                <a:ln w="28575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SG" sz="16000" b="1" dirty="0" smtClean="0">
                <a:ln w="28575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0" b="1" dirty="0" smtClean="0">
                <a:ln w="28575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000" b="1" dirty="0">
              <a:ln w="28575">
                <a:solidFill>
                  <a:srgbClr val="00206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7682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ভিত্তি টিস্য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37" y="0"/>
            <a:ext cx="895291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39545" y="204952"/>
            <a:ext cx="2096814" cy="55399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3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এপিডার্মাল</a:t>
            </a:r>
            <a:r>
              <a:rPr lang="en-SG" sz="3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62480" y="204952"/>
            <a:ext cx="1907628" cy="55399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3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ভাস্কুলার</a:t>
            </a:r>
            <a:r>
              <a:rPr lang="en-SG" sz="3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80468" y="220717"/>
            <a:ext cx="1907628" cy="553998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3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গ্রাউন্ড</a:t>
            </a:r>
            <a:r>
              <a:rPr lang="en-SG" sz="3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53431" y="1056288"/>
            <a:ext cx="1434661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এপিডার্মাল</a:t>
            </a:r>
            <a:r>
              <a:rPr lang="en-SG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69197" y="1876099"/>
            <a:ext cx="1434661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এপিডার্মাল</a:t>
            </a:r>
            <a:r>
              <a:rPr lang="en-SG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69197" y="2317532"/>
            <a:ext cx="1434661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এপিডার্মাল</a:t>
            </a:r>
            <a:r>
              <a:rPr lang="en-SG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84963" y="4635063"/>
            <a:ext cx="1434661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এপিডার্মাল</a:t>
            </a:r>
            <a:r>
              <a:rPr lang="en-SG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35042" y="1466194"/>
            <a:ext cx="126124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ভাস্কুলার</a:t>
            </a:r>
            <a:r>
              <a:rPr lang="en-SG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53428" y="3326525"/>
            <a:ext cx="1434664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ভাস্কুলার</a:t>
            </a:r>
            <a:r>
              <a:rPr lang="en-SG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69194" y="6195849"/>
            <a:ext cx="1434664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ভাস্কুলার</a:t>
            </a:r>
            <a:r>
              <a:rPr lang="en-SG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853430" y="1466192"/>
            <a:ext cx="1450428" cy="400110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গ্রাউন্ড</a:t>
            </a:r>
            <a:r>
              <a:rPr lang="en-SG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53430" y="2822027"/>
            <a:ext cx="1450428" cy="400110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গ্রাউন্ড</a:t>
            </a:r>
            <a:r>
              <a:rPr lang="en-SG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84961" y="5076496"/>
            <a:ext cx="1450428" cy="400110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গ্রাউন্ড</a:t>
            </a:r>
            <a:r>
              <a:rPr lang="en-SG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51961" y="506102"/>
            <a:ext cx="3688080" cy="735943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pPr algn="ctr"/>
            <a:r>
              <a:rPr lang="en-SG" sz="55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SG" sz="55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5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500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9241" y="5705138"/>
            <a:ext cx="9128760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টিস্যুতন্ত্র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Ground Tissue System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09365" y="1258261"/>
            <a:ext cx="5530787" cy="4348320"/>
            <a:chOff x="3209365" y="1258261"/>
            <a:chExt cx="5530787" cy="4348320"/>
          </a:xfrm>
        </p:grpSpPr>
        <p:pic>
          <p:nvPicPr>
            <p:cNvPr id="5" name="Picture 4" descr="000.jpg"/>
            <p:cNvPicPr>
              <a:picLocks noChangeAspect="1"/>
            </p:cNvPicPr>
            <p:nvPr/>
          </p:nvPicPr>
          <p:blipFill>
            <a:blip r:embed="rId2"/>
            <a:srcRect t="578"/>
            <a:stretch>
              <a:fillRect/>
            </a:stretch>
          </p:blipFill>
          <p:spPr>
            <a:xfrm>
              <a:off x="3209365" y="1258261"/>
              <a:ext cx="2616851" cy="4348320"/>
            </a:xfrm>
            <a:prstGeom prst="rect">
              <a:avLst/>
            </a:prstGeom>
          </p:spPr>
        </p:pic>
        <p:pic>
          <p:nvPicPr>
            <p:cNvPr id="7" name="Picture 6" descr="২০০২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8109" y="1325096"/>
              <a:ext cx="2592043" cy="4250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1071562"/>
            <a:ext cx="12050105" cy="4777219"/>
            <a:chOff x="180115" y="1124818"/>
            <a:chExt cx="11685764" cy="4777219"/>
          </a:xfrm>
        </p:grpSpPr>
        <p:grpSp>
          <p:nvGrpSpPr>
            <p:cNvPr id="22" name="Group 23"/>
            <p:cNvGrpSpPr/>
            <p:nvPr/>
          </p:nvGrpSpPr>
          <p:grpSpPr>
            <a:xfrm>
              <a:off x="180115" y="1124818"/>
              <a:ext cx="11685764" cy="4777219"/>
              <a:chOff x="172860" y="942110"/>
              <a:chExt cx="11685764" cy="477721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B225AB4E-9EB4-4B0D-8B51-99C33E5CE775}"/>
                  </a:ext>
                </a:extLst>
              </p:cNvPr>
              <p:cNvSpPr/>
              <p:nvPr/>
            </p:nvSpPr>
            <p:spPr>
              <a:xfrm>
                <a:off x="1782127" y="955960"/>
                <a:ext cx="10076497" cy="4750980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937525" y="942110"/>
                <a:ext cx="816466" cy="477721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="" xmlns:a16="http://schemas.microsoft.com/office/drawing/2014/main" id="{E66CFF82-C205-45CC-9E5B-CF29E78990C6}"/>
                  </a:ext>
                </a:extLst>
              </p:cNvPr>
              <p:cNvSpPr/>
              <p:nvPr/>
            </p:nvSpPr>
            <p:spPr>
              <a:xfrm>
                <a:off x="285750" y="2559254"/>
                <a:ext cx="2089787" cy="201359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" name="Notched Right Arrow 26"/>
              <p:cNvSpPr/>
              <p:nvPr/>
            </p:nvSpPr>
            <p:spPr>
              <a:xfrm rot="16200000">
                <a:off x="277092" y="3566067"/>
                <a:ext cx="2117588" cy="1528761"/>
              </a:xfrm>
              <a:prstGeom prst="notchedRightArrow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="" xmlns:a16="http://schemas.microsoft.com/office/drawing/2014/main" id="{FF2F21DA-04F9-4CAF-8758-9852D1F9674E}"/>
                  </a:ext>
                </a:extLst>
              </p:cNvPr>
              <p:cNvSpPr/>
              <p:nvPr/>
            </p:nvSpPr>
            <p:spPr>
              <a:xfrm>
                <a:off x="426489" y="2713439"/>
                <a:ext cx="1786189" cy="170838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1F8E02A4-19AA-491A-8B8E-198490D326B3}"/>
                  </a:ext>
                </a:extLst>
              </p:cNvPr>
              <p:cNvSpPr/>
              <p:nvPr/>
            </p:nvSpPr>
            <p:spPr>
              <a:xfrm>
                <a:off x="172860" y="2988587"/>
                <a:ext cx="230417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bn-BD" sz="4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শিখনফল</a:t>
                </a:r>
                <a:r>
                  <a:rPr lang="bn-BD" sz="6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6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185009" y="2220082"/>
                <a:ext cx="756788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১. </a:t>
                </a:r>
                <a:endPara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206990" y="2919356"/>
                <a:ext cx="726756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২.</a:t>
                </a:r>
                <a:r>
                  <a:rPr lang="bn-BD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173816" y="3664933"/>
                <a:ext cx="767981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bn-BD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flipH="1">
                <a:off x="2853978" y="2403091"/>
                <a:ext cx="11226" cy="3246984"/>
              </a:xfrm>
              <a:prstGeom prst="line">
                <a:avLst/>
              </a:prstGeom>
              <a:ln w="2222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/>
              <p:cNvGrpSpPr/>
              <p:nvPr/>
            </p:nvGrpSpPr>
            <p:grpSpPr>
              <a:xfrm>
                <a:off x="2811876" y="1360456"/>
                <a:ext cx="8876857" cy="3706797"/>
                <a:chOff x="1985250" y="1632988"/>
                <a:chExt cx="9002968" cy="3706797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1985250" y="1632988"/>
                  <a:ext cx="496213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32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  </a:t>
                  </a:r>
                  <a:r>
                    <a:rPr lang="en-US" sz="4000" b="1" u="sng" dirty="0" smtClean="0">
                      <a:ln w="0"/>
                      <a:solidFill>
                        <a:srgbClr val="00206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এই পাঠ শেষে শিক্ষার্থীরা</a:t>
                  </a:r>
                  <a:r>
                    <a:rPr lang="en-US" sz="4000" b="1" dirty="0" smtClean="0">
                      <a:ln w="0"/>
                      <a:solidFill>
                        <a:srgbClr val="00206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..</a:t>
                  </a:r>
                  <a:r>
                    <a:rPr lang="bn-IN" sz="4000" b="1" dirty="0" smtClean="0">
                      <a:ln w="0"/>
                      <a:solidFill>
                        <a:srgbClr val="00206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.</a:t>
                  </a:r>
                  <a:endParaRPr lang="en-US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2030186" y="2476828"/>
                  <a:ext cx="8958032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গ্রাউন্ড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টিস্যুতন্ত্রকে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সংজ্ঞায়িত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করতে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পারবে;</a:t>
                  </a:r>
                  <a:endParaRPr lang="en-US" sz="35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2030186" y="3196356"/>
                  <a:ext cx="8958032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বহিঃস্টিলীয়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ও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অন্তঃস্টিলীয়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অঞ্চলের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গঠন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বর্ণনা করতে পারবে;</a:t>
                  </a:r>
                  <a:endParaRPr lang="en-US" sz="36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2030186" y="3913613"/>
                  <a:ext cx="8958032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একবীজপত্রী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মূলের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বৈশিষ্ট্য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বর্ণনা করতে পারবে;</a:t>
                  </a:r>
                  <a:endParaRPr lang="en-US" sz="36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2030186" y="4634050"/>
                  <a:ext cx="8958031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একবীজপত্রী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কাণ্ডের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বৈশিষ্ট্য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বর্ণনা করতে পারবে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।</a:t>
                  </a:r>
                  <a:endParaRPr lang="en-US" sz="36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2181071" y="4554225"/>
              <a:ext cx="767981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BD" sz="40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47099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981200" y="352926"/>
            <a:ext cx="8244840" cy="826357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60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ভিত্তি</a:t>
            </a:r>
            <a:r>
              <a:rPr kumimoji="0" lang="en-SG" sz="60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60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টিস্যুতন্ত্র</a:t>
            </a:r>
            <a:r>
              <a:rPr kumimoji="0" lang="en-SG" sz="60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53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(Ground Tissue System)</a:t>
            </a:r>
            <a:endParaRPr kumimoji="0" lang="en-US" sz="53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53440" y="3093720"/>
            <a:ext cx="10728960" cy="335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এপিডার্মিস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ভাস্কুলার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বান্ডল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উদ্ভিদদেহের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গঠনকারী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টিস্যুতন্ত্রকে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গ্রাউন্ড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টিস্যুতন্ত্র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আদি</a:t>
            </a:r>
            <a:r>
              <a:rPr lang="en-US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টিস্যুতন্ত্র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কাণ্ডের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অক্ষের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এপিডার্মিসের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প্যারেনকাইমা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কোলেনকাইমা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স্ক্লেরেনকাইমা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 algn="just">
              <a:spcBef>
                <a:spcPct val="20000"/>
              </a:spcBef>
              <a:defRPr/>
            </a:pP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পেরিব্লেম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ভাজক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247" y="1271587"/>
            <a:ext cx="3828047" cy="20529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058779" y="1203159"/>
            <a:ext cx="5743074" cy="4379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দ্বিবীজপত্রী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কাণ্ডে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টিস্যুতন্ত্রকে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সুস্পষ্ট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বহিঃস্টিলীয়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স্টিলির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endParaRPr lang="en-SG" sz="35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অন্তঃস্টিলীয়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স্টিলির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endParaRPr lang="en-US" sz="35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h (3).jpg"/>
          <p:cNvPicPr>
            <a:picLocks noChangeAspect="1"/>
          </p:cNvPicPr>
          <p:nvPr/>
        </p:nvPicPr>
        <p:blipFill>
          <a:blip r:embed="rId3"/>
          <a:srcRect l="2659" r="2579"/>
          <a:stretch>
            <a:fillRect/>
          </a:stretch>
        </p:blipFill>
        <p:spPr>
          <a:xfrm>
            <a:off x="6882063" y="1187617"/>
            <a:ext cx="4716379" cy="435493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6930189" y="3222041"/>
            <a:ext cx="737937" cy="288758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ent-Up Arrow 10"/>
          <p:cNvSpPr/>
          <p:nvPr/>
        </p:nvSpPr>
        <p:spPr>
          <a:xfrm>
            <a:off x="6946232" y="4090737"/>
            <a:ext cx="2422358" cy="545431"/>
          </a:xfrm>
          <a:prstGeom prst="bent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9331" y="3715414"/>
            <a:ext cx="8065720" cy="1169551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এপিডার্মিস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ভাস্কুলার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বান্ডল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উদ্ভিদদেহের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গঠনকারী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টিস্যুতন্ত্রকে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গ্রাউন্ড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টিস্যুতন্ত্র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450052" y="1456114"/>
            <a:ext cx="9614188" cy="3033388"/>
            <a:chOff x="1400175" y="591615"/>
            <a:chExt cx="9614188" cy="3033388"/>
          </a:xfrm>
        </p:grpSpPr>
        <p:sp>
          <p:nvSpPr>
            <p:cNvPr id="6" name="Rectangle 5"/>
            <p:cNvSpPr/>
            <p:nvPr/>
          </p:nvSpPr>
          <p:spPr>
            <a:xfrm>
              <a:off x="2958300" y="1788268"/>
              <a:ext cx="8056063" cy="705549"/>
            </a:xfrm>
            <a:prstGeom prst="rect">
              <a:avLst/>
            </a:prstGeom>
            <a:ln w="38100" cmpd="thickThin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87019" y="1814997"/>
              <a:ext cx="8227344" cy="728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v"/>
              </a:pP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গ্রাউন্ড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টিস্যু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en-US" sz="40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1900238" y="591615"/>
              <a:ext cx="720531" cy="3033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1400175" y="1274720"/>
              <a:ext cx="1700214" cy="16656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Notched Right Arrow 13"/>
            <p:cNvSpPr/>
            <p:nvPr/>
          </p:nvSpPr>
          <p:spPr>
            <a:xfrm rot="16200000">
              <a:off x="1431733" y="2268457"/>
              <a:ext cx="1618999" cy="1005842"/>
            </a:xfrm>
            <a:prstGeom prst="notched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1513687" y="1400867"/>
              <a:ext cx="1473189" cy="14266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1548035" y="1567922"/>
              <a:ext cx="1333114" cy="12095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</a:t>
              </a:r>
              <a:endPara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8136</TotalTime>
  <Words>1003</Words>
  <Application>Microsoft Office PowerPoint</Application>
  <PresentationFormat>Custom</PresentationFormat>
  <Paragraphs>176</Paragraphs>
  <Slides>30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স্বাগতম</vt:lpstr>
      <vt:lpstr>Slide 2</vt:lpstr>
      <vt:lpstr>পাঠ পরিচিতি</vt:lpstr>
      <vt:lpstr>Slide 4</vt:lpstr>
      <vt:lpstr>আজকের পাঠ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খ. অন্তঃস্টিলীয় অঞ্চল</vt:lpstr>
      <vt:lpstr>Slide 17</vt:lpstr>
      <vt:lpstr>Slide 18</vt:lpstr>
      <vt:lpstr>Slide 19</vt:lpstr>
      <vt:lpstr>Slide 20</vt:lpstr>
      <vt:lpstr>পাতার গ্রাউন্ড টিস্যু</vt:lpstr>
      <vt:lpstr>একবীজপত্রী উদ্ভিদের মূল</vt:lpstr>
      <vt:lpstr>Slide 23</vt:lpstr>
      <vt:lpstr>Slide 24</vt:lpstr>
      <vt:lpstr>একবীজপত্রী উদ্ভিদের কাণ্ড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HP</cp:lastModifiedBy>
  <cp:revision>1147</cp:revision>
  <dcterms:created xsi:type="dcterms:W3CDTF">2017-05-02T02:18:13Z</dcterms:created>
  <dcterms:modified xsi:type="dcterms:W3CDTF">2021-04-01T17:51:53Z</dcterms:modified>
</cp:coreProperties>
</file>