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67" r:id="rId15"/>
    <p:sldId id="268" r:id="rId16"/>
    <p:sldId id="269"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E0011-3D83-40A2-94FD-9901EE7D8832}"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61095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0011-3D83-40A2-94FD-9901EE7D8832}"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407872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0011-3D83-40A2-94FD-9901EE7D8832}"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390230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E0011-3D83-40A2-94FD-9901EE7D8832}"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268046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AE0011-3D83-40A2-94FD-9901EE7D8832}"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38566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E0011-3D83-40A2-94FD-9901EE7D8832}"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70359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AE0011-3D83-40A2-94FD-9901EE7D8832}"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348601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E0011-3D83-40A2-94FD-9901EE7D8832}"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287017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E0011-3D83-40A2-94FD-9901EE7D8832}"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74928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AE0011-3D83-40A2-94FD-9901EE7D8832}"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215814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AE0011-3D83-40A2-94FD-9901EE7D8832}"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29A82-9D18-443B-BEB5-D58A08732700}" type="slidenum">
              <a:rPr lang="en-US" smtClean="0"/>
              <a:t>‹#›</a:t>
            </a:fld>
            <a:endParaRPr lang="en-US"/>
          </a:p>
        </p:txBody>
      </p:sp>
    </p:spTree>
    <p:extLst>
      <p:ext uri="{BB962C8B-B14F-4D97-AF65-F5344CB8AC3E}">
        <p14:creationId xmlns:p14="http://schemas.microsoft.com/office/powerpoint/2010/main" val="185018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E0011-3D83-40A2-94FD-9901EE7D8832}" type="datetimeFigureOut">
              <a:rPr lang="en-US" smtClean="0"/>
              <a:t>4/2/2021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29A82-9D18-443B-BEB5-D58A08732700}" type="slidenum">
              <a:rPr lang="en-US" smtClean="0"/>
              <a:t>‹#›</a:t>
            </a:fld>
            <a:endParaRPr lang="en-US"/>
          </a:p>
        </p:txBody>
      </p:sp>
    </p:spTree>
    <p:extLst>
      <p:ext uri="{BB962C8B-B14F-4D97-AF65-F5344CB8AC3E}">
        <p14:creationId xmlns:p14="http://schemas.microsoft.com/office/powerpoint/2010/main" val="4257951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5.jfif"/><Relationship Id="rId1" Type="http://schemas.openxmlformats.org/officeDocument/2006/relationships/slideLayout" Target="../slideLayouts/slideLayout2.xml"/><Relationship Id="rId4" Type="http://schemas.openxmlformats.org/officeDocument/2006/relationships/image" Target="../media/image16.jfif"/></Relationships>
</file>

<file path=ppt/slides/_rels/slide1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7.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8.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9.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3.jf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5.jfif"/><Relationship Id="rId1" Type="http://schemas.openxmlformats.org/officeDocument/2006/relationships/slideLayout" Target="../slideLayouts/slideLayout2.xml"/><Relationship Id="rId5" Type="http://schemas.openxmlformats.org/officeDocument/2006/relationships/image" Target="../media/image7.jfif"/><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8.jfif"/><Relationship Id="rId1" Type="http://schemas.openxmlformats.org/officeDocument/2006/relationships/slideLayout" Target="../slideLayouts/slideLayout2.xml"/><Relationship Id="rId4" Type="http://schemas.openxmlformats.org/officeDocument/2006/relationships/image" Target="../media/image9.jfif"/></Relationships>
</file>

<file path=ppt/slides/_rels/slide5.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14.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Horizontal Scroll 4"/>
          <p:cNvSpPr/>
          <p:nvPr/>
        </p:nvSpPr>
        <p:spPr>
          <a:xfrm>
            <a:off x="3359331" y="364717"/>
            <a:ext cx="5473337" cy="1515291"/>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600" dirty="0">
                <a:solidFill>
                  <a:srgbClr val="00B050"/>
                </a:solidFill>
                <a:latin typeface="NikoshBAN" panose="02000000000000000000" pitchFamily="2" charset="0"/>
                <a:cs typeface="NikoshBAN" panose="02000000000000000000" pitchFamily="2" charset="0"/>
              </a:rPr>
              <a:t>স</a:t>
            </a:r>
            <a:r>
              <a:rPr lang="as-IN" sz="9600" dirty="0">
                <a:solidFill>
                  <a:srgbClr val="00B050"/>
                </a:solidFill>
                <a:latin typeface="NikoshBAN" panose="02000000000000000000" pitchFamily="2" charset="0"/>
                <a:cs typeface="NikoshBAN" panose="02000000000000000000" pitchFamily="2" charset="0"/>
              </a:rPr>
              <a:t>্</a:t>
            </a:r>
            <a:r>
              <a:rPr lang="en-US" sz="9600" dirty="0">
                <a:solidFill>
                  <a:srgbClr val="00B050"/>
                </a:solidFill>
                <a:latin typeface="NikoshBAN" panose="02000000000000000000" pitchFamily="2" charset="0"/>
                <a:cs typeface="NikoshBAN" panose="02000000000000000000" pitchFamily="2" charset="0"/>
              </a:rPr>
              <a:t>ব</a:t>
            </a:r>
            <a:r>
              <a:rPr lang="as-IN" sz="9600" dirty="0">
                <a:solidFill>
                  <a:srgbClr val="00B050"/>
                </a:solidFill>
                <a:latin typeface="NikoshBAN" panose="02000000000000000000" pitchFamily="2" charset="0"/>
                <a:cs typeface="NikoshBAN" panose="02000000000000000000" pitchFamily="2" charset="0"/>
              </a:rPr>
              <a:t>া</a:t>
            </a:r>
            <a:r>
              <a:rPr lang="en-US" sz="9600" dirty="0">
                <a:solidFill>
                  <a:srgbClr val="00B050"/>
                </a:solidFill>
                <a:latin typeface="NikoshBAN" panose="02000000000000000000" pitchFamily="2" charset="0"/>
                <a:cs typeface="NikoshBAN" panose="02000000000000000000" pitchFamily="2" charset="0"/>
              </a:rPr>
              <a:t>গ</a:t>
            </a:r>
            <a:r>
              <a:rPr lang="as-IN" sz="9600" dirty="0">
                <a:solidFill>
                  <a:srgbClr val="00B050"/>
                </a:solidFill>
                <a:latin typeface="NikoshBAN" panose="02000000000000000000" pitchFamily="2" charset="0"/>
                <a:cs typeface="NikoshBAN" panose="02000000000000000000" pitchFamily="2" charset="0"/>
              </a:rPr>
              <a:t>ত</a:t>
            </a:r>
            <a:r>
              <a:rPr lang="en-US" sz="9600" dirty="0">
                <a:solidFill>
                  <a:srgbClr val="00B050"/>
                </a:solidFill>
                <a:latin typeface="NikoshBAN" panose="02000000000000000000" pitchFamily="2" charset="0"/>
                <a:cs typeface="NikoshBAN" panose="02000000000000000000" pitchFamily="2" charset="0"/>
              </a:rPr>
              <a:t>ম</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7177" y="1880006"/>
            <a:ext cx="5836761" cy="4371937"/>
          </a:xfrm>
          <a:prstGeom prst="rect">
            <a:avLst/>
          </a:prstGeom>
          <a:ln>
            <a:noFill/>
          </a:ln>
          <a:effectLst>
            <a:softEdge rad="112500"/>
          </a:effectLst>
        </p:spPr>
      </p:pic>
    </p:spTree>
    <p:extLst>
      <p:ext uri="{BB962C8B-B14F-4D97-AF65-F5344CB8AC3E}">
        <p14:creationId xmlns:p14="http://schemas.microsoft.com/office/powerpoint/2010/main" val="20726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6312" y="3129756"/>
            <a:ext cx="2619375" cy="174307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4401130" y="536192"/>
            <a:ext cx="3172487" cy="69626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জনসমষ্টি  </a:t>
            </a:r>
            <a:r>
              <a:rPr lang="en-US" sz="4800" dirty="0" smtClean="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2260110"/>
            <a:ext cx="4471562" cy="2786854"/>
          </a:xfrm>
          <a:prstGeom prst="rect">
            <a:avLst/>
          </a:prstGeom>
        </p:spPr>
      </p:pic>
      <p:sp>
        <p:nvSpPr>
          <p:cNvPr id="8" name="Rounded Rectangle 7"/>
          <p:cNvSpPr/>
          <p:nvPr/>
        </p:nvSpPr>
        <p:spPr>
          <a:xfrm>
            <a:off x="5646327" y="1861755"/>
            <a:ext cx="5447269" cy="36436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800" dirty="0" err="1">
                <a:solidFill>
                  <a:srgbClr val="002060"/>
                </a:solidFill>
                <a:latin typeface="NikoshBAN" pitchFamily="2" charset="0"/>
                <a:cs typeface="NikoshBAN" pitchFamily="2" charset="0"/>
              </a:rPr>
              <a:t>রাষ্ট্র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গঠনের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অপরিহার্য</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উপাদান</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জনসমষ্টি</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কোনো</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ভূখন্ডে</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একটি</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জনগোষ্ঠী</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স্থায়ীভাবে</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বসবাস</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করলেই</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রাষ্ট্র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গঠিত</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হতে</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পারে।তবে</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একটি</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রাষ্ট্র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গঠনের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জন্য</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কী</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পরিমান</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জনসমষ্টি</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প্রয়োজন,এর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কোনো</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সুনির্দিষ্ট</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নিয়ম</a:t>
            </a:r>
            <a:r>
              <a:rPr lang="en-US" sz="2800" dirty="0">
                <a:solidFill>
                  <a:srgbClr val="002060"/>
                </a:solidFill>
                <a:latin typeface="NikoshBAN" pitchFamily="2" charset="0"/>
                <a:cs typeface="NikoshBAN" pitchFamily="2" charset="0"/>
              </a:rPr>
              <a:t> </a:t>
            </a:r>
            <a:r>
              <a:rPr lang="en-US" sz="2800" dirty="0" err="1" smtClean="0">
                <a:solidFill>
                  <a:srgbClr val="002060"/>
                </a:solidFill>
                <a:latin typeface="NikoshBAN" pitchFamily="2" charset="0"/>
                <a:cs typeface="NikoshBAN" pitchFamily="2" charset="0"/>
              </a:rPr>
              <a:t>নেই</a:t>
            </a:r>
            <a:r>
              <a:rPr lang="en-US" sz="2800" dirty="0" smtClean="0">
                <a:solidFill>
                  <a:srgbClr val="002060"/>
                </a:solidFill>
                <a:latin typeface="NikoshBAN" pitchFamily="2" charset="0"/>
                <a:cs typeface="NikoshBAN" pitchFamily="2" charset="0"/>
              </a:rPr>
              <a:t>।</a:t>
            </a:r>
            <a:r>
              <a:rPr lang="bn-IN" sz="2800" dirty="0" smtClean="0">
                <a:solidFill>
                  <a:srgbClr val="002060"/>
                </a:solidFill>
                <a:latin typeface="NikoshBAN" pitchFamily="2" charset="0"/>
                <a:cs typeface="NikoshBAN" pitchFamily="2" charset="0"/>
              </a:rPr>
              <a:t> </a:t>
            </a:r>
            <a:r>
              <a:rPr lang="en-US" sz="2800" dirty="0" err="1" smtClean="0">
                <a:solidFill>
                  <a:srgbClr val="002060"/>
                </a:solidFill>
                <a:latin typeface="NikoshBAN" pitchFamily="2" charset="0"/>
                <a:cs typeface="NikoshBAN" pitchFamily="2" charset="0"/>
              </a:rPr>
              <a:t>যেমন</a:t>
            </a:r>
            <a:r>
              <a:rPr lang="en-US" sz="2800" dirty="0" smtClean="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বাংলাদেশের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জনসংখ্যা</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প্রায়</a:t>
            </a:r>
            <a:r>
              <a:rPr lang="en-US" sz="2800" dirty="0">
                <a:solidFill>
                  <a:srgbClr val="002060"/>
                </a:solidFill>
                <a:latin typeface="NikoshBAN" pitchFamily="2" charset="0"/>
                <a:cs typeface="NikoshBAN" pitchFamily="2" charset="0"/>
              </a:rPr>
              <a:t> ১৫ </a:t>
            </a:r>
            <a:r>
              <a:rPr lang="en-US" sz="2800" dirty="0" err="1">
                <a:solidFill>
                  <a:srgbClr val="002060"/>
                </a:solidFill>
                <a:latin typeface="NikoshBAN" pitchFamily="2" charset="0"/>
                <a:cs typeface="NikoshBAN" pitchFamily="2" charset="0"/>
              </a:rPr>
              <a:t>কোটি,ভারতের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জনসংখ্যা</a:t>
            </a:r>
            <a:r>
              <a:rPr lang="en-US" sz="2800" dirty="0">
                <a:solidFill>
                  <a:srgbClr val="002060"/>
                </a:solidFill>
                <a:latin typeface="NikoshBAN" pitchFamily="2" charset="0"/>
                <a:cs typeface="NikoshBAN" pitchFamily="2" charset="0"/>
              </a:rPr>
              <a:t> ১০০ </a:t>
            </a:r>
            <a:r>
              <a:rPr lang="en-US" sz="2800" dirty="0" err="1">
                <a:solidFill>
                  <a:srgbClr val="002060"/>
                </a:solidFill>
                <a:latin typeface="NikoshBAN" pitchFamily="2" charset="0"/>
                <a:cs typeface="NikoshBAN" pitchFamily="2" charset="0"/>
              </a:rPr>
              <a:t>কোটির</a:t>
            </a:r>
            <a:r>
              <a:rPr lang="en-US" sz="2800" dirty="0">
                <a:solidFill>
                  <a:srgbClr val="002060"/>
                </a:solidFill>
                <a:latin typeface="NikoshBAN" pitchFamily="2" charset="0"/>
                <a:cs typeface="NikoshBAN" pitchFamily="2" charset="0"/>
              </a:rPr>
              <a:t> </a:t>
            </a:r>
            <a:r>
              <a:rPr lang="en-US" sz="2800" dirty="0" err="1">
                <a:solidFill>
                  <a:srgbClr val="002060"/>
                </a:solidFill>
                <a:latin typeface="NikoshBAN" pitchFamily="2" charset="0"/>
                <a:cs typeface="NikoshBAN" pitchFamily="2" charset="0"/>
              </a:rPr>
              <a:t>বেশি</a:t>
            </a:r>
            <a:r>
              <a:rPr lang="en-US" sz="2800" dirty="0">
                <a:solidFill>
                  <a:srgbClr val="002060"/>
                </a:solidFill>
                <a:latin typeface="NikoshBAN" pitchFamily="2" charset="0"/>
                <a:cs typeface="NikoshBAN" pitchFamily="2" charset="0"/>
              </a:rPr>
              <a:t>।</a:t>
            </a:r>
            <a:endParaRPr lang="en-US" sz="2800" dirty="0">
              <a:solidFill>
                <a:srgbClr val="002060"/>
              </a:solidFill>
            </a:endParaRPr>
          </a:p>
        </p:txBody>
      </p:sp>
    </p:spTree>
    <p:extLst>
      <p:ext uri="{BB962C8B-B14F-4D97-AF65-F5344CB8AC3E}">
        <p14:creationId xmlns:p14="http://schemas.microsoft.com/office/powerpoint/2010/main" val="50280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7725" y="3205956"/>
            <a:ext cx="2876550" cy="159067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768628" y="531322"/>
            <a:ext cx="4186278" cy="61674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নির্দিষ্ট ভূখন্ড  </a:t>
            </a:r>
            <a:r>
              <a:rPr lang="en-US" sz="4800" dirty="0" smtClean="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7621" y="1517666"/>
            <a:ext cx="4808292" cy="2658890"/>
          </a:xfrm>
          <a:prstGeom prst="rect">
            <a:avLst/>
          </a:prstGeom>
        </p:spPr>
      </p:pic>
      <p:sp>
        <p:nvSpPr>
          <p:cNvPr id="8" name="Rounded Rectangle 7"/>
          <p:cNvSpPr/>
          <p:nvPr/>
        </p:nvSpPr>
        <p:spPr>
          <a:xfrm>
            <a:off x="1143005" y="4657974"/>
            <a:ext cx="9705108" cy="134224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err="1">
                <a:solidFill>
                  <a:srgbClr val="002060"/>
                </a:solidFill>
                <a:latin typeface="NikoshBAN" pitchFamily="2" charset="0"/>
                <a:cs typeface="NikoshBAN" pitchFamily="2" charset="0"/>
              </a:rPr>
              <a:t>রাষ্ট্র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গঠনের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জন্য</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নির্দিষ্ট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ভূখন্ড</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আবশ্যক</a:t>
            </a:r>
            <a:r>
              <a:rPr lang="en-US" sz="2400" dirty="0" smtClean="0">
                <a:solidFill>
                  <a:srgbClr val="002060"/>
                </a:solidFill>
                <a:latin typeface="NikoshBAN" pitchFamily="2" charset="0"/>
                <a:cs typeface="NikoshBAN" pitchFamily="2" charset="0"/>
              </a:rPr>
              <a:t>।</a:t>
            </a:r>
            <a:r>
              <a:rPr lang="bn-IN"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ভূখন্ড</a:t>
            </a:r>
            <a:r>
              <a:rPr lang="en-US" sz="2400" dirty="0" smtClean="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বলতে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একটি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স্থলভাগ,জলভাগ</a:t>
            </a:r>
            <a:r>
              <a:rPr lang="en-US" sz="2400" dirty="0" smtClean="0">
                <a:solidFill>
                  <a:srgbClr val="002060"/>
                </a:solidFill>
                <a:latin typeface="NikoshBAN" pitchFamily="2" charset="0"/>
                <a:cs typeface="NikoshBAN" pitchFamily="2" charset="0"/>
              </a:rPr>
              <a:t> </a:t>
            </a:r>
            <a:r>
              <a:rPr lang="en-US" sz="2400" dirty="0">
                <a:solidFill>
                  <a:srgbClr val="002060"/>
                </a:solidFill>
                <a:latin typeface="NikoshBAN" pitchFamily="2" charset="0"/>
                <a:cs typeface="NikoshBAN" pitchFamily="2" charset="0"/>
              </a:rPr>
              <a:t>ও </a:t>
            </a:r>
            <a:r>
              <a:rPr lang="en-US" sz="2400" dirty="0" err="1">
                <a:solidFill>
                  <a:srgbClr val="002060"/>
                </a:solidFill>
                <a:latin typeface="NikoshBAN" pitchFamily="2" charset="0"/>
                <a:cs typeface="NikoshBAN" pitchFamily="2" charset="0"/>
              </a:rPr>
              <a:t>আকাশসীমাকে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বোঝায়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ভূখন্ড</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ছোট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বড়</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হতে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পারে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যেমনঃ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বাংলাদেশের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ক্ষেত্রফল</a:t>
            </a:r>
            <a:r>
              <a:rPr lang="en-US" sz="2400" dirty="0">
                <a:solidFill>
                  <a:srgbClr val="002060"/>
                </a:solidFill>
                <a:latin typeface="NikoshBAN" pitchFamily="2" charset="0"/>
                <a:cs typeface="NikoshBAN" pitchFamily="2" charset="0"/>
              </a:rPr>
              <a:t> ১,৪৭,৫৭০ </a:t>
            </a:r>
            <a:r>
              <a:rPr lang="en-US" sz="2400" dirty="0" err="1">
                <a:solidFill>
                  <a:srgbClr val="002060"/>
                </a:solidFill>
                <a:latin typeface="NikoshBAN" pitchFamily="2" charset="0"/>
                <a:cs typeface="NikoshBAN" pitchFamily="2" charset="0"/>
              </a:rPr>
              <a:t>বর্গ</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কিলোমিটার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ভারত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কানাডা</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প্রভৃতি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আয়তন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বাংলাদেশের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চেয়ে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অনেক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বড়</a:t>
            </a:r>
            <a:r>
              <a:rPr lang="en-US" sz="2400" dirty="0">
                <a:solidFill>
                  <a:srgbClr val="002060"/>
                </a:solidFill>
                <a:latin typeface="NikoshBAN" pitchFamily="2" charset="0"/>
                <a:cs typeface="NikoshBAN" pitchFamily="2" charset="0"/>
              </a:rPr>
              <a:t>। </a:t>
            </a:r>
            <a:endParaRPr lang="en-US" sz="2400" dirty="0">
              <a:solidFill>
                <a:srgbClr val="002060"/>
              </a:solidFill>
            </a:endParaRPr>
          </a:p>
        </p:txBody>
      </p:sp>
    </p:spTree>
    <p:extLst>
      <p:ext uri="{BB962C8B-B14F-4D97-AF65-F5344CB8AC3E}">
        <p14:creationId xmlns:p14="http://schemas.microsoft.com/office/powerpoint/2010/main" val="287357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7262" y="3139281"/>
            <a:ext cx="2657475" cy="172402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4142713" y="540327"/>
            <a:ext cx="4266996" cy="79151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সরকার  </a:t>
            </a:r>
            <a:r>
              <a:rPr lang="en-US" sz="4800" dirty="0" smtClean="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9141" y="1625438"/>
            <a:ext cx="4666986" cy="3027686"/>
          </a:xfrm>
          <a:prstGeom prst="rect">
            <a:avLst/>
          </a:prstGeom>
        </p:spPr>
      </p:pic>
      <p:sp>
        <p:nvSpPr>
          <p:cNvPr id="8" name="Rounded Rectangle 7"/>
          <p:cNvSpPr/>
          <p:nvPr/>
        </p:nvSpPr>
        <p:spPr>
          <a:xfrm>
            <a:off x="990605" y="4882878"/>
            <a:ext cx="10035746" cy="14016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একটি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গুরুত্বপূর্ণ</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উপাদান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ছাড়া</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গঠিত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হতে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পারে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যাবতীয়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কার্যাবলি</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মাধ্যমে</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পরিচালিত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হয়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গঠিত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হয়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তিনটি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বিভাগ</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নিয়ে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যথাঃ</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আইন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বিভাগ,শাসন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বিভাগ</a:t>
            </a:r>
            <a:r>
              <a:rPr lang="en-US" sz="2400" dirty="0">
                <a:solidFill>
                  <a:srgbClr val="002060"/>
                </a:solidFill>
                <a:latin typeface="NikoshBAN" pitchFamily="2" charset="0"/>
                <a:cs typeface="NikoshBAN" pitchFamily="2" charset="0"/>
              </a:rPr>
              <a:t> ও </a:t>
            </a:r>
            <a:r>
              <a:rPr lang="en-US" sz="2400" dirty="0" err="1">
                <a:solidFill>
                  <a:srgbClr val="002060"/>
                </a:solidFill>
                <a:latin typeface="NikoshBAN" pitchFamily="2" charset="0"/>
                <a:cs typeface="NikoshBAN" pitchFamily="2" charset="0"/>
              </a:rPr>
              <a:t>বিচার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বিভাগ</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গঠন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সকল</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একই</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রকম</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হলেও</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রাষ্ট্রভেদে</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রূপ</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ভিন্ন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ভিন্ন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যেমন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বাংলাদেশে</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সংসদীয়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সরকার,আবার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মার্কিন</a:t>
            </a:r>
            <a:r>
              <a:rPr lang="en-US" sz="2400" dirty="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যুক্ত</a:t>
            </a:r>
            <a:r>
              <a:rPr lang="en-US" sz="2400" dirty="0" smtClean="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রাষ্ট্রপতি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শাসিত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সরকার</a:t>
            </a:r>
            <a:r>
              <a:rPr lang="en-US" sz="2400" dirty="0">
                <a:solidFill>
                  <a:srgbClr val="002060"/>
                </a:solidFill>
                <a:latin typeface="NikoshBAN" pitchFamily="2" charset="0"/>
                <a:cs typeface="NikoshBAN" pitchFamily="2" charset="0"/>
              </a:rPr>
              <a:t>। </a:t>
            </a:r>
            <a:r>
              <a:rPr lang="en-US" sz="2400" dirty="0" smtClean="0">
                <a:solidFill>
                  <a:srgbClr val="002060"/>
                </a:solidFill>
                <a:latin typeface="NikoshBAN" pitchFamily="2" charset="0"/>
                <a:cs typeface="NikoshBAN" pitchFamily="2" charset="0"/>
              </a:rPr>
              <a:t> </a:t>
            </a:r>
            <a:endParaRPr lang="en-US" sz="2400" dirty="0">
              <a:solidFill>
                <a:srgbClr val="002060"/>
              </a:solidFill>
            </a:endParaRPr>
          </a:p>
        </p:txBody>
      </p:sp>
    </p:spTree>
    <p:extLst>
      <p:ext uri="{BB962C8B-B14F-4D97-AF65-F5344CB8AC3E}">
        <p14:creationId xmlns:p14="http://schemas.microsoft.com/office/powerpoint/2010/main" val="416992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00587" y="3182144"/>
            <a:ext cx="2790825" cy="16383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921033" y="548837"/>
            <a:ext cx="4211578" cy="82874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সার্বভৌমত্ব   </a:t>
            </a:r>
            <a:r>
              <a:rPr lang="en-US" sz="4800" dirty="0" smtClean="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389" y="1602409"/>
            <a:ext cx="5146100" cy="3020919"/>
          </a:xfrm>
          <a:prstGeom prst="rect">
            <a:avLst/>
          </a:prstGeom>
        </p:spPr>
      </p:pic>
      <p:sp>
        <p:nvSpPr>
          <p:cNvPr id="8" name="Rounded Rectangle 7"/>
          <p:cNvSpPr/>
          <p:nvPr/>
        </p:nvSpPr>
        <p:spPr>
          <a:xfrm>
            <a:off x="803566" y="4820444"/>
            <a:ext cx="10326505" cy="136361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BD" sz="2400" dirty="0">
                <a:solidFill>
                  <a:srgbClr val="002060"/>
                </a:solidFill>
                <a:latin typeface="NikoshBAN" pitchFamily="2" charset="0"/>
                <a:cs typeface="NikoshBAN" pitchFamily="2" charset="0"/>
              </a:rPr>
              <a:t>সার্বভৌমত্ব</a:t>
            </a:r>
            <a:r>
              <a:rPr lang="en-US" sz="2400" dirty="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রাষ্ট্র</a:t>
            </a:r>
            <a:r>
              <a:rPr lang="en-US" sz="2400" dirty="0" smtClean="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গঠনের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সবচেয়ে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গুরুত্বপূর্ণ</a:t>
            </a:r>
            <a:r>
              <a:rPr lang="en-US" sz="2400" dirty="0">
                <a:solidFill>
                  <a:srgbClr val="002060"/>
                </a:solidFill>
                <a:latin typeface="NikoshBAN" pitchFamily="2" charset="0"/>
                <a:cs typeface="NikoshBAN" pitchFamily="2" charset="0"/>
              </a:rPr>
              <a:t> ও </a:t>
            </a:r>
            <a:r>
              <a:rPr lang="en-US" sz="2400" dirty="0" err="1">
                <a:solidFill>
                  <a:srgbClr val="002060"/>
                </a:solidFill>
                <a:latin typeface="NikoshBAN" pitchFamily="2" charset="0"/>
                <a:cs typeface="NikoshBAN" pitchFamily="2" charset="0"/>
              </a:rPr>
              <a:t>অত্যাবশ্যকীয়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উপাদান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এটি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চরম,পরম</a:t>
            </a:r>
            <a:r>
              <a:rPr lang="en-US" sz="2400" dirty="0">
                <a:solidFill>
                  <a:srgbClr val="002060"/>
                </a:solidFill>
                <a:latin typeface="NikoshBAN" pitchFamily="2" charset="0"/>
                <a:cs typeface="NikoshBAN" pitchFamily="2" charset="0"/>
              </a:rPr>
              <a:t> ও </a:t>
            </a:r>
            <a:r>
              <a:rPr lang="en-US" sz="2400" dirty="0" err="1">
                <a:solidFill>
                  <a:srgbClr val="002060"/>
                </a:solidFill>
                <a:latin typeface="NikoshBAN" pitchFamily="2" charset="0"/>
                <a:cs typeface="NikoshBAN" pitchFamily="2" charset="0"/>
              </a:rPr>
              <a:t>সর্বোচ্চ</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ক্ষমতা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এর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দুটি</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দিক</a:t>
            </a:r>
            <a:r>
              <a:rPr lang="en-US" sz="2400" dirty="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রয়েছে,যথা-অভ্যন্তরীণ</a:t>
            </a:r>
            <a:r>
              <a:rPr lang="en-US" sz="2400" dirty="0" smtClean="0">
                <a:solidFill>
                  <a:srgbClr val="002060"/>
                </a:solidFill>
                <a:latin typeface="NikoshBAN" pitchFamily="2" charset="0"/>
                <a:cs typeface="NikoshBAN" pitchFamily="2" charset="0"/>
              </a:rPr>
              <a:t> </a:t>
            </a:r>
            <a:r>
              <a:rPr lang="en-US" sz="2400" dirty="0">
                <a:solidFill>
                  <a:srgbClr val="002060"/>
                </a:solidFill>
                <a:latin typeface="NikoshBAN" pitchFamily="2" charset="0"/>
                <a:cs typeface="NikoshBAN" pitchFamily="2" charset="0"/>
              </a:rPr>
              <a:t>ও </a:t>
            </a:r>
            <a:r>
              <a:rPr lang="en-US" sz="2400" dirty="0" err="1">
                <a:solidFill>
                  <a:srgbClr val="002060"/>
                </a:solidFill>
                <a:latin typeface="NikoshBAN" pitchFamily="2" charset="0"/>
                <a:cs typeface="NikoshBAN" pitchFamily="2" charset="0"/>
              </a:rPr>
              <a:t>বাহ্যিক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সার্বভৌমত্ব</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অভ্যন্তরীণ</a:t>
            </a:r>
            <a:r>
              <a:rPr lang="en-US" sz="2400" dirty="0" smtClean="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সার্বভৌমত্বের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মাধ্যমে</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দেশের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অভ্যন্তরে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বিভিন্ন</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আদেশ-নির্দেশ</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জারির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মাধ্যমে</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ব্যক্তি</a:t>
            </a:r>
            <a:r>
              <a:rPr lang="en-US" sz="2400" dirty="0">
                <a:solidFill>
                  <a:srgbClr val="002060"/>
                </a:solidFill>
                <a:latin typeface="NikoshBAN" pitchFamily="2" charset="0"/>
                <a:cs typeface="NikoshBAN" pitchFamily="2" charset="0"/>
              </a:rPr>
              <a:t> ও </a:t>
            </a:r>
            <a:r>
              <a:rPr lang="en-US" sz="2400" dirty="0" err="1">
                <a:solidFill>
                  <a:srgbClr val="002060"/>
                </a:solidFill>
                <a:latin typeface="NikoshBAN" pitchFamily="2" charset="0"/>
                <a:cs typeface="NikoshBAN" pitchFamily="2" charset="0"/>
              </a:rPr>
              <a:t>সংস্থার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ওপর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কর্তৃত্ব</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করে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বাহ্যিক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সার্বভৌমত্বের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মাধ্যমে</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রাষ্ট্র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বহিঃশক্তির</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নিয়ন্ত্রণ</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থেকে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দেশকে</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মুক্ত</a:t>
            </a:r>
            <a:r>
              <a:rPr lang="en-US" sz="2400" dirty="0">
                <a:solidFill>
                  <a:srgbClr val="002060"/>
                </a:solidFill>
                <a:latin typeface="NikoshBAN" pitchFamily="2" charset="0"/>
                <a:cs typeface="NikoshBAN" pitchFamily="2" charset="0"/>
              </a:rPr>
              <a:t> </a:t>
            </a:r>
            <a:r>
              <a:rPr lang="en-US" sz="2400" dirty="0" err="1">
                <a:solidFill>
                  <a:srgbClr val="002060"/>
                </a:solidFill>
                <a:latin typeface="NikoshBAN" pitchFamily="2" charset="0"/>
                <a:cs typeface="NikoshBAN" pitchFamily="2" charset="0"/>
              </a:rPr>
              <a:t>রাখে</a:t>
            </a:r>
            <a:r>
              <a:rPr lang="en-US" sz="2400" dirty="0">
                <a:solidFill>
                  <a:srgbClr val="002060"/>
                </a:solidFill>
                <a:latin typeface="NikoshBAN" pitchFamily="2" charset="0"/>
                <a:cs typeface="NikoshBAN" pitchFamily="2" charset="0"/>
              </a:rPr>
              <a:t>।</a:t>
            </a:r>
            <a:r>
              <a:rPr lang="bn-BD" sz="2400" dirty="0">
                <a:solidFill>
                  <a:srgbClr val="002060"/>
                </a:solidFill>
                <a:latin typeface="NikoshBAN" pitchFamily="2" charset="0"/>
                <a:cs typeface="NikoshBAN" pitchFamily="2" charset="0"/>
              </a:rPr>
              <a:t> </a:t>
            </a:r>
            <a:endParaRPr lang="en-US" sz="24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27265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Rounded Rectangle 4"/>
          <p:cNvSpPr/>
          <p:nvPr/>
        </p:nvSpPr>
        <p:spPr>
          <a:xfrm>
            <a:off x="3977686" y="849887"/>
            <a:ext cx="3849733" cy="7555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একক</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কাজ</a:t>
            </a:r>
            <a:r>
              <a:rPr lang="en-US" sz="4000" dirty="0" smtClean="0">
                <a:solidFill>
                  <a:srgbClr val="7030A0"/>
                </a:solidFill>
                <a:latin typeface="NikoshBAN" panose="02000000000000000000" pitchFamily="2" charset="0"/>
                <a:cs typeface="NikoshBAN" panose="02000000000000000000" pitchFamily="2" charset="0"/>
              </a:rPr>
              <a:t> </a:t>
            </a:r>
            <a:r>
              <a:rPr lang="bn-IN" sz="4000" dirty="0" smtClean="0">
                <a:solidFill>
                  <a:srgbClr val="7030A0"/>
                </a:solidFill>
                <a:latin typeface="NikoshBAN" panose="02000000000000000000" pitchFamily="2" charset="0"/>
                <a:cs typeface="NikoshBAN" panose="02000000000000000000" pitchFamily="2" charset="0"/>
              </a:rPr>
              <a:t> </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Horizontal Scroll 5"/>
          <p:cNvSpPr/>
          <p:nvPr/>
        </p:nvSpPr>
        <p:spPr>
          <a:xfrm>
            <a:off x="3402029" y="2485304"/>
            <a:ext cx="4841426" cy="1685752"/>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latin typeface="NikoshBAN" panose="02000000000000000000" pitchFamily="2" charset="0"/>
                <a:cs typeface="NikoshBAN" panose="02000000000000000000" pitchFamily="2" charset="0"/>
              </a:rPr>
              <a:t> </a:t>
            </a:r>
            <a:r>
              <a:rPr lang="en-US" sz="4400" dirty="0" smtClean="0">
                <a:latin typeface="NikoshBAN" panose="02000000000000000000" pitchFamily="2" charset="0"/>
                <a:cs typeface="NikoshBAN" panose="02000000000000000000" pitchFamily="2" charset="0"/>
              </a:rPr>
              <a:t>    </a:t>
            </a:r>
            <a:r>
              <a:rPr lang="bn-IN" sz="4400" dirty="0" smtClean="0">
                <a:solidFill>
                  <a:srgbClr val="002060"/>
                </a:solidFill>
                <a:latin typeface="NikoshBAN" panose="02000000000000000000" pitchFamily="2" charset="0"/>
                <a:cs typeface="NikoshBAN" panose="02000000000000000000" pitchFamily="2" charset="0"/>
              </a:rPr>
              <a:t>(ক) সমাজ কী?</a:t>
            </a:r>
            <a:endParaRPr lang="en-US" sz="44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8139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Rounded Rectangle 4"/>
          <p:cNvSpPr/>
          <p:nvPr/>
        </p:nvSpPr>
        <p:spPr>
          <a:xfrm>
            <a:off x="4064996" y="1190858"/>
            <a:ext cx="4009753" cy="8698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দলীয়</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কাজ</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Vertical Scroll 5"/>
          <p:cNvSpPr/>
          <p:nvPr/>
        </p:nvSpPr>
        <p:spPr>
          <a:xfrm>
            <a:off x="2349258" y="3021578"/>
            <a:ext cx="7806124" cy="1744386"/>
          </a:xfrm>
          <a:prstGeom prst="vertic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3200" dirty="0" err="1" smtClean="0">
                <a:solidFill>
                  <a:srgbClr val="002060"/>
                </a:solidFill>
                <a:latin typeface="NikoshBAN" panose="02000000000000000000" pitchFamily="2" charset="0"/>
                <a:cs typeface="NikoshBAN" panose="02000000000000000000" pitchFamily="2" charset="0"/>
              </a:rPr>
              <a:t>তোমরা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সবাই</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চারটি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দলে</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ভাগ</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হবে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এবং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প্রত্যেক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দল</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একটি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উপাদান</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সম্পর্কে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বিস্তারিত</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খাতায়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লিখবে</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অর্থা</a:t>
            </a:r>
            <a:r>
              <a:rPr lang="en-US" sz="3200" dirty="0" smtClean="0">
                <a:solidFill>
                  <a:srgbClr val="002060"/>
                </a:solidFill>
                <a:latin typeface="NikoshBAN" panose="02000000000000000000" pitchFamily="2" charset="0"/>
                <a:cs typeface="NikoshBAN" panose="02000000000000000000" pitchFamily="2" charset="0"/>
              </a:rPr>
              <a:t>ৎ </a:t>
            </a:r>
            <a:r>
              <a:rPr lang="en-US" sz="3200" dirty="0" err="1" smtClean="0">
                <a:solidFill>
                  <a:srgbClr val="002060"/>
                </a:solidFill>
                <a:latin typeface="NikoshBAN" panose="02000000000000000000" pitchFamily="2" charset="0"/>
                <a:cs typeface="NikoshBAN" panose="02000000000000000000" pitchFamily="2" charset="0"/>
              </a:rPr>
              <a:t>চারটি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দল</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চারটি</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উপাদান</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সম্পর্কে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লিখবে</a:t>
            </a:r>
            <a:r>
              <a:rPr lang="en-US" sz="3200" dirty="0" smtClean="0">
                <a:solidFill>
                  <a:srgbClr val="002060"/>
                </a:solidFill>
                <a:latin typeface="NikoshBAN" panose="02000000000000000000" pitchFamily="2" charset="0"/>
                <a:cs typeface="NikoshBAN" panose="02000000000000000000" pitchFamily="2" charset="0"/>
              </a:rPr>
              <a:t>।</a:t>
            </a:r>
            <a:r>
              <a:rPr lang="bn-IN" sz="3200" dirty="0" smtClean="0">
                <a:solidFill>
                  <a:srgbClr val="002060"/>
                </a:solidFill>
                <a:latin typeface="NikoshBAN" panose="02000000000000000000" pitchFamily="2" charset="0"/>
                <a:cs typeface="NikoshBAN" panose="02000000000000000000" pitchFamily="2" charset="0"/>
              </a:rPr>
              <a:t> </a:t>
            </a:r>
            <a:r>
              <a:rPr lang="en-US" sz="3200" dirty="0" smtClean="0">
                <a:solidFill>
                  <a:srgbClr val="002060"/>
                </a:solidFill>
                <a:latin typeface="NikoshBAN" panose="02000000000000000000" pitchFamily="2" charset="0"/>
                <a:cs typeface="NikoshBAN" panose="02000000000000000000" pitchFamily="2" charset="0"/>
              </a:rPr>
              <a:t> </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02382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Rounded Rectangle 4"/>
          <p:cNvSpPr/>
          <p:nvPr/>
        </p:nvSpPr>
        <p:spPr>
          <a:xfrm>
            <a:off x="4162523" y="715097"/>
            <a:ext cx="3360495" cy="8202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solidFill>
                  <a:srgbClr val="7030A0"/>
                </a:solidFill>
                <a:latin typeface="NikoshBAN" panose="02000000000000000000" pitchFamily="2" charset="0"/>
                <a:cs typeface="NikoshBAN" panose="02000000000000000000" pitchFamily="2" charset="0"/>
              </a:rPr>
              <a:t>মূল্যায়ন</a:t>
            </a:r>
            <a:r>
              <a:rPr lang="bn-IN" sz="4000" dirty="0" smtClean="0">
                <a:solidFill>
                  <a:srgbClr val="7030A0"/>
                </a:solidFill>
                <a:latin typeface="NikoshBAN" panose="02000000000000000000" pitchFamily="2" charset="0"/>
                <a:cs typeface="NikoshBAN" panose="02000000000000000000" pitchFamily="2" charset="0"/>
              </a:rPr>
              <a:t> </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Vertical Scroll 5"/>
          <p:cNvSpPr/>
          <p:nvPr/>
        </p:nvSpPr>
        <p:spPr>
          <a:xfrm>
            <a:off x="1906505" y="2181299"/>
            <a:ext cx="7666986" cy="3152701"/>
          </a:xfrm>
          <a:prstGeom prst="vertic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000" dirty="0" smtClean="0">
                <a:solidFill>
                  <a:srgbClr val="002060"/>
                </a:solidFill>
                <a:latin typeface="NikoshBAN" panose="02000000000000000000" pitchFamily="2" charset="0"/>
                <a:cs typeface="NikoshBAN" panose="02000000000000000000" pitchFamily="2" charset="0"/>
              </a:rPr>
              <a:t>(ক)</a:t>
            </a:r>
            <a:r>
              <a:rPr lang="en-US" sz="2000" dirty="0" err="1" smtClean="0">
                <a:solidFill>
                  <a:srgbClr val="002060"/>
                </a:solidFill>
                <a:latin typeface="NikoshBAN" panose="02000000000000000000" pitchFamily="2" charset="0"/>
                <a:cs typeface="NikoshBAN" panose="02000000000000000000" pitchFamily="2" charset="0"/>
              </a:rPr>
              <a:t>যে</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সংঘবদ্ধ</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জনগষ্ঠী</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সাধারণ</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উদ্দেশ্য</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সাধনের</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জন্য</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একত্রিত</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হয়</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তাকে</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কী</a:t>
            </a:r>
            <a:r>
              <a:rPr lang="en-US"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বলে</a:t>
            </a:r>
            <a:r>
              <a:rPr lang="en-US" sz="2000" dirty="0" smtClean="0">
                <a:solidFill>
                  <a:srgbClr val="002060"/>
                </a:solidFill>
                <a:latin typeface="NikoshBAN" panose="02000000000000000000" pitchFamily="2" charset="0"/>
                <a:cs typeface="NikoshBAN" panose="02000000000000000000" pitchFamily="2" charset="0"/>
              </a:rPr>
              <a:t>?</a:t>
            </a:r>
            <a:endParaRPr lang="bn-IN" sz="2000" dirty="0" smtClean="0">
              <a:solidFill>
                <a:srgbClr val="002060"/>
              </a:solidFill>
              <a:latin typeface="NikoshBAN" panose="02000000000000000000" pitchFamily="2" charset="0"/>
              <a:cs typeface="NikoshBAN" panose="02000000000000000000" pitchFamily="2" charset="0"/>
            </a:endParaRPr>
          </a:p>
          <a:p>
            <a:pPr algn="just"/>
            <a:r>
              <a:rPr lang="bn-IN" sz="2000" dirty="0">
                <a:solidFill>
                  <a:srgbClr val="002060"/>
                </a:solidFill>
                <a:latin typeface="NikoshBAN" panose="02000000000000000000" pitchFamily="2" charset="0"/>
                <a:cs typeface="NikoshBAN" panose="02000000000000000000" pitchFamily="2" charset="0"/>
              </a:rPr>
              <a:t> </a:t>
            </a:r>
            <a:r>
              <a:rPr lang="bn-IN" sz="2000" dirty="0" smtClean="0">
                <a:solidFill>
                  <a:srgbClr val="002060"/>
                </a:solidFill>
                <a:latin typeface="NikoshBAN" panose="02000000000000000000" pitchFamily="2" charset="0"/>
                <a:cs typeface="NikoshBAN" panose="02000000000000000000" pitchFamily="2" charset="0"/>
              </a:rPr>
              <a:t>     উত্তরঃ সমাজ।</a:t>
            </a:r>
          </a:p>
          <a:p>
            <a:pPr algn="just"/>
            <a:r>
              <a:rPr lang="bn-IN" sz="2000" dirty="0" smtClean="0">
                <a:solidFill>
                  <a:srgbClr val="002060"/>
                </a:solidFill>
                <a:latin typeface="NikoshBAN" panose="02000000000000000000" pitchFamily="2" charset="0"/>
                <a:cs typeface="NikoshBAN" panose="02000000000000000000" pitchFamily="2" charset="0"/>
              </a:rPr>
              <a:t>(খ) </a:t>
            </a:r>
            <a:r>
              <a:rPr lang="en-US" sz="2000" dirty="0" err="1">
                <a:solidFill>
                  <a:srgbClr val="002060"/>
                </a:solidFill>
                <a:latin typeface="NikoshBAN" panose="02000000000000000000" pitchFamily="2" charset="0"/>
                <a:cs typeface="NikoshBAN" panose="02000000000000000000" pitchFamily="2" charset="0"/>
              </a:rPr>
              <a:t>যে</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সমাজে</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বাস</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করে</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না,সে</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হয়</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পশু,না</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হয়</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দেবতা</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বলেছেন</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কে</a:t>
            </a:r>
            <a:r>
              <a:rPr lang="en-US" sz="2000" dirty="0">
                <a:solidFill>
                  <a:srgbClr val="002060"/>
                </a:solidFill>
                <a:latin typeface="NikoshBAN" panose="02000000000000000000" pitchFamily="2" charset="0"/>
                <a:cs typeface="NikoshBAN" panose="02000000000000000000" pitchFamily="2" charset="0"/>
              </a:rPr>
              <a:t>?</a:t>
            </a:r>
          </a:p>
          <a:p>
            <a:pPr algn="just"/>
            <a:r>
              <a:rPr lang="bn-IN" sz="2000" dirty="0" smtClean="0">
                <a:solidFill>
                  <a:srgbClr val="002060"/>
                </a:solidFill>
                <a:latin typeface="NikoshBAN" panose="02000000000000000000" pitchFamily="2" charset="0"/>
                <a:cs typeface="NikoshBAN" panose="02000000000000000000" pitchFamily="2" charset="0"/>
              </a:rPr>
              <a:t>     উত্তরঃ দার্শনিক এরিস্টটল।</a:t>
            </a:r>
          </a:p>
          <a:p>
            <a:pPr algn="just"/>
            <a:r>
              <a:rPr lang="bn-IN" sz="2000" dirty="0" smtClean="0">
                <a:solidFill>
                  <a:srgbClr val="002060"/>
                </a:solidFill>
                <a:latin typeface="NikoshBAN" panose="02000000000000000000" pitchFamily="2" charset="0"/>
                <a:cs typeface="NikoshBAN" panose="02000000000000000000" pitchFamily="2" charset="0"/>
              </a:rPr>
              <a:t>(গ) রাষ্ট্র একটি-</a:t>
            </a:r>
          </a:p>
          <a:p>
            <a:pPr algn="just"/>
            <a:r>
              <a:rPr lang="bn-IN" sz="2000" dirty="0">
                <a:solidFill>
                  <a:srgbClr val="002060"/>
                </a:solidFill>
                <a:latin typeface="NikoshBAN" panose="02000000000000000000" pitchFamily="2" charset="0"/>
                <a:cs typeface="NikoshBAN" panose="02000000000000000000" pitchFamily="2" charset="0"/>
              </a:rPr>
              <a:t> </a:t>
            </a:r>
            <a:r>
              <a:rPr lang="bn-IN" sz="2000" dirty="0" smtClean="0">
                <a:solidFill>
                  <a:srgbClr val="002060"/>
                </a:solidFill>
                <a:latin typeface="NikoshBAN" panose="02000000000000000000" pitchFamily="2" charset="0"/>
                <a:cs typeface="NikoshBAN" panose="02000000000000000000" pitchFamily="2" charset="0"/>
              </a:rPr>
              <a:t>    উত্তরঃ রাজনৈতিক প্রতিষ্ঠান।</a:t>
            </a:r>
          </a:p>
          <a:p>
            <a:pPr algn="just"/>
            <a:r>
              <a:rPr lang="bn-IN" sz="2000" dirty="0" smtClean="0">
                <a:solidFill>
                  <a:srgbClr val="002060"/>
                </a:solidFill>
                <a:latin typeface="NikoshBAN" panose="02000000000000000000" pitchFamily="2" charset="0"/>
                <a:cs typeface="NikoshBAN" panose="02000000000000000000" pitchFamily="2" charset="0"/>
              </a:rPr>
              <a:t>(ঘ) </a:t>
            </a:r>
            <a:r>
              <a:rPr lang="en-US" sz="2000" dirty="0" err="1">
                <a:solidFill>
                  <a:srgbClr val="002060"/>
                </a:solidFill>
                <a:latin typeface="NikoshBAN" panose="02000000000000000000" pitchFamily="2" charset="0"/>
                <a:cs typeface="NikoshBAN" panose="02000000000000000000" pitchFamily="2" charset="0"/>
              </a:rPr>
              <a:t>রাষ্ট্রের</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অপরিহার্য</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উপাদান</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কী</a:t>
            </a:r>
            <a:r>
              <a:rPr lang="en-US" sz="2000" dirty="0">
                <a:solidFill>
                  <a:srgbClr val="002060"/>
                </a:solidFill>
                <a:latin typeface="NikoshBAN" panose="02000000000000000000" pitchFamily="2" charset="0"/>
                <a:cs typeface="NikoshBAN" panose="02000000000000000000" pitchFamily="2" charset="0"/>
              </a:rPr>
              <a:t>?</a:t>
            </a:r>
          </a:p>
          <a:p>
            <a:pPr algn="just"/>
            <a:r>
              <a:rPr lang="bn-IN"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উত্তরঃ</a:t>
            </a:r>
            <a:r>
              <a:rPr lang="bn-IN"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জনসমষ্টি</a:t>
            </a:r>
            <a:endParaRPr lang="bn-IN" sz="2000" dirty="0" smtClean="0">
              <a:solidFill>
                <a:srgbClr val="002060"/>
              </a:solidFill>
              <a:latin typeface="NikoshBAN" panose="02000000000000000000" pitchFamily="2" charset="0"/>
              <a:cs typeface="NikoshBAN" panose="02000000000000000000" pitchFamily="2" charset="0"/>
            </a:endParaRPr>
          </a:p>
          <a:p>
            <a:pPr algn="just"/>
            <a:r>
              <a:rPr lang="bn-IN" sz="2000" dirty="0" smtClean="0">
                <a:solidFill>
                  <a:srgbClr val="002060"/>
                </a:solidFill>
                <a:latin typeface="NikoshBAN" panose="02000000000000000000" pitchFamily="2" charset="0"/>
                <a:cs typeface="NikoshBAN" panose="02000000000000000000" pitchFamily="2" charset="0"/>
              </a:rPr>
              <a:t>(ঙ) </a:t>
            </a:r>
            <a:r>
              <a:rPr lang="en-US" sz="2000" dirty="0" err="1">
                <a:solidFill>
                  <a:srgbClr val="002060"/>
                </a:solidFill>
                <a:latin typeface="NikoshBAN" panose="02000000000000000000" pitchFamily="2" charset="0"/>
                <a:cs typeface="NikoshBAN" panose="02000000000000000000" pitchFamily="2" charset="0"/>
              </a:rPr>
              <a:t>সরকার</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গঠিত</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হয়</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কয়টি</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বিভাগ</a:t>
            </a:r>
            <a:r>
              <a:rPr lang="en-US" sz="2000" dirty="0">
                <a:solidFill>
                  <a:srgbClr val="002060"/>
                </a:solidFill>
                <a:latin typeface="NikoshBAN" panose="02000000000000000000" pitchFamily="2" charset="0"/>
                <a:cs typeface="NikoshBAN" panose="02000000000000000000" pitchFamily="2" charset="0"/>
              </a:rPr>
              <a:t> </a:t>
            </a:r>
            <a:r>
              <a:rPr lang="en-US" sz="2000" dirty="0" err="1">
                <a:solidFill>
                  <a:srgbClr val="002060"/>
                </a:solidFill>
                <a:latin typeface="NikoshBAN" panose="02000000000000000000" pitchFamily="2" charset="0"/>
                <a:cs typeface="NikoshBAN" panose="02000000000000000000" pitchFamily="2" charset="0"/>
              </a:rPr>
              <a:t>নিয়ে</a:t>
            </a:r>
            <a:r>
              <a:rPr lang="en-US" sz="2000" dirty="0">
                <a:solidFill>
                  <a:srgbClr val="002060"/>
                </a:solidFill>
                <a:latin typeface="NikoshBAN" panose="02000000000000000000" pitchFamily="2" charset="0"/>
                <a:cs typeface="NikoshBAN" panose="02000000000000000000" pitchFamily="2" charset="0"/>
              </a:rPr>
              <a:t>?</a:t>
            </a:r>
          </a:p>
          <a:p>
            <a:pPr algn="just"/>
            <a:r>
              <a:rPr lang="bn-IN"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উত্তরঃ</a:t>
            </a:r>
            <a:r>
              <a:rPr lang="bn-IN" sz="2000" dirty="0" smtClean="0">
                <a:solidFill>
                  <a:srgbClr val="002060"/>
                </a:solidFill>
                <a:latin typeface="NikoshBAN" panose="02000000000000000000" pitchFamily="2" charset="0"/>
                <a:cs typeface="NikoshBAN" panose="02000000000000000000" pitchFamily="2" charset="0"/>
              </a:rPr>
              <a:t> </a:t>
            </a:r>
            <a:r>
              <a:rPr lang="en-US" sz="2000" dirty="0" err="1" smtClean="0">
                <a:solidFill>
                  <a:srgbClr val="002060"/>
                </a:solidFill>
                <a:latin typeface="NikoshBAN" panose="02000000000000000000" pitchFamily="2" charset="0"/>
                <a:cs typeface="NikoshBAN" panose="02000000000000000000" pitchFamily="2" charset="0"/>
              </a:rPr>
              <a:t>তিনটি</a:t>
            </a:r>
            <a:endParaRPr lang="en-US" sz="2000" dirty="0">
              <a:solidFill>
                <a:srgbClr val="002060"/>
              </a:solidFill>
              <a:latin typeface="NikoshBAN" panose="02000000000000000000" pitchFamily="2" charset="0"/>
              <a:cs typeface="NikoshBAN" panose="02000000000000000000" pitchFamily="2" charset="0"/>
            </a:endParaRPr>
          </a:p>
          <a:p>
            <a:pPr algn="just"/>
            <a:endParaRPr lang="en-US" sz="2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1548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Rounded Rectangle 4"/>
          <p:cNvSpPr/>
          <p:nvPr/>
        </p:nvSpPr>
        <p:spPr>
          <a:xfrm>
            <a:off x="3992761" y="715097"/>
            <a:ext cx="4146913" cy="7326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বাড়ির</a:t>
            </a:r>
            <a:r>
              <a:rPr lang="en-US" sz="4000" dirty="0" smtClean="0">
                <a:solidFill>
                  <a:srgbClr val="7030A0"/>
                </a:solidFill>
                <a:latin typeface="NikoshBAN" panose="02000000000000000000" pitchFamily="2" charset="0"/>
                <a:cs typeface="NikoshBAN" panose="02000000000000000000" pitchFamily="2" charset="0"/>
              </a:rPr>
              <a:t> </a:t>
            </a:r>
            <a:r>
              <a:rPr lang="en-US" sz="4000" dirty="0" err="1" smtClean="0">
                <a:solidFill>
                  <a:srgbClr val="7030A0"/>
                </a:solidFill>
                <a:latin typeface="NikoshBAN" panose="02000000000000000000" pitchFamily="2" charset="0"/>
                <a:cs typeface="NikoshBAN" panose="02000000000000000000" pitchFamily="2" charset="0"/>
              </a:rPr>
              <a:t>কাজ</a:t>
            </a:r>
            <a:r>
              <a:rPr lang="bn-IN" sz="4000" dirty="0" smtClean="0">
                <a:solidFill>
                  <a:srgbClr val="7030A0"/>
                </a:solidFill>
                <a:latin typeface="NikoshBAN" panose="02000000000000000000" pitchFamily="2" charset="0"/>
                <a:cs typeface="NikoshBAN" panose="02000000000000000000" pitchFamily="2" charset="0"/>
              </a:rPr>
              <a:t> </a:t>
            </a:r>
            <a:endParaRPr lang="en-US" sz="4000" dirty="0">
              <a:solidFill>
                <a:srgbClr val="7030A0"/>
              </a:solidFill>
              <a:latin typeface="NikoshBAN" panose="02000000000000000000" pitchFamily="2" charset="0"/>
              <a:cs typeface="NikoshBAN" panose="02000000000000000000" pitchFamily="2" charset="0"/>
            </a:endParaRPr>
          </a:p>
        </p:txBody>
      </p:sp>
      <p:sp>
        <p:nvSpPr>
          <p:cNvPr id="6" name="Vertical Scroll 5"/>
          <p:cNvSpPr/>
          <p:nvPr/>
        </p:nvSpPr>
        <p:spPr>
          <a:xfrm>
            <a:off x="2146058" y="4490308"/>
            <a:ext cx="7296111" cy="856944"/>
          </a:xfrm>
          <a:prstGeom prst="verticalScroll">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সার্বভৌমত্ব</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রাষ্ট্রের</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চরম</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ও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পরম</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ক্ষমতা</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তোমার</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মতামত</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লিখে</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 </a:t>
            </a:r>
            <a:r>
              <a:rPr lang="en-US" sz="2400" dirty="0" err="1">
                <a:solidFill>
                  <a:srgbClr val="002060"/>
                </a:solidFill>
                <a:latin typeface="NikoshBAN" panose="02000000000000000000" pitchFamily="2" charset="0"/>
                <a:cs typeface="NikoshBAN" panose="02000000000000000000" pitchFamily="2" charset="0"/>
                <a:sym typeface="Wingdings" panose="05000000000000000000" pitchFamily="2" charset="2"/>
              </a:rPr>
              <a:t>আনবে</a:t>
            </a:r>
            <a:r>
              <a:rPr lang="en-US" sz="2400" dirty="0">
                <a:solidFill>
                  <a:srgbClr val="002060"/>
                </a:solidFill>
                <a:latin typeface="NikoshBAN" panose="02000000000000000000" pitchFamily="2" charset="0"/>
                <a:cs typeface="NikoshBAN" panose="02000000000000000000" pitchFamily="2" charset="0"/>
                <a:sym typeface="Wingdings" panose="05000000000000000000" pitchFamily="2" charset="2"/>
              </a:rPr>
              <a:t>।</a:t>
            </a:r>
            <a:endParaRPr lang="en-US" sz="2400" dirty="0">
              <a:solidFill>
                <a:srgbClr val="002060"/>
              </a:solidFill>
              <a:latin typeface="NikoshBAN" panose="02000000000000000000" pitchFamily="2" charset="0"/>
              <a:cs typeface="NikoshBAN" panose="02000000000000000000" pitchFamily="2" charset="0"/>
            </a:endParaRPr>
          </a:p>
        </p:txBody>
      </p:sp>
      <p:pic>
        <p:nvPicPr>
          <p:cNvPr id="7" name="Picture 6" descr="E:\MOTIAR\D,contennt Picture 2\home2.jpg">
            <a:extLst>
              <a:ext uri="{FF2B5EF4-FFF2-40B4-BE49-F238E27FC236}">
                <a16:creationId xmlns:a16="http://schemas.microsoft.com/office/drawing/2014/main" id="{A8D4C48D-A47F-4ACE-B5A6-0E0C1B384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210" y="1787673"/>
            <a:ext cx="2365298" cy="23652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36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Rounded Rectangle 4"/>
          <p:cNvSpPr/>
          <p:nvPr/>
        </p:nvSpPr>
        <p:spPr>
          <a:xfrm>
            <a:off x="3034042" y="849654"/>
            <a:ext cx="5943806" cy="7326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6600" dirty="0" smtClean="0">
                <a:latin typeface="NikoshBAN" panose="02000000000000000000" pitchFamily="2" charset="0"/>
                <a:cs typeface="NikoshBAN" panose="02000000000000000000" pitchFamily="2" charset="0"/>
              </a:rPr>
              <a:t> </a:t>
            </a:r>
            <a:r>
              <a:rPr lang="en-US" sz="4800" dirty="0" err="1" smtClean="0">
                <a:solidFill>
                  <a:srgbClr val="00B050"/>
                </a:solidFill>
                <a:latin typeface="NikoshBAN" panose="02000000000000000000" pitchFamily="2" charset="0"/>
                <a:cs typeface="NikoshBAN" panose="02000000000000000000" pitchFamily="2" charset="0"/>
              </a:rPr>
              <a:t>তোমাদের</a:t>
            </a:r>
            <a:r>
              <a:rPr lang="en-US" sz="4800" dirty="0" smtClean="0">
                <a:solidFill>
                  <a:srgbClr val="002060"/>
                </a:solidFill>
                <a:latin typeface="NikoshBAN" panose="02000000000000000000" pitchFamily="2" charset="0"/>
                <a:cs typeface="NikoshBAN" panose="02000000000000000000" pitchFamily="2" charset="0"/>
              </a:rPr>
              <a:t> </a:t>
            </a:r>
            <a:r>
              <a:rPr lang="en-US" sz="4800" dirty="0" err="1" smtClean="0">
                <a:solidFill>
                  <a:srgbClr val="002060"/>
                </a:solidFill>
                <a:latin typeface="NikoshBAN" panose="02000000000000000000" pitchFamily="2" charset="0"/>
                <a:cs typeface="NikoshBAN" panose="02000000000000000000" pitchFamily="2" charset="0"/>
              </a:rPr>
              <a:t>সকলকে</a:t>
            </a:r>
            <a:r>
              <a:rPr lang="en-US" sz="4800" dirty="0" smtClean="0">
                <a:solidFill>
                  <a:srgbClr val="002060"/>
                </a:solidFill>
                <a:latin typeface="NikoshBAN" panose="02000000000000000000" pitchFamily="2" charset="0"/>
                <a:cs typeface="NikoshBAN" panose="02000000000000000000" pitchFamily="2" charset="0"/>
              </a:rPr>
              <a:t> </a:t>
            </a:r>
            <a:r>
              <a:rPr lang="en-US" sz="4800" dirty="0" err="1" smtClean="0">
                <a:solidFill>
                  <a:srgbClr val="C00000"/>
                </a:solidFill>
                <a:latin typeface="NikoshBAN" panose="02000000000000000000" pitchFamily="2" charset="0"/>
                <a:cs typeface="NikoshBAN" panose="02000000000000000000" pitchFamily="2" charset="0"/>
              </a:rPr>
              <a:t>ধন্যবাদ</a:t>
            </a:r>
            <a:r>
              <a:rPr lang="bn-IN" sz="4800" dirty="0" smtClean="0">
                <a:solidFill>
                  <a:srgbClr val="002060"/>
                </a:solidFill>
                <a:latin typeface="NikoshBAN" panose="02000000000000000000" pitchFamily="2" charset="0"/>
                <a:cs typeface="NikoshBAN" panose="02000000000000000000" pitchFamily="2" charset="0"/>
              </a:rPr>
              <a:t> </a:t>
            </a:r>
            <a:endParaRPr lang="en-US" sz="6600" dirty="0">
              <a:solidFill>
                <a:srgbClr val="002060"/>
              </a:solidFill>
              <a:latin typeface="NikoshBAN" panose="02000000000000000000" pitchFamily="2" charset="0"/>
              <a:cs typeface="NikoshBAN" panose="02000000000000000000" pitchFamily="2" charset="0"/>
            </a:endParaRPr>
          </a:p>
        </p:txBody>
      </p:sp>
      <p:pic>
        <p:nvPicPr>
          <p:cNvPr id="6" name="Picture 5" descr="E:\MOTIAR\D,contennt Picture 2\business_team_walking_sm_wm.gif">
            <a:extLst>
              <a:ext uri="{FF2B5EF4-FFF2-40B4-BE49-F238E27FC236}">
                <a16:creationId xmlns:a16="http://schemas.microsoft.com/office/drawing/2014/main" id="{26BBA316-42EC-4677-9707-76F8AB48DE3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72618" y="2529832"/>
            <a:ext cx="6472888" cy="313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79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 name="Content Placeholder 1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8262" y="2796381"/>
            <a:ext cx="1895475" cy="2409825"/>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cxnSp>
        <p:nvCxnSpPr>
          <p:cNvPr id="13" name="Straight Connector 12"/>
          <p:cNvCxnSpPr/>
          <p:nvPr/>
        </p:nvCxnSpPr>
        <p:spPr>
          <a:xfrm flipH="1">
            <a:off x="6108883" y="1058091"/>
            <a:ext cx="31596" cy="5029200"/>
          </a:xfrm>
          <a:prstGeom prst="line">
            <a:avLst/>
          </a:prstGeom>
          <a:ln w="76200">
            <a:solidFill>
              <a:srgbClr val="0039FF"/>
            </a:solidFill>
            <a:prstDash val="sysDash"/>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4" name="Picture 13" descr="pic.jpg">
            <a:extLst>
              <a:ext uri="{FF2B5EF4-FFF2-40B4-BE49-F238E27FC236}">
                <a16:creationId xmlns:a16="http://schemas.microsoft.com/office/drawing/2014/main" id="{5D4ACCAC-A395-4C1A-B83B-FB26A8051EF2}"/>
              </a:ext>
            </a:extLst>
          </p:cNvPr>
          <p:cNvPicPr>
            <a:picLocks noChangeAspect="1"/>
          </p:cNvPicPr>
          <p:nvPr/>
        </p:nvPicPr>
        <p:blipFill>
          <a:blip r:embed="rId4" cstate="print"/>
          <a:stretch>
            <a:fillRect/>
          </a:stretch>
        </p:blipFill>
        <p:spPr>
          <a:xfrm>
            <a:off x="2527527" y="1909995"/>
            <a:ext cx="1286369" cy="1286369"/>
          </a:xfrm>
          <a:prstGeom prst="rect">
            <a:avLst/>
          </a:prstGeom>
          <a:ln w="228600" cap="sq" cmpd="thickThin">
            <a:solidFill>
              <a:srgbClr val="000000"/>
            </a:solidFill>
            <a:prstDash val="solid"/>
            <a:miter lim="800000"/>
          </a:ln>
          <a:effectLst>
            <a:innerShdw blurRad="76200">
              <a:srgbClr val="000000"/>
            </a:innerShdw>
          </a:effectLst>
        </p:spPr>
      </p:pic>
      <p:sp>
        <p:nvSpPr>
          <p:cNvPr id="15" name="TextBox 14">
            <a:extLst>
              <a:ext uri="{FF2B5EF4-FFF2-40B4-BE49-F238E27FC236}">
                <a16:creationId xmlns:a16="http://schemas.microsoft.com/office/drawing/2014/main" id="{A5348906-B545-43D3-A75B-8C69EAFA1DE8}"/>
              </a:ext>
            </a:extLst>
          </p:cNvPr>
          <p:cNvSpPr txBox="1"/>
          <p:nvPr/>
        </p:nvSpPr>
        <p:spPr>
          <a:xfrm>
            <a:off x="1052153" y="768624"/>
            <a:ext cx="4153989" cy="984885"/>
          </a:xfrm>
          <a:prstGeom prst="rect">
            <a:avLst/>
          </a:prstGeom>
          <a:noFill/>
        </p:spPr>
        <p:txBody>
          <a:bodyPr wrap="square" rtlCol="0">
            <a:spAutoFit/>
          </a:bodyPr>
          <a:lstStyle/>
          <a:p>
            <a:pPr algn="ctr"/>
            <a:r>
              <a:rPr lang="bn-IN" sz="4000" dirty="0">
                <a:solidFill>
                  <a:srgbClr val="7030A0"/>
                </a:solidFill>
                <a:latin typeface="NikoshBAN" pitchFamily="2" charset="0"/>
                <a:cs typeface="NikoshBAN" pitchFamily="2" charset="0"/>
              </a:rPr>
              <a:t>শিক্ষক পরিচিতি</a:t>
            </a:r>
            <a:endParaRPr lang="en-US" sz="4000" dirty="0">
              <a:solidFill>
                <a:srgbClr val="7030A0"/>
              </a:solidFill>
              <a:latin typeface="NikoshBAN" pitchFamily="2" charset="0"/>
              <a:cs typeface="NikoshBAN" pitchFamily="2" charset="0"/>
            </a:endParaRPr>
          </a:p>
          <a:p>
            <a:endParaRPr lang="en-US" dirty="0"/>
          </a:p>
        </p:txBody>
      </p:sp>
      <p:sp>
        <p:nvSpPr>
          <p:cNvPr id="16" name="TextBox 15">
            <a:extLst>
              <a:ext uri="{FF2B5EF4-FFF2-40B4-BE49-F238E27FC236}">
                <a16:creationId xmlns:a16="http://schemas.microsoft.com/office/drawing/2014/main" id="{A0B3283D-F27D-4228-BA51-9133AF73BD69}"/>
              </a:ext>
            </a:extLst>
          </p:cNvPr>
          <p:cNvSpPr txBox="1"/>
          <p:nvPr/>
        </p:nvSpPr>
        <p:spPr>
          <a:xfrm>
            <a:off x="1326485" y="3572691"/>
            <a:ext cx="3825882" cy="2585323"/>
          </a:xfrm>
          <a:prstGeom prst="rect">
            <a:avLst/>
          </a:prstGeom>
          <a:noFill/>
        </p:spPr>
        <p:txBody>
          <a:bodyPr wrap="square" rtlCol="0">
            <a:spAutoFit/>
          </a:bodyPr>
          <a:lstStyle/>
          <a:p>
            <a:pPr algn="ctr"/>
            <a:r>
              <a:rPr lang="bn-IN" sz="2800" dirty="0">
                <a:solidFill>
                  <a:srgbClr val="002060"/>
                </a:solidFill>
                <a:latin typeface="NikoshBAN" panose="02000000000000000000" pitchFamily="2" charset="0"/>
                <a:cs typeface="NikoshBAN" pitchFamily="2" charset="0"/>
              </a:rPr>
              <a:t>বিদ্যুৎ চন্দ্র তালুকদার</a:t>
            </a:r>
          </a:p>
          <a:p>
            <a:pPr algn="ctr"/>
            <a:r>
              <a:rPr lang="bn-IN" dirty="0">
                <a:solidFill>
                  <a:srgbClr val="002060"/>
                </a:solidFill>
                <a:latin typeface="NikoshBAN" pitchFamily="2" charset="0"/>
                <a:cs typeface="NikoshBAN" pitchFamily="2" charset="0"/>
              </a:rPr>
              <a:t>সহকারী শিক্ষক (কম্পিউটার)</a:t>
            </a:r>
          </a:p>
          <a:p>
            <a:pPr algn="ctr"/>
            <a:r>
              <a:rPr lang="bn-IN" sz="2400" dirty="0">
                <a:solidFill>
                  <a:srgbClr val="002060"/>
                </a:solidFill>
                <a:latin typeface="NikoshBAN" pitchFamily="2" charset="0"/>
                <a:cs typeface="NikoshBAN" pitchFamily="2" charset="0"/>
              </a:rPr>
              <a:t>কলমাকান্দা উচ্চ বালিকা বিদ্যালয়</a:t>
            </a:r>
          </a:p>
          <a:p>
            <a:pPr algn="ctr"/>
            <a:r>
              <a:rPr lang="bn-IN" sz="1600" dirty="0">
                <a:solidFill>
                  <a:srgbClr val="002060"/>
                </a:solidFill>
                <a:latin typeface="NikoshBAN" pitchFamily="2" charset="0"/>
                <a:cs typeface="NikoshBAN" pitchFamily="2" charset="0"/>
              </a:rPr>
              <a:t>ইনডেক্স নম্বর – ১১২২০৭৪</a:t>
            </a:r>
          </a:p>
          <a:p>
            <a:pPr algn="ctr"/>
            <a:r>
              <a:rPr lang="bn-IN" sz="2400" dirty="0">
                <a:solidFill>
                  <a:srgbClr val="002060"/>
                </a:solidFill>
                <a:latin typeface="NikoshBAN" pitchFamily="2" charset="0"/>
                <a:cs typeface="NikoshBAN" pitchFamily="2" charset="0"/>
              </a:rPr>
              <a:t>মোবাইল -০১৭৪৫৫৪২৮১৫</a:t>
            </a:r>
          </a:p>
          <a:p>
            <a:pPr algn="ctr"/>
            <a:r>
              <a:rPr lang="bn-IN" sz="1200" dirty="0">
                <a:solidFill>
                  <a:srgbClr val="002060"/>
                </a:solidFill>
                <a:latin typeface="NikoshBAN" pitchFamily="2" charset="0"/>
                <a:cs typeface="NikoshBAN" pitchFamily="2" charset="0"/>
              </a:rPr>
              <a:t>ই-মেইল </a:t>
            </a:r>
            <a:r>
              <a:rPr lang="bn-IN" sz="1600" dirty="0">
                <a:solidFill>
                  <a:srgbClr val="002060"/>
                </a:solidFill>
                <a:latin typeface="NikoshBAN" pitchFamily="2" charset="0"/>
                <a:cs typeface="NikoshBAN" pitchFamily="2" charset="0"/>
              </a:rPr>
              <a:t>– </a:t>
            </a:r>
            <a:r>
              <a:rPr lang="en-US" sz="1600" dirty="0">
                <a:solidFill>
                  <a:srgbClr val="002060"/>
                </a:solidFill>
                <a:latin typeface="NikoshBAN" pitchFamily="2" charset="0"/>
                <a:cs typeface="NikoshBAN" pitchFamily="2" charset="0"/>
              </a:rPr>
              <a:t>bidduth</a:t>
            </a:r>
            <a:r>
              <a:rPr lang="en-US" sz="1600" dirty="0">
                <a:solidFill>
                  <a:srgbClr val="002060"/>
                </a:solidFill>
                <a:latin typeface="Calibri" pitchFamily="34" charset="0"/>
                <a:cs typeface="NikoshBAN" pitchFamily="2" charset="0"/>
              </a:rPr>
              <a:t>83</a:t>
            </a:r>
            <a:r>
              <a:rPr lang="en-US" sz="1600" dirty="0">
                <a:solidFill>
                  <a:srgbClr val="002060"/>
                </a:solidFill>
                <a:latin typeface="NikoshBAN" pitchFamily="2" charset="0"/>
                <a:cs typeface="NikoshBAN" pitchFamily="2" charset="0"/>
              </a:rPr>
              <a:t>talukder@gmail.com</a:t>
            </a:r>
            <a:endParaRPr lang="en-US" dirty="0">
              <a:solidFill>
                <a:srgbClr val="002060"/>
              </a:solidFill>
              <a:latin typeface="NikoshBAN" pitchFamily="2" charset="0"/>
              <a:cs typeface="NikoshBAN" pitchFamily="2" charset="0"/>
            </a:endParaRPr>
          </a:p>
          <a:p>
            <a:endParaRPr lang="en-US" dirty="0"/>
          </a:p>
        </p:txBody>
      </p:sp>
      <p:sp>
        <p:nvSpPr>
          <p:cNvPr id="17" name="TextBox 16">
            <a:extLst>
              <a:ext uri="{FF2B5EF4-FFF2-40B4-BE49-F238E27FC236}">
                <a16:creationId xmlns:a16="http://schemas.microsoft.com/office/drawing/2014/main" id="{7912AF89-C967-4971-B8CF-626418055F70}"/>
              </a:ext>
            </a:extLst>
          </p:cNvPr>
          <p:cNvSpPr txBox="1"/>
          <p:nvPr/>
        </p:nvSpPr>
        <p:spPr>
          <a:xfrm>
            <a:off x="7757501" y="818089"/>
            <a:ext cx="2311880" cy="984885"/>
          </a:xfrm>
          <a:prstGeom prst="rect">
            <a:avLst/>
          </a:prstGeom>
          <a:noFill/>
        </p:spPr>
        <p:txBody>
          <a:bodyPr wrap="square" rtlCol="0">
            <a:spAutoFit/>
          </a:bodyPr>
          <a:lstStyle/>
          <a:p>
            <a:pPr algn="ctr"/>
            <a:r>
              <a:rPr lang="bn-IN" sz="4000" dirty="0">
                <a:solidFill>
                  <a:srgbClr val="7030A0"/>
                </a:solidFill>
                <a:latin typeface="NikoshBAN" pitchFamily="2" charset="0"/>
                <a:cs typeface="NikoshBAN" pitchFamily="2" charset="0"/>
              </a:rPr>
              <a:t>পাঠ পরিচিতি</a:t>
            </a:r>
            <a:endParaRPr lang="en-US" sz="4000" dirty="0">
              <a:solidFill>
                <a:srgbClr val="7030A0"/>
              </a:solidFill>
              <a:latin typeface="NikoshBAN" pitchFamily="2" charset="0"/>
              <a:cs typeface="NikoshBAN" pitchFamily="2" charset="0"/>
            </a:endParaRPr>
          </a:p>
          <a:p>
            <a:endParaRPr lang="en-US" dirty="0"/>
          </a:p>
        </p:txBody>
      </p:sp>
      <p:sp>
        <p:nvSpPr>
          <p:cNvPr id="18" name="TextBox 17">
            <a:extLst>
              <a:ext uri="{FF2B5EF4-FFF2-40B4-BE49-F238E27FC236}">
                <a16:creationId xmlns:a16="http://schemas.microsoft.com/office/drawing/2014/main" id="{BDEA1DB6-6909-4C02-99B9-A50B7421EC48}"/>
              </a:ext>
            </a:extLst>
          </p:cNvPr>
          <p:cNvSpPr txBox="1"/>
          <p:nvPr/>
        </p:nvSpPr>
        <p:spPr>
          <a:xfrm>
            <a:off x="7301823" y="4394520"/>
            <a:ext cx="3178767" cy="1692771"/>
          </a:xfrm>
          <a:prstGeom prst="rect">
            <a:avLst/>
          </a:prstGeom>
          <a:noFill/>
        </p:spPr>
        <p:txBody>
          <a:bodyPr wrap="square" rtlCol="0">
            <a:spAutoFit/>
          </a:bodyPr>
          <a:lstStyle/>
          <a:p>
            <a:pPr algn="ctr">
              <a:defRPr/>
            </a:pPr>
            <a:r>
              <a:rPr lang="bn-BD" sz="2800" b="1" dirty="0">
                <a:solidFill>
                  <a:srgbClr val="002060"/>
                </a:solidFill>
                <a:latin typeface="NikoshBAN" pitchFamily="2" charset="0"/>
                <a:cs typeface="NikoshBAN" pitchFamily="2" charset="0"/>
              </a:rPr>
              <a:t>শ্রেণিঃ </a:t>
            </a:r>
            <a:r>
              <a:rPr lang="bn-IN" sz="2800" b="1" dirty="0" smtClean="0">
                <a:solidFill>
                  <a:srgbClr val="002060"/>
                </a:solidFill>
                <a:latin typeface="NikoshBAN" pitchFamily="2" charset="0"/>
                <a:cs typeface="NikoshBAN" pitchFamily="2" charset="0"/>
              </a:rPr>
              <a:t>নবম-দশম</a:t>
            </a:r>
            <a:endParaRPr lang="bn-IN" sz="2800" b="1" dirty="0">
              <a:solidFill>
                <a:srgbClr val="002060"/>
              </a:solidFill>
              <a:latin typeface="NikoshBAN" pitchFamily="2" charset="0"/>
              <a:cs typeface="NikoshBAN" pitchFamily="2" charset="0"/>
            </a:endParaRPr>
          </a:p>
          <a:p>
            <a:pPr algn="ctr">
              <a:defRPr/>
            </a:pPr>
            <a:r>
              <a:rPr lang="bn-BD" sz="2400" dirty="0">
                <a:solidFill>
                  <a:srgbClr val="002060"/>
                </a:solidFill>
                <a:latin typeface="NikoshBAN" pitchFamily="2" charset="0"/>
                <a:cs typeface="NikoshBAN" pitchFamily="2" charset="0"/>
              </a:rPr>
              <a:t>বিষয়ঃ </a:t>
            </a:r>
            <a:r>
              <a:rPr lang="bn-IN" sz="2400" dirty="0" smtClean="0">
                <a:solidFill>
                  <a:srgbClr val="002060"/>
                </a:solidFill>
                <a:latin typeface="NikoshBAN" pitchFamily="2" charset="0"/>
                <a:cs typeface="NikoshBAN" pitchFamily="2" charset="0"/>
              </a:rPr>
              <a:t>পৌরনীতি ও নাগরিকতা</a:t>
            </a:r>
            <a:endParaRPr lang="bn-BD" sz="2400" b="1" dirty="0">
              <a:solidFill>
                <a:srgbClr val="002060"/>
              </a:solidFill>
              <a:latin typeface="NikoshBAN" pitchFamily="2" charset="0"/>
              <a:cs typeface="NikoshBAN" pitchFamily="2" charset="0"/>
            </a:endParaRPr>
          </a:p>
          <a:p>
            <a:pPr algn="ctr"/>
            <a:r>
              <a:rPr lang="en-US" sz="2800" dirty="0" err="1" smtClean="0">
                <a:solidFill>
                  <a:srgbClr val="002060"/>
                </a:solidFill>
                <a:latin typeface="NikoshBAN" pitchFamily="2" charset="0"/>
                <a:cs typeface="NikoshBAN" pitchFamily="2" charset="0"/>
              </a:rPr>
              <a:t>অধ্যায়ঃ</a:t>
            </a:r>
            <a:r>
              <a:rPr lang="en-US" sz="2800" dirty="0" smtClean="0">
                <a:solidFill>
                  <a:srgbClr val="002060"/>
                </a:solidFill>
                <a:latin typeface="NikoshBAN" pitchFamily="2" charset="0"/>
                <a:cs typeface="NikoshBAN" pitchFamily="2" charset="0"/>
              </a:rPr>
              <a:t> </a:t>
            </a:r>
            <a:r>
              <a:rPr lang="bn-IN" sz="2800" dirty="0" smtClean="0">
                <a:solidFill>
                  <a:srgbClr val="002060"/>
                </a:solidFill>
                <a:latin typeface="NikoshBAN" pitchFamily="2" charset="0"/>
                <a:cs typeface="NikoshBAN" pitchFamily="2" charset="0"/>
              </a:rPr>
              <a:t>প্রথম </a:t>
            </a:r>
            <a:r>
              <a:rPr lang="en-US" sz="2800" dirty="0" smtClean="0">
                <a:solidFill>
                  <a:srgbClr val="002060"/>
                </a:solidFill>
                <a:latin typeface="NikoshBAN" pitchFamily="2" charset="0"/>
                <a:cs typeface="NikoshBAN" pitchFamily="2" charset="0"/>
              </a:rPr>
              <a:t> </a:t>
            </a:r>
            <a:endParaRPr lang="en-US" sz="2800" dirty="0">
              <a:solidFill>
                <a:srgbClr val="002060"/>
              </a:solidFill>
              <a:latin typeface="NikoshBAN" pitchFamily="2" charset="0"/>
              <a:cs typeface="NikoshBAN" pitchFamily="2" charset="0"/>
            </a:endParaRPr>
          </a:p>
          <a:p>
            <a:pPr algn="ctr"/>
            <a:r>
              <a:rPr lang="bn-BD" sz="2400" dirty="0">
                <a:solidFill>
                  <a:srgbClr val="002060"/>
                </a:solidFill>
                <a:latin typeface="NikoshBAN" pitchFamily="2" charset="0"/>
                <a:cs typeface="NikoshBAN" pitchFamily="2" charset="0"/>
              </a:rPr>
              <a:t>সময়ঃ </a:t>
            </a:r>
            <a:r>
              <a:rPr lang="bn-IN" sz="2400" dirty="0">
                <a:solidFill>
                  <a:srgbClr val="002060"/>
                </a:solidFill>
                <a:latin typeface="NikoshBAN" pitchFamily="2" charset="0"/>
                <a:cs typeface="NikoshBAN" pitchFamily="2" charset="0"/>
              </a:rPr>
              <a:t>৪</a:t>
            </a:r>
            <a:r>
              <a:rPr lang="en-US" sz="2400" dirty="0">
                <a:solidFill>
                  <a:srgbClr val="002060"/>
                </a:solidFill>
                <a:latin typeface="NikoshBAN" pitchFamily="2" charset="0"/>
                <a:cs typeface="NikoshBAN" pitchFamily="2" charset="0"/>
              </a:rPr>
              <a:t>০</a:t>
            </a:r>
            <a:r>
              <a:rPr lang="bn-BD" sz="2400" dirty="0">
                <a:solidFill>
                  <a:srgbClr val="002060"/>
                </a:solidFill>
                <a:latin typeface="NikoshBAN" pitchFamily="2" charset="0"/>
                <a:cs typeface="NikoshBAN" pitchFamily="2" charset="0"/>
              </a:rPr>
              <a:t> মিনিট</a:t>
            </a:r>
            <a:r>
              <a:rPr lang="en-US" sz="2400" dirty="0">
                <a:solidFill>
                  <a:srgbClr val="002060"/>
                </a:solidFill>
                <a:latin typeface="NikoshBAN" pitchFamily="2" charset="0"/>
                <a:cs typeface="NikoshBAN" pitchFamily="2" charset="0"/>
              </a:rPr>
              <a:t> </a:t>
            </a:r>
            <a:endParaRPr lang="en-US" sz="2400" dirty="0">
              <a:solidFill>
                <a:srgbClr val="002060"/>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6478" y="1753509"/>
            <a:ext cx="1895475" cy="2409825"/>
          </a:xfrm>
          <a:prstGeom prst="rect">
            <a:avLst/>
          </a:prstGeom>
        </p:spPr>
      </p:pic>
    </p:spTree>
    <p:extLst>
      <p:ext uri="{BB962C8B-B14F-4D97-AF65-F5344CB8AC3E}">
        <p14:creationId xmlns:p14="http://schemas.microsoft.com/office/powerpoint/2010/main" val="14115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ircle(in)">
                                      <p:cBhvr>
                                        <p:cTn id="15" dur="20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2012" y="3201194"/>
            <a:ext cx="2847975" cy="16002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2961457" y="644420"/>
            <a:ext cx="6404215" cy="76874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solidFill>
                  <a:srgbClr val="00B050"/>
                </a:solidFill>
                <a:latin typeface="NikoshBAN" panose="02000000000000000000" pitchFamily="2" charset="0"/>
                <a:cs typeface="NikoshBAN" panose="02000000000000000000" pitchFamily="2" charset="0"/>
              </a:rPr>
              <a:t>আ</a:t>
            </a:r>
            <a:r>
              <a:rPr lang="en-US" sz="4000" dirty="0" err="1" smtClean="0">
                <a:solidFill>
                  <a:srgbClr val="00B050"/>
                </a:solidFill>
                <a:latin typeface="NikoshBAN" panose="02000000000000000000" pitchFamily="2" charset="0"/>
                <a:cs typeface="NikoshBAN" panose="02000000000000000000" pitchFamily="2" charset="0"/>
              </a:rPr>
              <a:t>মরা</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এখন</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কয়েকটি</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ছবি</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দেখব</a:t>
            </a:r>
            <a:r>
              <a:rPr lang="en-US" sz="4000" dirty="0" smtClean="0">
                <a:solidFill>
                  <a:srgbClr val="00B050"/>
                </a:solidFill>
                <a:latin typeface="NikoshBAN" panose="02000000000000000000" pitchFamily="2" charset="0"/>
                <a:cs typeface="NikoshBAN" panose="02000000000000000000" pitchFamily="2" charset="0"/>
              </a:rPr>
              <a:t> </a:t>
            </a:r>
            <a:r>
              <a:rPr lang="bn-IN" sz="4000" dirty="0" smtClean="0">
                <a:solidFill>
                  <a:srgbClr val="00B050"/>
                </a:solidFill>
                <a:latin typeface="NikoshBAN" panose="02000000000000000000" pitchFamily="2" charset="0"/>
                <a:cs typeface="NikoshBAN" panose="02000000000000000000" pitchFamily="2" charset="0"/>
              </a:rPr>
              <a:t> </a:t>
            </a:r>
            <a:endParaRPr lang="en-US" sz="4000" dirty="0">
              <a:solidFill>
                <a:srgbClr val="00B05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9691" y="1886853"/>
            <a:ext cx="5244330" cy="3227279"/>
          </a:xfrm>
          <a:prstGeom prst="rect">
            <a:avLst/>
          </a:prstGeom>
        </p:spPr>
        <p:style>
          <a:lnRef idx="3">
            <a:schemeClr val="lt1"/>
          </a:lnRef>
          <a:fillRef idx="1">
            <a:schemeClr val="accent6"/>
          </a:fillRef>
          <a:effectRef idx="1">
            <a:schemeClr val="accent6"/>
          </a:effectRef>
          <a:fontRef idx="minor">
            <a:schemeClr val="lt1"/>
          </a:fontRef>
        </p:style>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4339" y="1886853"/>
            <a:ext cx="4308584" cy="3227279"/>
          </a:xfrm>
          <a:prstGeom prst="rect">
            <a:avLst/>
          </a:prstGeom>
        </p:spPr>
        <p:style>
          <a:lnRef idx="2">
            <a:schemeClr val="accent3">
              <a:shade val="50000"/>
            </a:schemeClr>
          </a:lnRef>
          <a:fillRef idx="1">
            <a:schemeClr val="accent3"/>
          </a:fillRef>
          <a:effectRef idx="0">
            <a:schemeClr val="accent3"/>
          </a:effectRef>
          <a:fontRef idx="minor">
            <a:schemeClr val="lt1"/>
          </a:fontRef>
        </p:style>
      </p:pic>
    </p:spTree>
    <p:extLst>
      <p:ext uri="{BB962C8B-B14F-4D97-AF65-F5344CB8AC3E}">
        <p14:creationId xmlns:p14="http://schemas.microsoft.com/office/powerpoint/2010/main" val="204669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4875" y="3172619"/>
            <a:ext cx="2762250" cy="165735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230335" y="604037"/>
            <a:ext cx="5731330" cy="58153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solidFill>
                  <a:srgbClr val="00B050"/>
                </a:solidFill>
                <a:latin typeface="NikoshBAN" panose="02000000000000000000" pitchFamily="2" charset="0"/>
                <a:cs typeface="NikoshBAN" panose="02000000000000000000" pitchFamily="2" charset="0"/>
              </a:rPr>
              <a:t>আ</a:t>
            </a:r>
            <a:r>
              <a:rPr lang="en-US" sz="4000" dirty="0" err="1" smtClean="0">
                <a:solidFill>
                  <a:srgbClr val="00B050"/>
                </a:solidFill>
                <a:latin typeface="NikoshBAN" panose="02000000000000000000" pitchFamily="2" charset="0"/>
                <a:cs typeface="NikoshBAN" panose="02000000000000000000" pitchFamily="2" charset="0"/>
              </a:rPr>
              <a:t>মরা</a:t>
            </a:r>
            <a:r>
              <a:rPr lang="en-US" sz="4000" dirty="0" smtClean="0">
                <a:solidFill>
                  <a:srgbClr val="00B050"/>
                </a:solidFill>
                <a:latin typeface="NikoshBAN" panose="02000000000000000000" pitchFamily="2" charset="0"/>
                <a:cs typeface="NikoshBAN" panose="02000000000000000000" pitchFamily="2" charset="0"/>
              </a:rPr>
              <a:t> </a:t>
            </a:r>
            <a:r>
              <a:rPr lang="bn-IN" sz="4000" dirty="0" smtClean="0">
                <a:solidFill>
                  <a:srgbClr val="00B050"/>
                </a:solidFill>
                <a:latin typeface="NikoshBAN" panose="02000000000000000000" pitchFamily="2" charset="0"/>
                <a:cs typeface="NikoshBAN" panose="02000000000000000000" pitchFamily="2" charset="0"/>
              </a:rPr>
              <a:t>আরও </a:t>
            </a:r>
            <a:r>
              <a:rPr lang="en-US" sz="4000" dirty="0" err="1" smtClean="0">
                <a:solidFill>
                  <a:srgbClr val="00B050"/>
                </a:solidFill>
                <a:latin typeface="NikoshBAN" panose="02000000000000000000" pitchFamily="2" charset="0"/>
                <a:cs typeface="NikoshBAN" panose="02000000000000000000" pitchFamily="2" charset="0"/>
              </a:rPr>
              <a:t>কয়েকটি</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ছবি</a:t>
            </a:r>
            <a:r>
              <a:rPr lang="en-US" sz="4000" dirty="0" smtClean="0">
                <a:solidFill>
                  <a:srgbClr val="00B050"/>
                </a:solidFill>
                <a:latin typeface="NikoshBAN" panose="02000000000000000000" pitchFamily="2" charset="0"/>
                <a:cs typeface="NikoshBAN" panose="02000000000000000000" pitchFamily="2" charset="0"/>
              </a:rPr>
              <a:t> </a:t>
            </a:r>
            <a:r>
              <a:rPr lang="en-US" sz="4000" dirty="0" err="1" smtClean="0">
                <a:solidFill>
                  <a:srgbClr val="00B050"/>
                </a:solidFill>
                <a:latin typeface="NikoshBAN" panose="02000000000000000000" pitchFamily="2" charset="0"/>
                <a:cs typeface="NikoshBAN" panose="02000000000000000000" pitchFamily="2" charset="0"/>
              </a:rPr>
              <a:t>দেখি</a:t>
            </a:r>
            <a:r>
              <a:rPr lang="en-US" sz="4000" dirty="0" smtClean="0">
                <a:solidFill>
                  <a:srgbClr val="00B050"/>
                </a:solidFill>
                <a:latin typeface="NikoshBAN" panose="02000000000000000000" pitchFamily="2" charset="0"/>
                <a:cs typeface="NikoshBAN" panose="02000000000000000000" pitchFamily="2" charset="0"/>
              </a:rPr>
              <a:t> </a:t>
            </a:r>
            <a:r>
              <a:rPr lang="bn-IN" sz="4000" dirty="0" smtClean="0">
                <a:solidFill>
                  <a:srgbClr val="00B050"/>
                </a:solidFill>
                <a:latin typeface="NikoshBAN" panose="02000000000000000000" pitchFamily="2" charset="0"/>
                <a:cs typeface="NikoshBAN" panose="02000000000000000000" pitchFamily="2" charset="0"/>
              </a:rPr>
              <a:t>? </a:t>
            </a:r>
            <a:endParaRPr lang="en-US" sz="4000" dirty="0">
              <a:solidFill>
                <a:srgbClr val="00B05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8870" y="2274466"/>
            <a:ext cx="4936675" cy="2773784"/>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2303" y="2274466"/>
            <a:ext cx="4622974" cy="2773784"/>
          </a:xfrm>
          <a:prstGeom prst="rect">
            <a:avLst/>
          </a:prstGeom>
        </p:spPr>
      </p:pic>
    </p:spTree>
    <p:extLst>
      <p:ext uri="{BB962C8B-B14F-4D97-AF65-F5344CB8AC3E}">
        <p14:creationId xmlns:p14="http://schemas.microsoft.com/office/powerpoint/2010/main" val="114981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95825" y="3182144"/>
            <a:ext cx="2800350" cy="16383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408218" y="688271"/>
            <a:ext cx="5292437" cy="82187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u="sng" dirty="0">
                <a:solidFill>
                  <a:srgbClr val="002060"/>
                </a:solidFill>
                <a:latin typeface="NikoshBAN" panose="02000000000000000000" pitchFamily="2" charset="0"/>
                <a:cs typeface="NikoshBAN" panose="02000000000000000000" pitchFamily="2" charset="0"/>
              </a:rPr>
              <a:t>আজকের পাঠের বিষয় </a:t>
            </a:r>
            <a:endParaRPr lang="en-US" sz="4000" u="sng" dirty="0">
              <a:solidFill>
                <a:srgbClr val="002060"/>
              </a:solidFill>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950" y="1898512"/>
            <a:ext cx="6786995" cy="3970622"/>
          </a:xfrm>
          <a:prstGeom prst="rect">
            <a:avLst/>
          </a:prstGeom>
        </p:spPr>
      </p:pic>
    </p:spTree>
    <p:extLst>
      <p:ext uri="{BB962C8B-B14F-4D97-AF65-F5344CB8AC3E}">
        <p14:creationId xmlns:p14="http://schemas.microsoft.com/office/powerpoint/2010/main" val="389045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71987" y="3296444"/>
            <a:ext cx="3248025" cy="14097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981202" y="642551"/>
            <a:ext cx="4206834" cy="881449"/>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a:solidFill>
                  <a:srgbClr val="7030A0"/>
                </a:solidFill>
                <a:latin typeface="NikoshBAN" panose="02000000000000000000" pitchFamily="2" charset="0"/>
                <a:cs typeface="NikoshBAN" panose="02000000000000000000" pitchFamily="2" charset="0"/>
              </a:rPr>
              <a:t>শিখনফল</a:t>
            </a:r>
            <a:endParaRPr lang="en-US" sz="4800" dirty="0">
              <a:solidFill>
                <a:srgbClr val="7030A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0924529C-CC17-4948-BD88-3828C5855C1D}"/>
              </a:ext>
            </a:extLst>
          </p:cNvPr>
          <p:cNvSpPr txBox="1"/>
          <p:nvPr/>
        </p:nvSpPr>
        <p:spPr>
          <a:xfrm>
            <a:off x="2032466" y="2124220"/>
            <a:ext cx="8574574" cy="1046440"/>
          </a:xfrm>
          <a:prstGeom prst="rect">
            <a:avLst/>
          </a:prstGeom>
          <a:noFill/>
        </p:spPr>
        <p:txBody>
          <a:bodyPr wrap="square" rtlCol="0">
            <a:spAutoFit/>
          </a:bodyPr>
          <a:lstStyle/>
          <a:p>
            <a:r>
              <a:rPr lang="bn-IN" sz="4400" dirty="0">
                <a:solidFill>
                  <a:srgbClr val="002060"/>
                </a:solidFill>
                <a:latin typeface="NikoshBAN" panose="02000000000000000000" pitchFamily="2" charset="0"/>
                <a:cs typeface="NikoshBAN" panose="02000000000000000000" pitchFamily="2" charset="0"/>
              </a:rPr>
              <a:t>এই পাঠ শেষে শিক্ষার্থীরা ...............।</a:t>
            </a:r>
          </a:p>
          <a:p>
            <a:endParaRPr lang="en-US" dirty="0"/>
          </a:p>
        </p:txBody>
      </p:sp>
      <p:sp>
        <p:nvSpPr>
          <p:cNvPr id="7" name="Subtitle 2"/>
          <p:cNvSpPr>
            <a:spLocks/>
          </p:cNvSpPr>
          <p:nvPr/>
        </p:nvSpPr>
        <p:spPr bwMode="auto">
          <a:xfrm>
            <a:off x="1590364" y="3188206"/>
            <a:ext cx="8820770" cy="1626175"/>
          </a:xfrm>
          <a:prstGeom prst="rect">
            <a:avLst/>
          </a:prstGeom>
          <a:noFill/>
          <a:ln w="38100">
            <a:solidFill>
              <a:schemeClr val="tx1"/>
            </a:solidFill>
            <a:miter lim="800000"/>
            <a:headEnd/>
            <a:tailEnd/>
          </a:ln>
        </p:spPr>
        <p:txBody>
          <a:bodyPr/>
          <a:lstStyle/>
          <a:p>
            <a:pPr>
              <a:lnSpc>
                <a:spcPct val="90000"/>
              </a:lnSpc>
              <a:spcBef>
                <a:spcPct val="20000"/>
              </a:spcBef>
            </a:pPr>
            <a:r>
              <a:rPr lang="bn-BD" sz="2800" dirty="0" smtClean="0">
                <a:latin typeface="NikoshBAN" panose="02000000000000000000" pitchFamily="2" charset="0"/>
                <a:cs typeface="NikoshBAN" panose="02000000000000000000" pitchFamily="2" charset="0"/>
              </a:rPr>
              <a:t>১</a:t>
            </a:r>
            <a:r>
              <a:rPr lang="bn-BD" sz="2800" dirty="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রাষ্ট্র কী তা</a:t>
            </a:r>
            <a:r>
              <a:rPr lang="bn-BD" sz="2800" dirty="0" smtClean="0">
                <a:latin typeface="NikoshBAN" panose="02000000000000000000" pitchFamily="2" charset="0"/>
                <a:cs typeface="NikoshBAN" panose="02000000000000000000" pitchFamily="2" charset="0"/>
              </a:rPr>
              <a:t> বলতে </a:t>
            </a:r>
            <a:r>
              <a:rPr lang="bn-BD" sz="2800" dirty="0">
                <a:latin typeface="NikoshBAN" panose="02000000000000000000" pitchFamily="2" charset="0"/>
                <a:cs typeface="NikoshBAN" panose="02000000000000000000" pitchFamily="2" charset="0"/>
              </a:rPr>
              <a:t>পারবে ।                                              </a:t>
            </a:r>
          </a:p>
          <a:p>
            <a:pPr>
              <a:lnSpc>
                <a:spcPct val="90000"/>
              </a:lnSpc>
              <a:spcBef>
                <a:spcPct val="20000"/>
              </a:spcBef>
            </a:pPr>
            <a:r>
              <a:rPr lang="bn-BD" sz="2800" dirty="0" smtClean="0">
                <a:latin typeface="NikoshBAN" panose="02000000000000000000" pitchFamily="2" charset="0"/>
                <a:cs typeface="NikoshBAN" panose="02000000000000000000" pitchFamily="2" charset="0"/>
              </a:rPr>
              <a:t>২।</a:t>
            </a:r>
            <a:r>
              <a:rPr lang="bn-IN" sz="2800" dirty="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রাষ্ট্রের উপাদান কয়টি ও কি কি তা বলতে ও লিখতে পারবে</a:t>
            </a:r>
            <a:r>
              <a:rPr lang="bn-BD" sz="2800" dirty="0" smtClean="0">
                <a:latin typeface="NikoshBAN" panose="02000000000000000000" pitchFamily="2" charset="0"/>
                <a:cs typeface="NikoshBAN" panose="02000000000000000000" pitchFamily="2" charset="0"/>
              </a:rPr>
              <a:t> ।</a:t>
            </a:r>
            <a:endParaRPr lang="bn-IN" sz="2800" dirty="0" smtClean="0">
              <a:latin typeface="NikoshBAN" panose="02000000000000000000" pitchFamily="2" charset="0"/>
              <a:cs typeface="NikoshBAN" panose="02000000000000000000" pitchFamily="2" charset="0"/>
            </a:endParaRPr>
          </a:p>
          <a:p>
            <a:pPr>
              <a:lnSpc>
                <a:spcPct val="90000"/>
              </a:lnSpc>
              <a:spcBef>
                <a:spcPct val="20000"/>
              </a:spcBef>
            </a:pPr>
            <a:r>
              <a:rPr lang="bn-BD" sz="2800" dirty="0" smtClean="0">
                <a:latin typeface="NikoshBAN" panose="02000000000000000000" pitchFamily="2" charset="0"/>
                <a:cs typeface="NikoshBAN" panose="02000000000000000000" pitchFamily="2" charset="0"/>
              </a:rPr>
              <a:t>৩।</a:t>
            </a:r>
            <a:r>
              <a:rPr lang="bn-IN" sz="2800" dirty="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রাষ্ট্রের উপাদানগুলো সম্পর্কে</a:t>
            </a:r>
            <a:r>
              <a:rPr lang="bn-IN" sz="3200" dirty="0" smtClean="0">
                <a:latin typeface="NikoshBAN" panose="02000000000000000000" pitchFamily="2" charset="0"/>
                <a:cs typeface="NikoshBAN" panose="02000000000000000000" pitchFamily="2" charset="0"/>
              </a:rPr>
              <a:t> ব্যাখ্যা করতে পারবে। </a:t>
            </a:r>
            <a:endParaRPr lang="en-US" sz="3000" dirty="0"/>
          </a:p>
        </p:txBody>
      </p:sp>
    </p:spTree>
    <p:extLst>
      <p:ext uri="{BB962C8B-B14F-4D97-AF65-F5344CB8AC3E}">
        <p14:creationId xmlns:p14="http://schemas.microsoft.com/office/powerpoint/2010/main" val="362419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2012" y="3201194"/>
            <a:ext cx="2847975" cy="16002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4281055" y="528251"/>
            <a:ext cx="3238931" cy="83203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রাষ্ট্র কী? </a:t>
            </a:r>
            <a:endParaRPr lang="en-US" sz="48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1504950" y="1620981"/>
            <a:ext cx="9525000" cy="400110"/>
          </a:xfrm>
          <a:prstGeom prst="rect">
            <a:avLst/>
          </a:prstGeom>
          <a:noFill/>
        </p:spPr>
        <p:txBody>
          <a:bodyPr wrap="square" rtlCol="0">
            <a:spAutoFit/>
          </a:bodyPr>
          <a:lstStyle/>
          <a:p>
            <a:r>
              <a:rPr lang="bn-IN" sz="2000" dirty="0" smtClean="0">
                <a:solidFill>
                  <a:srgbClr val="002060"/>
                </a:solidFill>
                <a:latin typeface="NikoshBAN" panose="02000000000000000000" pitchFamily="2" charset="0"/>
                <a:cs typeface="NikoshBAN" panose="02000000000000000000" pitchFamily="2" charset="0"/>
              </a:rPr>
              <a:t>রাষ্ট্র কী তা জানার আগে আমাদের জানতে হবে সমাজ কী, কারন সমাজের সৃষ্টি আগে অর্থাৎ সমাজ থেকেই রাষ্ট্রের  সৃষ্টি। </a:t>
            </a:r>
            <a:endParaRPr lang="en-US" sz="2000" dirty="0">
              <a:solidFill>
                <a:srgbClr val="002060"/>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856" y="2277540"/>
            <a:ext cx="3879931" cy="2180028"/>
          </a:xfrm>
          <a:prstGeom prst="rect">
            <a:avLst/>
          </a:prstGeom>
        </p:spPr>
      </p:pic>
      <p:sp>
        <p:nvSpPr>
          <p:cNvPr id="9" name="Rounded Rectangle 8"/>
          <p:cNvSpPr/>
          <p:nvPr/>
        </p:nvSpPr>
        <p:spPr>
          <a:xfrm>
            <a:off x="838200" y="4801394"/>
            <a:ext cx="10191750" cy="121840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dirty="0" smtClean="0">
                <a:solidFill>
                  <a:srgbClr val="0070C0"/>
                </a:solidFill>
                <a:latin typeface="NikoshBAN" panose="02000000000000000000" pitchFamily="2" charset="0"/>
                <a:cs typeface="NikoshBAN" panose="02000000000000000000" pitchFamily="2" charset="0"/>
              </a:rPr>
              <a:t>সমাজ বলতে সেই সংঘবদ্ধ জনগোষ্ঠীকে বোঝায়, যারা কোনো সাধারণ উদ্দেশ্য সাধনের জন্য একত্রিত হয় অর্থাৎ একদল লোক যখন সাধারণ উদ্দেশ্য সাধনের জন্য সংঘবদ্ধ হয়ে বসবাস করে, তখনই সমাজ গঠিত হয়। গ্রিক দার্শনিক এরিস্টটল বলেছেন মানুষ সভাবতই সামাজিক জীব, যে সমাজে বাস করে না সে হয় দেবতা না হয় পশু। মানুষ জন্ম থেকে মৃত্যু পর্যন্ত সমাজে বসবাস করে এবং সামাজিক পরিবেশেই সে নিজেকে বিকশিত করে। </a:t>
            </a:r>
            <a:endParaRPr lang="en-US"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4849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80">
                                          <p:stCondLst>
                                            <p:cond delay="0"/>
                                          </p:stCondLst>
                                        </p:cTn>
                                        <p:tgtEl>
                                          <p:spTgt spid="8"/>
                                        </p:tgtEl>
                                      </p:cBhvr>
                                    </p:animEffect>
                                    <p:anim calcmode="lin" valueType="num">
                                      <p:cBhvr>
                                        <p:cTn id="1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4" dur="26">
                                          <p:stCondLst>
                                            <p:cond delay="650"/>
                                          </p:stCondLst>
                                        </p:cTn>
                                        <p:tgtEl>
                                          <p:spTgt spid="8"/>
                                        </p:tgtEl>
                                      </p:cBhvr>
                                      <p:to x="100000" y="60000"/>
                                    </p:animScale>
                                    <p:animScale>
                                      <p:cBhvr>
                                        <p:cTn id="25" dur="166" decel="50000">
                                          <p:stCondLst>
                                            <p:cond delay="676"/>
                                          </p:stCondLst>
                                        </p:cTn>
                                        <p:tgtEl>
                                          <p:spTgt spid="8"/>
                                        </p:tgtEl>
                                      </p:cBhvr>
                                      <p:to x="100000" y="100000"/>
                                    </p:animScale>
                                    <p:animScale>
                                      <p:cBhvr>
                                        <p:cTn id="26" dur="26">
                                          <p:stCondLst>
                                            <p:cond delay="1312"/>
                                          </p:stCondLst>
                                        </p:cTn>
                                        <p:tgtEl>
                                          <p:spTgt spid="8"/>
                                        </p:tgtEl>
                                      </p:cBhvr>
                                      <p:to x="100000" y="80000"/>
                                    </p:animScale>
                                    <p:animScale>
                                      <p:cBhvr>
                                        <p:cTn id="27" dur="166" decel="50000">
                                          <p:stCondLst>
                                            <p:cond delay="1338"/>
                                          </p:stCondLst>
                                        </p:cTn>
                                        <p:tgtEl>
                                          <p:spTgt spid="8"/>
                                        </p:tgtEl>
                                      </p:cBhvr>
                                      <p:to x="100000" y="100000"/>
                                    </p:animScale>
                                    <p:animScale>
                                      <p:cBhvr>
                                        <p:cTn id="28" dur="26">
                                          <p:stCondLst>
                                            <p:cond delay="1642"/>
                                          </p:stCondLst>
                                        </p:cTn>
                                        <p:tgtEl>
                                          <p:spTgt spid="8"/>
                                        </p:tgtEl>
                                      </p:cBhvr>
                                      <p:to x="100000" y="90000"/>
                                    </p:animScale>
                                    <p:animScale>
                                      <p:cBhvr>
                                        <p:cTn id="29" dur="166" decel="50000">
                                          <p:stCondLst>
                                            <p:cond delay="1668"/>
                                          </p:stCondLst>
                                        </p:cTn>
                                        <p:tgtEl>
                                          <p:spTgt spid="8"/>
                                        </p:tgtEl>
                                      </p:cBhvr>
                                      <p:to x="100000" y="100000"/>
                                    </p:animScale>
                                    <p:animScale>
                                      <p:cBhvr>
                                        <p:cTn id="30" dur="26">
                                          <p:stCondLst>
                                            <p:cond delay="1808"/>
                                          </p:stCondLst>
                                        </p:cTn>
                                        <p:tgtEl>
                                          <p:spTgt spid="8"/>
                                        </p:tgtEl>
                                      </p:cBhvr>
                                      <p:to x="100000" y="95000"/>
                                    </p:animScale>
                                    <p:animScale>
                                      <p:cBhvr>
                                        <p:cTn id="31" dur="166" decel="50000">
                                          <p:stCondLst>
                                            <p:cond delay="1834"/>
                                          </p:stCondLst>
                                        </p:cTn>
                                        <p:tgtEl>
                                          <p:spTgt spid="8"/>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animEffect transition="in" filter="fade">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4738255" y="604257"/>
            <a:ext cx="2840181" cy="83661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রাষ্ট্র  </a:t>
            </a:r>
            <a:endParaRPr lang="en-US" sz="4800" dirty="0">
              <a:solidFill>
                <a:srgbClr val="7030A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330" y="2166510"/>
            <a:ext cx="3383281" cy="3374963"/>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ounded Rectangle 6"/>
          <p:cNvSpPr/>
          <p:nvPr/>
        </p:nvSpPr>
        <p:spPr>
          <a:xfrm>
            <a:off x="5223159" y="1991885"/>
            <a:ext cx="5559287" cy="359150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dirty="0" err="1" smtClean="0">
                <a:solidFill>
                  <a:srgbClr val="002060"/>
                </a:solidFill>
                <a:latin typeface="NikoshBAN" panose="02000000000000000000" pitchFamily="2" charset="0"/>
                <a:cs typeface="NikoshBAN" panose="02000000000000000000" pitchFamily="2" charset="0"/>
              </a:rPr>
              <a:t>রাষ্ট্র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একটি</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রাজনৈতিক</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প্রতিষ্ঠান</a:t>
            </a:r>
            <a:r>
              <a:rPr lang="en-US" sz="2400" dirty="0" smtClean="0">
                <a:solidFill>
                  <a:srgbClr val="002060"/>
                </a:solidFill>
                <a:latin typeface="NikoshBAN" panose="02000000000000000000" pitchFamily="2" charset="0"/>
                <a:cs typeface="NikoshBAN" panose="02000000000000000000" pitchFamily="2" charset="0"/>
              </a:rPr>
              <a:t>। </a:t>
            </a:r>
            <a:r>
              <a:rPr lang="as-IN" sz="2400" dirty="0" smtClean="0">
                <a:solidFill>
                  <a:srgbClr val="002060"/>
                </a:solidFill>
                <a:latin typeface="NikoshBAN" panose="02000000000000000000" pitchFamily="2" charset="0"/>
                <a:cs typeface="NikoshBAN" panose="02000000000000000000" pitchFamily="2" charset="0"/>
              </a:rPr>
              <a:t>রাষ্ট্র </a:t>
            </a:r>
            <a:r>
              <a:rPr lang="as-IN" sz="2400" dirty="0">
                <a:solidFill>
                  <a:srgbClr val="002060"/>
                </a:solidFill>
                <a:latin typeface="NikoshBAN" panose="02000000000000000000" pitchFamily="2" charset="0"/>
                <a:cs typeface="NikoshBAN" panose="02000000000000000000" pitchFamily="2" charset="0"/>
              </a:rPr>
              <a:t>বলতে এমন এক রাজনৈতিক সংগঠনকে </a:t>
            </a:r>
            <a:r>
              <a:rPr lang="as-IN" sz="2400" dirty="0" smtClean="0">
                <a:solidFill>
                  <a:srgbClr val="002060"/>
                </a:solidFill>
                <a:latin typeface="NikoshBAN" panose="02000000000000000000" pitchFamily="2" charset="0"/>
                <a:cs typeface="NikoshBAN" panose="02000000000000000000" pitchFamily="2" charset="0"/>
              </a:rPr>
              <a:t>বোঝা</a:t>
            </a:r>
            <a:r>
              <a:rPr lang="en-US" sz="2400" dirty="0" smtClean="0">
                <a:solidFill>
                  <a:srgbClr val="002060"/>
                </a:solidFill>
                <a:latin typeface="NikoshBAN" panose="02000000000000000000" pitchFamily="2" charset="0"/>
                <a:cs typeface="NikoshBAN" panose="02000000000000000000" pitchFamily="2" charset="0"/>
              </a:rPr>
              <a:t>য়,</a:t>
            </a:r>
            <a:r>
              <a:rPr lang="en-US" sz="2400" dirty="0">
                <a:solidFill>
                  <a:srgbClr val="002060"/>
                </a:solidFill>
                <a:latin typeface="NikoshBAN" panose="02000000000000000000" pitchFamily="2" charset="0"/>
                <a:cs typeface="NikoshBAN" panose="02000000000000000000" pitchFamily="2" charset="0"/>
              </a:rPr>
              <a:t> </a:t>
            </a:r>
            <a:r>
              <a:rPr lang="as-IN" sz="2400" dirty="0" smtClean="0">
                <a:solidFill>
                  <a:srgbClr val="002060"/>
                </a:solidFill>
                <a:latin typeface="NikoshBAN" panose="02000000000000000000" pitchFamily="2" charset="0"/>
                <a:cs typeface="NikoshBAN" panose="02000000000000000000" pitchFamily="2" charset="0"/>
              </a:rPr>
              <a:t>যা </a:t>
            </a:r>
            <a:r>
              <a:rPr lang="as-IN" sz="2400" dirty="0">
                <a:solidFill>
                  <a:srgbClr val="002060"/>
                </a:solidFill>
                <a:latin typeface="NikoshBAN" panose="02000000000000000000" pitchFamily="2" charset="0"/>
                <a:cs typeface="NikoshBAN" panose="02000000000000000000" pitchFamily="2" charset="0"/>
              </a:rPr>
              <a:t>কোন একটি ভৌগোলিক এলাকা ও তৎসংশ্লিষ্ট এলাকার জনগণকে নিয়ন্ত্রণ করার সার্বভৌম ক্ষমতা রাখে</a:t>
            </a:r>
            <a:r>
              <a:rPr lang="as-IN" sz="2400" dirty="0" smtClean="0">
                <a:solidFill>
                  <a:srgbClr val="002060"/>
                </a:solidFill>
                <a:latin typeface="NikoshBAN" panose="02000000000000000000" pitchFamily="2" charset="0"/>
                <a:cs typeface="NikoshBAN" panose="02000000000000000000" pitchFamily="2" charset="0"/>
              </a:rPr>
              <a:t>।</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অধ্যাপক</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গার্নার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বলেন</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সুনির্দিষ্ট</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ভুখন্ডে</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স্থায়ীভাবে</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বসবাসকারী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সুসংগঠিত</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সরকারের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প্রতি</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স্বভাবজাতভাবে</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আনুগত্যশীল</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বহিঃশত্রুর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নিয়ন্ত্রণ</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হতে</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মুক্ত</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স্বাধীন</a:t>
            </a:r>
            <a:r>
              <a:rPr lang="en-US" sz="2400" dirty="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জনসমষ্টিকে</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রাষ্ট্র</a:t>
            </a:r>
            <a:r>
              <a:rPr lang="en-US" sz="2400" dirty="0" smtClean="0">
                <a:solidFill>
                  <a:srgbClr val="002060"/>
                </a:solidFill>
                <a:latin typeface="NikoshBAN" panose="02000000000000000000" pitchFamily="2" charset="0"/>
                <a:cs typeface="NikoshBAN" panose="02000000000000000000" pitchFamily="2" charset="0"/>
              </a:rPr>
              <a:t> </a:t>
            </a:r>
            <a:r>
              <a:rPr lang="en-US" sz="2400" dirty="0" err="1" smtClean="0">
                <a:solidFill>
                  <a:srgbClr val="002060"/>
                </a:solidFill>
                <a:latin typeface="NikoshBAN" panose="02000000000000000000" pitchFamily="2" charset="0"/>
                <a:cs typeface="NikoshBAN" panose="02000000000000000000" pitchFamily="2" charset="0"/>
              </a:rPr>
              <a:t>বলে</a:t>
            </a:r>
            <a:r>
              <a:rPr lang="en-US" sz="2400" dirty="0" smtClean="0">
                <a:solidFill>
                  <a:srgbClr val="002060"/>
                </a:solidFill>
                <a:latin typeface="NikoshBAN" panose="02000000000000000000" pitchFamily="2" charset="0"/>
                <a:cs typeface="NikoshBAN" panose="02000000000000000000" pitchFamily="2" charset="0"/>
              </a:rPr>
              <a:t>।</a:t>
            </a:r>
            <a:endParaRPr lang="en-US" sz="24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9638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ircle(in)">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7250" y="3201194"/>
            <a:ext cx="2857500" cy="16002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782" y="-429491"/>
            <a:ext cx="14339455" cy="7716982"/>
          </a:xfrm>
          <a:prstGeom prst="rect">
            <a:avLst/>
          </a:prstGeom>
        </p:spPr>
      </p:pic>
      <p:sp>
        <p:nvSpPr>
          <p:cNvPr id="5" name="Flowchart: Alternate Process 4"/>
          <p:cNvSpPr/>
          <p:nvPr/>
        </p:nvSpPr>
        <p:spPr>
          <a:xfrm>
            <a:off x="3902963" y="618112"/>
            <a:ext cx="4186278" cy="61674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solidFill>
                  <a:srgbClr val="7030A0"/>
                </a:solidFill>
                <a:latin typeface="NikoshBAN" panose="02000000000000000000" pitchFamily="2" charset="0"/>
                <a:cs typeface="NikoshBAN" panose="02000000000000000000" pitchFamily="2" charset="0"/>
              </a:rPr>
              <a:t>রা</a:t>
            </a:r>
            <a:r>
              <a:rPr lang="en-US" sz="4800" dirty="0" err="1" smtClean="0">
                <a:solidFill>
                  <a:srgbClr val="7030A0"/>
                </a:solidFill>
                <a:latin typeface="NikoshBAN" panose="02000000000000000000" pitchFamily="2" charset="0"/>
                <a:cs typeface="NikoshBAN" panose="02000000000000000000" pitchFamily="2" charset="0"/>
              </a:rPr>
              <a:t>ষ্ট্রের</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উপাদান</a:t>
            </a:r>
            <a:r>
              <a:rPr lang="bn-IN" sz="4800" dirty="0" smtClean="0">
                <a:solidFill>
                  <a:srgbClr val="7030A0"/>
                </a:solidFill>
                <a:latin typeface="NikoshBAN" panose="02000000000000000000" pitchFamily="2" charset="0"/>
                <a:cs typeface="NikoshBAN" panose="02000000000000000000" pitchFamily="2" charset="0"/>
              </a:rPr>
              <a:t>  </a:t>
            </a:r>
            <a:r>
              <a:rPr lang="en-US" sz="4800" dirty="0" smtClean="0">
                <a:solidFill>
                  <a:srgbClr val="7030A0"/>
                </a:solidFill>
                <a:latin typeface="NikoshBAN" panose="02000000000000000000" pitchFamily="2" charset="0"/>
                <a:cs typeface="NikoshBAN" panose="02000000000000000000" pitchFamily="2" charset="0"/>
              </a:rPr>
              <a:t> </a:t>
            </a:r>
            <a:endParaRPr lang="en-US" sz="48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207" y="2648777"/>
            <a:ext cx="6221896" cy="3484262"/>
          </a:xfrm>
          <a:prstGeom prst="rect">
            <a:avLst/>
          </a:prstGeom>
        </p:spPr>
      </p:pic>
      <p:sp>
        <p:nvSpPr>
          <p:cNvPr id="8" name="TextBox 7"/>
          <p:cNvSpPr txBox="1"/>
          <p:nvPr/>
        </p:nvSpPr>
        <p:spPr>
          <a:xfrm>
            <a:off x="4083079" y="1694620"/>
            <a:ext cx="3786304" cy="595312"/>
          </a:xfrm>
          <a:prstGeom prst="rect">
            <a:avLst/>
          </a:prstGeom>
          <a:noFill/>
        </p:spPr>
        <p:txBody>
          <a:bodyPr wrap="square" rtlCol="0">
            <a:spAutoFit/>
          </a:bodyPr>
          <a:lstStyle/>
          <a:p>
            <a:r>
              <a:rPr lang="bn-IN" sz="3200" dirty="0" smtClean="0">
                <a:solidFill>
                  <a:srgbClr val="002060"/>
                </a:solidFill>
                <a:latin typeface="NikoshBAN" panose="02000000000000000000" pitchFamily="2" charset="0"/>
                <a:cs typeface="NikoshBAN" panose="02000000000000000000" pitchFamily="2" charset="0"/>
              </a:rPr>
              <a:t>রাষ্ট্রের উপাদান চারটি। যথা- </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55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585</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dc:creator>
  <cp:lastModifiedBy>my</cp:lastModifiedBy>
  <cp:revision>76</cp:revision>
  <dcterms:created xsi:type="dcterms:W3CDTF">2021-03-24T15:48:15Z</dcterms:created>
  <dcterms:modified xsi:type="dcterms:W3CDTF">2021-04-02T17:39:35Z</dcterms:modified>
</cp:coreProperties>
</file>