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74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4/2/2021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4/2/2021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4/2/2021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4/2/2021</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4/2/2021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4/2/2021</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4/2/2021</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4/2/2021</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4/2/2021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4/2/2021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4/2/2021</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14184040-7F63-4F74-AA6A-BAB6E4DB5343}"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2628563-4F80-472B-B938-5A49FC6D6C7B}" type="datetime1">
              <a:rPr lang="en-US" smtClean="0"/>
              <a:t>4/2/2021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
        <p:nvSpPr>
          <p:cNvPr id="11" name="TextBox 10"/>
          <p:cNvSpPr txBox="1"/>
          <p:nvPr userDrawn="1"/>
        </p:nvSpPr>
        <p:spPr>
          <a:xfrm>
            <a:off x="152400" y="6427708"/>
            <a:ext cx="8534400" cy="338554"/>
          </a:xfrm>
          <a:prstGeom prst="rect">
            <a:avLst/>
          </a:prstGeom>
          <a:noFill/>
        </p:spPr>
        <p:txBody>
          <a:bodyPr wrap="square" rtlCol="0">
            <a:spAutoFit/>
          </a:bodyPr>
          <a:lstStyle/>
          <a:p>
            <a:r>
              <a:rPr lang="en-US" sz="1600" dirty="0" smtClean="0"/>
              <a:t>  </a:t>
            </a:r>
            <a:r>
              <a:rPr lang="en-US" sz="1600" dirty="0" smtClean="0">
                <a:solidFill>
                  <a:schemeClr val="accent4">
                    <a:lumMod val="60000"/>
                    <a:lumOff val="40000"/>
                  </a:schemeClr>
                </a:solidFill>
              </a:rPr>
              <a:t>MD.MAINUL ISLAM SARKAR,MAJHIRA MODEL HIGH</a:t>
            </a:r>
            <a:r>
              <a:rPr lang="en-US" sz="1600" baseline="0" dirty="0" smtClean="0">
                <a:solidFill>
                  <a:schemeClr val="accent4">
                    <a:lumMod val="60000"/>
                    <a:lumOff val="40000"/>
                  </a:schemeClr>
                </a:solidFill>
              </a:rPr>
              <a:t> </a:t>
            </a:r>
            <a:r>
              <a:rPr lang="en-US" sz="1600" dirty="0" smtClean="0">
                <a:solidFill>
                  <a:schemeClr val="accent4">
                    <a:lumMod val="60000"/>
                    <a:lumOff val="40000"/>
                  </a:schemeClr>
                </a:solidFill>
              </a:rPr>
              <a:t>SCHOOL,SHAJAHANPUR,BOGURA,01724623684</a:t>
            </a:r>
            <a:endParaRPr lang="en-US" sz="1600" dirty="0">
              <a:solidFill>
                <a:schemeClr val="accent4">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517" y="685800"/>
            <a:ext cx="4419600" cy="830997"/>
          </a:xfrm>
          <a:prstGeom prst="rect">
            <a:avLst/>
          </a:prstGeom>
          <a:noFill/>
        </p:spPr>
        <p:txBody>
          <a:bodyPr wrap="square" rtlCol="0">
            <a:spAutoFit/>
          </a:bodyPr>
          <a:lstStyle/>
          <a:p>
            <a:pPr algn="ctr"/>
            <a:r>
              <a:rPr lang="bn-IN" sz="4800" dirty="0" smtClean="0">
                <a:solidFill>
                  <a:srgbClr val="00B050"/>
                </a:solidFill>
              </a:rPr>
              <a:t>স্বাগতম</a:t>
            </a:r>
            <a:endParaRPr lang="en-US" sz="4800"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818" y="1781174"/>
            <a:ext cx="4952999" cy="3705225"/>
          </a:xfrm>
          <a:prstGeom prst="rect">
            <a:avLst/>
          </a:prstGeom>
        </p:spPr>
      </p:pic>
    </p:spTree>
    <p:extLst>
      <p:ext uri="{BB962C8B-B14F-4D97-AF65-F5344CB8AC3E}">
        <p14:creationId xmlns:p14="http://schemas.microsoft.com/office/powerpoint/2010/main" val="4602225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77200" cy="461665"/>
          </a:xfrm>
          <a:prstGeom prst="rect">
            <a:avLst/>
          </a:prstGeom>
        </p:spPr>
        <p:txBody>
          <a:bodyPr wrap="square">
            <a:spAutoFit/>
          </a:bodyPr>
          <a:lstStyle/>
          <a:p>
            <a:r>
              <a:rPr lang="bn-IN" sz="2400" dirty="0">
                <a:solidFill>
                  <a:srgbClr val="002060"/>
                </a:solidFill>
              </a:rPr>
              <a:t>সরকারি কার্যক্রমে তথ্য যোগাযোগ প্রযুক্তির </a:t>
            </a:r>
            <a:r>
              <a:rPr lang="bn-IN" sz="2400" dirty="0" smtClean="0">
                <a:solidFill>
                  <a:srgbClr val="002060"/>
                </a:solidFill>
              </a:rPr>
              <a:t>ব্যবহারের </a:t>
            </a:r>
            <a:r>
              <a:rPr lang="bn-IN" sz="2400" dirty="0">
                <a:solidFill>
                  <a:srgbClr val="002060"/>
                </a:solidFill>
              </a:rPr>
              <a:t>গুরুত্ব </a:t>
            </a:r>
            <a:endParaRPr lang="en-US" sz="2400" dirty="0"/>
          </a:p>
        </p:txBody>
      </p:sp>
      <p:sp>
        <p:nvSpPr>
          <p:cNvPr id="3" name="TextBox 2"/>
          <p:cNvSpPr txBox="1"/>
          <p:nvPr/>
        </p:nvSpPr>
        <p:spPr>
          <a:xfrm>
            <a:off x="381000" y="3046214"/>
            <a:ext cx="8077200" cy="2862322"/>
          </a:xfrm>
          <a:prstGeom prst="rect">
            <a:avLst/>
          </a:prstGeom>
          <a:noFill/>
        </p:spPr>
        <p:txBody>
          <a:bodyPr wrap="square" rtlCol="0">
            <a:spAutoFit/>
          </a:bodyPr>
          <a:lstStyle/>
          <a:p>
            <a:pPr algn="just"/>
            <a:r>
              <a:rPr lang="bn-IN" sz="2000" dirty="0" smtClean="0"/>
              <a:t>রাষ্ট্রের অত্যান্ত গুরুত্বপূর্ণ একটি অঙগ হলো সরকার।যেকোনো দেশের সর- কার জ্নুণের জন্য নিরাপদ,সৃ্নশীল উদ্ভাবনের বিকাশ হয় এমন কর্মসংস্থান এবং সর্বপুরি মানুষকে দারিদ্র্য থেকে মুক্ত করার জন্য নানাবিধ উদ্যোগ গ্রহণ করে থাকে।সরকারের সাধারণ কার্জক্রমের মধ্যে আইন ও নীতি প্রণয়ন এবং তার বাস্তবায়ন,বিভিন্ন মন্ত্রণালয়,দপ্তর ও সংস্থার জন্য মাধ্যমে কার্যক্রম বাস্ত বায়ন এবং সর্বপুরি আন্তর্জাতিক পরিমণ্ডলে নিজ দেশকে সঠিকভাবে উপস্থা পন।এ সকল কর্মকাণ্ড বাস্তবায়নের জন্য সরকার দেশের মধ্যে কর ও শুল্ক ব্যবস্থাপনার মাধ্যমে এবং বিদেশ থেকে অনুদান ও ঋণের মাধ্যমে অর্থসংগ্রহ  করে এবং বিভিন্ন সংস্থার মাধ্যমে পরিকল্পনাসমুহ বাস্তবায়ন করে।</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284" y="951807"/>
            <a:ext cx="2351116" cy="1543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949209"/>
            <a:ext cx="2362200" cy="15082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960811"/>
            <a:ext cx="2286000" cy="1544435"/>
          </a:xfrm>
          <a:prstGeom prst="rect">
            <a:avLst/>
          </a:prstGeom>
        </p:spPr>
      </p:pic>
    </p:spTree>
    <p:extLst>
      <p:ext uri="{BB962C8B-B14F-4D97-AF65-F5344CB8AC3E}">
        <p14:creationId xmlns:p14="http://schemas.microsoft.com/office/powerpoint/2010/main" val="1193449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523220"/>
          </a:xfrm>
          <a:prstGeom prst="rect">
            <a:avLst/>
          </a:prstGeom>
        </p:spPr>
        <p:txBody>
          <a:bodyPr wrap="square">
            <a:spAutoFit/>
          </a:bodyPr>
          <a:lstStyle/>
          <a:p>
            <a:r>
              <a:rPr lang="bn-IN" sz="2800" dirty="0">
                <a:solidFill>
                  <a:srgbClr val="002060"/>
                </a:solidFill>
              </a:rPr>
              <a:t>চিকিৎসা ক্ষেত্রে তথ্য ও যোগাযোগ প্রযুক্তির অবদান </a:t>
            </a:r>
            <a:endParaRPr lang="en-US" sz="2800" dirty="0"/>
          </a:p>
        </p:txBody>
      </p:sp>
      <p:sp>
        <p:nvSpPr>
          <p:cNvPr id="3" name="TextBox 2"/>
          <p:cNvSpPr txBox="1"/>
          <p:nvPr/>
        </p:nvSpPr>
        <p:spPr>
          <a:xfrm>
            <a:off x="381000" y="2761611"/>
            <a:ext cx="7848600" cy="3416320"/>
          </a:xfrm>
          <a:prstGeom prst="rect">
            <a:avLst/>
          </a:prstGeom>
          <a:noFill/>
        </p:spPr>
        <p:txBody>
          <a:bodyPr wrap="square" rtlCol="0">
            <a:spAutoFit/>
          </a:bodyPr>
          <a:lstStyle/>
          <a:p>
            <a:pPr algn="just"/>
            <a:r>
              <a:rPr lang="bn-IN" sz="2400" dirty="0" smtClean="0"/>
              <a:t>চিকিৎসা ক্ষেত্রে তথ্য ও যোগাযোগ প্রযুক্তির ব্যবহারের ফলে কম্পিউটারের দ্বারা রোগনির্ণয় ও ঔষধের মান নিয়ন্ত্রণেরকাজ করা হয়।রোগের সব লক্ষণ ও রক্ত,মূত্র ইত্তাদি পরীক্ষার ফল কম্পিউটারে ইনপুট দিলে কম্পিউটার উভয়ের তুলনা করে সম্ভাব্য রোগ বলে দেয়।চিকিৎসা ছাড়াও হাসপাতাল ক্লিনি কের প্রশাসনিক দক্ষতা নিশ্চিত করার জন্য কম্পিউটার গুরুত্বপুর্ণ ভূমিকা পালন করে। সম্প্রতি ভিডিও কনফারেসিং ,ইন্টারনেট ইত্তাদি প্রযুক্তির সাহায্যে বহু দূরবর্তী স্থান থেকেও চিকিৎসা সুযোগ প্রদান ও গ্রহণ করা শুরু হয়েছে।</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977" y="931447"/>
            <a:ext cx="2390775" cy="15766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55001"/>
            <a:ext cx="2266950" cy="15530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35" y="907894"/>
            <a:ext cx="2314575" cy="1600200"/>
          </a:xfrm>
          <a:prstGeom prst="rect">
            <a:avLst/>
          </a:prstGeom>
        </p:spPr>
      </p:pic>
    </p:spTree>
    <p:extLst>
      <p:ext uri="{BB962C8B-B14F-4D97-AF65-F5344CB8AC3E}">
        <p14:creationId xmlns:p14="http://schemas.microsoft.com/office/powerpoint/2010/main" val="541496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924800" cy="523220"/>
          </a:xfrm>
          <a:prstGeom prst="rect">
            <a:avLst/>
          </a:prstGeom>
        </p:spPr>
        <p:txBody>
          <a:bodyPr wrap="square">
            <a:spAutoFit/>
          </a:bodyPr>
          <a:lstStyle/>
          <a:p>
            <a:r>
              <a:rPr lang="bn-IN" sz="2800" dirty="0">
                <a:solidFill>
                  <a:srgbClr val="002060"/>
                </a:solidFill>
              </a:rPr>
              <a:t>গবেষণার ক্ষেত্রে তথ্য ও যোগাযোগ প্রযুক্তির ভূমিকা </a:t>
            </a:r>
            <a:endParaRPr lang="en-US" sz="2800" dirty="0"/>
          </a:p>
        </p:txBody>
      </p:sp>
      <p:sp>
        <p:nvSpPr>
          <p:cNvPr id="3" name="TextBox 2"/>
          <p:cNvSpPr txBox="1"/>
          <p:nvPr/>
        </p:nvSpPr>
        <p:spPr>
          <a:xfrm>
            <a:off x="533400" y="3048000"/>
            <a:ext cx="7772400" cy="400110"/>
          </a:xfrm>
          <a:prstGeom prst="rect">
            <a:avLst/>
          </a:prstGeom>
          <a:noFill/>
        </p:spPr>
        <p:txBody>
          <a:bodyPr wrap="square" rtlCol="0">
            <a:spAutoFit/>
          </a:bodyPr>
          <a:lstStyle/>
          <a:p>
            <a:endParaRPr lang="en-US" sz="2000" dirty="0"/>
          </a:p>
        </p:txBody>
      </p:sp>
      <p:sp>
        <p:nvSpPr>
          <p:cNvPr id="4" name="Rectangle 3"/>
          <p:cNvSpPr/>
          <p:nvPr/>
        </p:nvSpPr>
        <p:spPr>
          <a:xfrm>
            <a:off x="461356" y="2966258"/>
            <a:ext cx="7848600" cy="3477875"/>
          </a:xfrm>
          <a:prstGeom prst="rect">
            <a:avLst/>
          </a:prstGeom>
        </p:spPr>
        <p:txBody>
          <a:bodyPr wrap="square">
            <a:spAutoFit/>
          </a:bodyPr>
          <a:lstStyle/>
          <a:p>
            <a:pPr lvl="0" algn="just"/>
            <a:r>
              <a:rPr lang="bn-IN" sz="2000" dirty="0">
                <a:solidFill>
                  <a:prstClr val="black"/>
                </a:solidFill>
              </a:rPr>
              <a:t>তথ্য প্রযুক্তির কারণে গবেষণারজগতে শুধু যে একটা বিশাল উন্নতি হয়েছে তা নয়  বলা যেতে পারে এখানে সম্পূর্ণ একটা মাত্রা যোগ হয়েছে।মানুষ এখন সাহিত্য, শিল্প বা সমাজবিজ্ঞান অথবা গ্ণিত,প্রযুক্তি আর বিজ্ঞান,যা নিজেই গবেষণা করুক না কেন তারা কম্পিউটার এবং তথ্যপ্রযুক্তির </a:t>
            </a:r>
            <a:r>
              <a:rPr lang="bn-IN" sz="2000" dirty="0" smtClean="0">
                <a:solidFill>
                  <a:prstClr val="black"/>
                </a:solidFill>
              </a:rPr>
              <a:t>সাহা য্য </a:t>
            </a:r>
            <a:r>
              <a:rPr lang="bn-IN" sz="2000" dirty="0">
                <a:solidFill>
                  <a:prstClr val="black"/>
                </a:solidFill>
              </a:rPr>
              <a:t>ছাড়া সেই গবেষণার কথা চিন্তাও করতে পারে না</a:t>
            </a:r>
            <a:r>
              <a:rPr lang="bn-IN" sz="2000" dirty="0" smtClean="0">
                <a:solidFill>
                  <a:prstClr val="black"/>
                </a:solidFill>
              </a:rPr>
              <a:t>।বর্তমানে </a:t>
            </a:r>
            <a:r>
              <a:rPr lang="bn-IN" sz="2000" dirty="0">
                <a:solidFill>
                  <a:prstClr val="black"/>
                </a:solidFill>
              </a:rPr>
              <a:t>সকল </a:t>
            </a:r>
            <a:r>
              <a:rPr lang="bn-IN" sz="2000" dirty="0" smtClean="0">
                <a:solidFill>
                  <a:prstClr val="black"/>
                </a:solidFill>
              </a:rPr>
              <a:t>বৈজ্ঞা নিক </a:t>
            </a:r>
            <a:r>
              <a:rPr lang="bn-IN" sz="2000" dirty="0">
                <a:solidFill>
                  <a:prstClr val="black"/>
                </a:solidFill>
              </a:rPr>
              <a:t>কর্মকাণ্ডে কম্পিউটারের ওপর নির্ভরশীল।পদার্থের অণু-পরামাণুর গঠন প্রকৃ্তি রাসায়নিক দ্রব্যের বিচার বিশ্লেষণে,জটিল গাণিতিক হিসাব-নিকাশে,প্রাণিকোষের গঠন প্রকৃ্তি বিশ্লেষণে ঔষধের মান নিয়ন্ত্রণে ,সূর্যের </a:t>
            </a:r>
            <a:r>
              <a:rPr lang="bn-IN" sz="2000" dirty="0" smtClean="0">
                <a:solidFill>
                  <a:prstClr val="black"/>
                </a:solidFill>
              </a:rPr>
              <a:t>আলোকমণ্ডল ওবর্ণমণ্ডলের </a:t>
            </a:r>
            <a:r>
              <a:rPr lang="bn-IN" sz="2000" dirty="0">
                <a:solidFill>
                  <a:prstClr val="black"/>
                </a:solidFill>
              </a:rPr>
              <a:t>মৌলিক পদার্থের অবস্থান নির্ণয়ে কম্পিউটার একটিওত্যাধুনিক প্রযুক্তি। মহাকাসযান ডিজাইন,পাঠানোর পরিকল্পনা ও </a:t>
            </a:r>
            <a:r>
              <a:rPr lang="bn-IN" sz="2000" dirty="0" smtClean="0">
                <a:solidFill>
                  <a:prstClr val="black"/>
                </a:solidFill>
              </a:rPr>
              <a:t> </a:t>
            </a:r>
            <a:r>
              <a:rPr lang="bn-IN" sz="2000" dirty="0">
                <a:solidFill>
                  <a:prstClr val="black"/>
                </a:solidFill>
              </a:rPr>
              <a:t>বাস্তবায়ন কম্পিউটার দ্বারা দ্রুত সমাধান করা হয়।</a:t>
            </a:r>
            <a:endParaRPr lang="en-US" sz="2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1" y="1043112"/>
            <a:ext cx="2209800" cy="1657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860" y="1049655"/>
            <a:ext cx="2375880" cy="17016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49" y="1043112"/>
            <a:ext cx="2319250" cy="1663893"/>
          </a:xfrm>
          <a:prstGeom prst="rect">
            <a:avLst/>
          </a:prstGeom>
        </p:spPr>
      </p:pic>
    </p:spTree>
    <p:extLst>
      <p:ext uri="{BB962C8B-B14F-4D97-AF65-F5344CB8AC3E}">
        <p14:creationId xmlns:p14="http://schemas.microsoft.com/office/powerpoint/2010/main" val="35626567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7127" y="255657"/>
            <a:ext cx="5257800" cy="769441"/>
          </a:xfrm>
          <a:prstGeom prst="rect">
            <a:avLst/>
          </a:prstGeom>
          <a:noFill/>
        </p:spPr>
        <p:txBody>
          <a:bodyPr wrap="square" rtlCol="0">
            <a:spAutoFit/>
          </a:bodyPr>
          <a:lstStyle/>
          <a:p>
            <a:pPr algn="ctr"/>
            <a:r>
              <a:rPr lang="bn-IN" sz="4400" dirty="0" smtClean="0">
                <a:solidFill>
                  <a:schemeClr val="accent1">
                    <a:lumMod val="50000"/>
                  </a:schemeClr>
                </a:solidFill>
              </a:rPr>
              <a:t>একক কাজ</a:t>
            </a:r>
            <a:endParaRPr lang="en-US" sz="4400" dirty="0">
              <a:solidFill>
                <a:schemeClr val="accent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937" y="978783"/>
            <a:ext cx="2752725" cy="1295400"/>
          </a:xfrm>
          <a:prstGeom prst="rect">
            <a:avLst/>
          </a:prstGeom>
        </p:spPr>
      </p:pic>
      <p:sp>
        <p:nvSpPr>
          <p:cNvPr id="4" name="TextBox 3"/>
          <p:cNvSpPr txBox="1"/>
          <p:nvPr/>
        </p:nvSpPr>
        <p:spPr>
          <a:xfrm>
            <a:off x="1402080" y="2634734"/>
            <a:ext cx="5943600" cy="584775"/>
          </a:xfrm>
          <a:prstGeom prst="rect">
            <a:avLst/>
          </a:prstGeom>
          <a:noFill/>
        </p:spPr>
        <p:txBody>
          <a:bodyPr wrap="square" rtlCol="0">
            <a:spAutoFit/>
          </a:bodyPr>
          <a:lstStyle/>
          <a:p>
            <a:pPr algn="ctr"/>
            <a:r>
              <a:rPr lang="bn-IN" sz="3200" dirty="0" smtClean="0">
                <a:solidFill>
                  <a:srgbClr val="7030A0"/>
                </a:solidFill>
              </a:rPr>
              <a:t>ভার্চুয়াল জগত বলতে কী বুঝ ?</a:t>
            </a:r>
            <a:endParaRPr lang="en-US" sz="3200" dirty="0">
              <a:solidFill>
                <a:srgbClr val="7030A0"/>
              </a:solidFill>
            </a:endParaRPr>
          </a:p>
        </p:txBody>
      </p:sp>
      <p:sp>
        <p:nvSpPr>
          <p:cNvPr id="5" name="TextBox 4"/>
          <p:cNvSpPr txBox="1"/>
          <p:nvPr/>
        </p:nvSpPr>
        <p:spPr>
          <a:xfrm>
            <a:off x="518160" y="3244334"/>
            <a:ext cx="8153400" cy="2554545"/>
          </a:xfrm>
          <a:prstGeom prst="rect">
            <a:avLst/>
          </a:prstGeom>
          <a:noFill/>
        </p:spPr>
        <p:txBody>
          <a:bodyPr wrap="square" rtlCol="0">
            <a:spAutoFit/>
          </a:bodyPr>
          <a:lstStyle/>
          <a:p>
            <a:pPr algn="just"/>
            <a:r>
              <a:rPr lang="bn-IN" sz="3200" dirty="0" smtClean="0">
                <a:solidFill>
                  <a:schemeClr val="accent1">
                    <a:lumMod val="75000"/>
                  </a:schemeClr>
                </a:solidFill>
              </a:rPr>
              <a:t>ভার্চুয়াল জগত হচ্ছে অনলাইন নির্ভর জগত। যে জগতে সবাই বিভিন্নজায়গায় ছড়িয়ে ছিটিয়ে আছে।কিন্তু ইন্টারনেটের মাধ্যমে এমন একটি নেটও য়ার্ক গড়ে তুলেছে যেখানে সবাই সবার </a:t>
            </a:r>
          </a:p>
          <a:p>
            <a:pPr algn="just"/>
            <a:r>
              <a:rPr lang="bn-IN" sz="3200" dirty="0" smtClean="0">
                <a:solidFill>
                  <a:schemeClr val="accent1">
                    <a:lumMod val="75000"/>
                  </a:schemeClr>
                </a:solidFill>
              </a:rPr>
              <a:t>সাথে যোগাযোগ করতে পারে।</a:t>
            </a:r>
            <a:endParaRPr lang="en-US" sz="3200" dirty="0">
              <a:solidFill>
                <a:schemeClr val="accent1">
                  <a:lumMod val="75000"/>
                </a:schemeClr>
              </a:solidFill>
            </a:endParaRPr>
          </a:p>
        </p:txBody>
      </p:sp>
    </p:spTree>
    <p:extLst>
      <p:ext uri="{BB962C8B-B14F-4D97-AF65-F5344CB8AC3E}">
        <p14:creationId xmlns:p14="http://schemas.microsoft.com/office/powerpoint/2010/main" val="3065281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by="(-#ppt_w*2)" calcmode="lin" valueType="num">
                                      <p:cBhvr rctx="PPT">
                                        <p:cTn id="21" dur="500" autoRev="1" fill="hold">
                                          <p:stCondLst>
                                            <p:cond delay="0"/>
                                          </p:stCondLst>
                                        </p:cTn>
                                        <p:tgtEl>
                                          <p:spTgt spid="4"/>
                                        </p:tgtEl>
                                        <p:attrNameLst>
                                          <p:attrName>ppt_w</p:attrName>
                                        </p:attrNameLst>
                                      </p:cBhvr>
                                    </p:anim>
                                    <p:anim by="(#ppt_w*0.50)" calcmode="lin" valueType="num">
                                      <p:cBhvr>
                                        <p:cTn id="22" dur="500" decel="50000" autoRev="1" fill="hold">
                                          <p:stCondLst>
                                            <p:cond delay="0"/>
                                          </p:stCondLst>
                                        </p:cTn>
                                        <p:tgtEl>
                                          <p:spTgt spid="4"/>
                                        </p:tgtEl>
                                        <p:attrNameLst>
                                          <p:attrName>ppt_x</p:attrName>
                                        </p:attrNameLst>
                                      </p:cBhvr>
                                    </p:anim>
                                    <p:anim from="(-#ppt_h/2)" to="(#ppt_y)" calcmode="lin" valueType="num">
                                      <p:cBhvr>
                                        <p:cTn id="23" dur="1000" fill="hold">
                                          <p:stCondLst>
                                            <p:cond delay="0"/>
                                          </p:stCondLst>
                                        </p:cTn>
                                        <p:tgtEl>
                                          <p:spTgt spid="4"/>
                                        </p:tgtEl>
                                        <p:attrNameLst>
                                          <p:attrName>ppt_y</p:attrName>
                                        </p:attrNameLst>
                                      </p:cBhvr>
                                    </p:anim>
                                    <p:animRot by="21600000">
                                      <p:cBhvr>
                                        <p:cTn id="24" dur="1000" fill="hold">
                                          <p:stCondLst>
                                            <p:cond delay="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28" y="299957"/>
            <a:ext cx="4191000" cy="707886"/>
          </a:xfrm>
          <a:prstGeom prst="rect">
            <a:avLst/>
          </a:prstGeom>
          <a:noFill/>
        </p:spPr>
        <p:txBody>
          <a:bodyPr wrap="square" rtlCol="0">
            <a:spAutoFit/>
          </a:bodyPr>
          <a:lstStyle/>
          <a:p>
            <a:pPr algn="ctr"/>
            <a:r>
              <a:rPr lang="bn-IN" sz="4000" dirty="0" smtClean="0">
                <a:solidFill>
                  <a:srgbClr val="7030A0"/>
                </a:solidFill>
              </a:rPr>
              <a:t>   দলগত কাজ</a:t>
            </a:r>
            <a:endParaRPr lang="en-US" sz="40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007843"/>
            <a:ext cx="2952750" cy="1552575"/>
          </a:xfrm>
          <a:prstGeom prst="rect">
            <a:avLst/>
          </a:prstGeom>
        </p:spPr>
      </p:pic>
      <p:sp>
        <p:nvSpPr>
          <p:cNvPr id="4" name="TextBox 3"/>
          <p:cNvSpPr txBox="1"/>
          <p:nvPr/>
        </p:nvSpPr>
        <p:spPr>
          <a:xfrm>
            <a:off x="1752600" y="2766352"/>
            <a:ext cx="5486400" cy="523220"/>
          </a:xfrm>
          <a:prstGeom prst="rect">
            <a:avLst/>
          </a:prstGeom>
          <a:noFill/>
        </p:spPr>
        <p:txBody>
          <a:bodyPr wrap="square" rtlCol="0">
            <a:spAutoFit/>
          </a:bodyPr>
          <a:lstStyle/>
          <a:p>
            <a:r>
              <a:rPr lang="bn-IN" sz="2800" dirty="0" smtClean="0"/>
              <a:t>টেলিমেডিসিন কী ? ব্যাখ্যা করো।</a:t>
            </a:r>
            <a:endParaRPr lang="en-US" sz="2800" dirty="0"/>
          </a:p>
        </p:txBody>
      </p:sp>
      <p:sp>
        <p:nvSpPr>
          <p:cNvPr id="5" name="TextBox 4"/>
          <p:cNvSpPr txBox="1"/>
          <p:nvPr/>
        </p:nvSpPr>
        <p:spPr>
          <a:xfrm>
            <a:off x="533400" y="3206445"/>
            <a:ext cx="7924800" cy="3046988"/>
          </a:xfrm>
          <a:prstGeom prst="rect">
            <a:avLst/>
          </a:prstGeom>
          <a:noFill/>
        </p:spPr>
        <p:txBody>
          <a:bodyPr wrap="square" rtlCol="0">
            <a:spAutoFit/>
          </a:bodyPr>
          <a:lstStyle/>
          <a:p>
            <a:pPr algn="just"/>
            <a:r>
              <a:rPr lang="bn-IN" sz="2400" dirty="0" smtClean="0">
                <a:solidFill>
                  <a:srgbClr val="002060"/>
                </a:solidFill>
              </a:rPr>
              <a:t>টেলিমেডিসিন হচ্ছে টেলিফোন বা মোবাইল ফোনের সাহায্যে চিকিৎসা সেবা নেওয়া। নানা কারণে এই ডাক্তারদের অনেকেই বড় শহরে থাকতে পছন্দ করেন,তাই অনেক সময়েই দেখা যায় ছোট শহরে বা গ্রামে অভিজ্ঞ ডাক্তারদের অভাব।তাই দূর থেকে টেলিফোন বা মোবাইল প্রযুক্তির সাহায্যে  স্বাস্থ্যবিষয়ক টিপস নেওয়াকে টেলিমেডিসিন বলা হয়।যখন হাতের কাছে কোন ডাক্তারকে জরুরি কিছু জিজ্ঞেস করার উপায় নেই,তখন টেলিমেডিসিন ব্যবহার করে ডাক্তারের সাহায্য নেওয়া যায়।</a:t>
            </a:r>
            <a:endParaRPr lang="en-US" sz="2400" dirty="0">
              <a:solidFill>
                <a:srgbClr val="002060"/>
              </a:solidFill>
            </a:endParaRPr>
          </a:p>
        </p:txBody>
      </p:sp>
    </p:spTree>
    <p:extLst>
      <p:ext uri="{BB962C8B-B14F-4D97-AF65-F5344CB8AC3E}">
        <p14:creationId xmlns:p14="http://schemas.microsoft.com/office/powerpoint/2010/main" val="2905343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by="(-#ppt_w*2)" calcmode="lin" valueType="num">
                                      <p:cBhvr rctx="PPT">
                                        <p:cTn id="21" dur="500" autoRev="1" fill="hold">
                                          <p:stCondLst>
                                            <p:cond delay="0"/>
                                          </p:stCondLst>
                                        </p:cTn>
                                        <p:tgtEl>
                                          <p:spTgt spid="4"/>
                                        </p:tgtEl>
                                        <p:attrNameLst>
                                          <p:attrName>ppt_w</p:attrName>
                                        </p:attrNameLst>
                                      </p:cBhvr>
                                    </p:anim>
                                    <p:anim by="(#ppt_w*0.50)" calcmode="lin" valueType="num">
                                      <p:cBhvr>
                                        <p:cTn id="22" dur="500" decel="50000" autoRev="1" fill="hold">
                                          <p:stCondLst>
                                            <p:cond delay="0"/>
                                          </p:stCondLst>
                                        </p:cTn>
                                        <p:tgtEl>
                                          <p:spTgt spid="4"/>
                                        </p:tgtEl>
                                        <p:attrNameLst>
                                          <p:attrName>ppt_x</p:attrName>
                                        </p:attrNameLst>
                                      </p:cBhvr>
                                    </p:anim>
                                    <p:anim from="(-#ppt_h/2)" to="(#ppt_y)" calcmode="lin" valueType="num">
                                      <p:cBhvr>
                                        <p:cTn id="23" dur="1000" fill="hold">
                                          <p:stCondLst>
                                            <p:cond delay="0"/>
                                          </p:stCondLst>
                                        </p:cTn>
                                        <p:tgtEl>
                                          <p:spTgt spid="4"/>
                                        </p:tgtEl>
                                        <p:attrNameLst>
                                          <p:attrName>ppt_y</p:attrName>
                                        </p:attrNameLst>
                                      </p:cBhvr>
                                    </p:anim>
                                    <p:animRot by="21600000">
                                      <p:cBhvr>
                                        <p:cTn id="24" dur="1000" fill="hold">
                                          <p:stCondLst>
                                            <p:cond delay="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48734"/>
            <a:ext cx="4191000" cy="769441"/>
          </a:xfrm>
          <a:prstGeom prst="rect">
            <a:avLst/>
          </a:prstGeom>
          <a:noFill/>
        </p:spPr>
        <p:txBody>
          <a:bodyPr wrap="square" rtlCol="0">
            <a:spAutoFit/>
          </a:bodyPr>
          <a:lstStyle/>
          <a:p>
            <a:pPr algn="ctr"/>
            <a:r>
              <a:rPr lang="bn-IN" sz="4400" dirty="0" smtClean="0">
                <a:solidFill>
                  <a:srgbClr val="7030A0"/>
                </a:solidFill>
              </a:rPr>
              <a:t>মূল্যায়ন</a:t>
            </a:r>
            <a:endParaRPr lang="en-US" sz="44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394" y="1118175"/>
            <a:ext cx="2619375" cy="1396425"/>
          </a:xfrm>
          <a:prstGeom prst="rect">
            <a:avLst/>
          </a:prstGeom>
        </p:spPr>
      </p:pic>
      <p:sp>
        <p:nvSpPr>
          <p:cNvPr id="4" name="TextBox 3"/>
          <p:cNvSpPr txBox="1"/>
          <p:nvPr/>
        </p:nvSpPr>
        <p:spPr>
          <a:xfrm>
            <a:off x="914400" y="2971800"/>
            <a:ext cx="7239000" cy="523220"/>
          </a:xfrm>
          <a:prstGeom prst="rect">
            <a:avLst/>
          </a:prstGeom>
          <a:noFill/>
        </p:spPr>
        <p:txBody>
          <a:bodyPr wrap="square" rtlCol="0">
            <a:spAutoFit/>
          </a:bodyPr>
          <a:lstStyle/>
          <a:p>
            <a:r>
              <a:rPr lang="bn-IN" sz="2800" dirty="0" smtClean="0"/>
              <a:t>পরিসেবার বিল পরিশোধের সহজ উপায় হলো-</a:t>
            </a:r>
            <a:endParaRPr lang="en-US" sz="2800" dirty="0"/>
          </a:p>
        </p:txBody>
      </p:sp>
      <p:sp>
        <p:nvSpPr>
          <p:cNvPr id="5" name="TextBox 4"/>
          <p:cNvSpPr txBox="1"/>
          <p:nvPr/>
        </p:nvSpPr>
        <p:spPr>
          <a:xfrm>
            <a:off x="1060910" y="3563272"/>
            <a:ext cx="2336484" cy="461665"/>
          </a:xfrm>
          <a:prstGeom prst="rect">
            <a:avLst/>
          </a:prstGeom>
          <a:noFill/>
        </p:spPr>
        <p:txBody>
          <a:bodyPr wrap="square" rtlCol="0">
            <a:spAutoFit/>
          </a:bodyPr>
          <a:lstStyle/>
          <a:p>
            <a:r>
              <a:rPr lang="en-US" sz="2400" dirty="0" smtClean="0"/>
              <a:t>i.</a:t>
            </a:r>
            <a:r>
              <a:rPr lang="bn-IN" sz="2400" dirty="0" smtClean="0"/>
              <a:t>ব্যাংক</a:t>
            </a:r>
            <a:endParaRPr lang="en-US" sz="2400" dirty="0"/>
          </a:p>
        </p:txBody>
      </p:sp>
      <p:sp>
        <p:nvSpPr>
          <p:cNvPr id="6" name="TextBox 5"/>
          <p:cNvSpPr txBox="1"/>
          <p:nvPr/>
        </p:nvSpPr>
        <p:spPr>
          <a:xfrm>
            <a:off x="3527496" y="3563272"/>
            <a:ext cx="2359169" cy="461665"/>
          </a:xfrm>
          <a:prstGeom prst="rect">
            <a:avLst/>
          </a:prstGeom>
          <a:noFill/>
        </p:spPr>
        <p:txBody>
          <a:bodyPr wrap="square" rtlCol="0">
            <a:spAutoFit/>
          </a:bodyPr>
          <a:lstStyle/>
          <a:p>
            <a:r>
              <a:rPr lang="en-US" sz="2400" dirty="0" smtClean="0"/>
              <a:t>ii.</a:t>
            </a:r>
            <a:r>
              <a:rPr lang="bn-IN" sz="2400" dirty="0" smtClean="0"/>
              <a:t>অনলাইন</a:t>
            </a:r>
            <a:endParaRPr lang="en-US" sz="2400" dirty="0"/>
          </a:p>
        </p:txBody>
      </p:sp>
      <p:sp>
        <p:nvSpPr>
          <p:cNvPr id="7" name="TextBox 6"/>
          <p:cNvSpPr txBox="1"/>
          <p:nvPr/>
        </p:nvSpPr>
        <p:spPr>
          <a:xfrm>
            <a:off x="5562600" y="3563271"/>
            <a:ext cx="2133600" cy="461665"/>
          </a:xfrm>
          <a:prstGeom prst="rect">
            <a:avLst/>
          </a:prstGeom>
          <a:noFill/>
        </p:spPr>
        <p:txBody>
          <a:bodyPr wrap="square" rtlCol="0">
            <a:spAutoFit/>
          </a:bodyPr>
          <a:lstStyle/>
          <a:p>
            <a:r>
              <a:rPr lang="en-US" sz="2400" dirty="0" smtClean="0"/>
              <a:t>iii.</a:t>
            </a:r>
            <a:r>
              <a:rPr lang="bn-IN" sz="2400" dirty="0" smtClean="0"/>
              <a:t>মোবাইল</a:t>
            </a:r>
            <a:endParaRPr lang="en-US" sz="2400" dirty="0"/>
          </a:p>
        </p:txBody>
      </p:sp>
      <p:sp>
        <p:nvSpPr>
          <p:cNvPr id="8" name="TextBox 7"/>
          <p:cNvSpPr txBox="1"/>
          <p:nvPr/>
        </p:nvSpPr>
        <p:spPr>
          <a:xfrm>
            <a:off x="914400" y="4487888"/>
            <a:ext cx="4038600" cy="461665"/>
          </a:xfrm>
          <a:prstGeom prst="rect">
            <a:avLst/>
          </a:prstGeom>
          <a:noFill/>
        </p:spPr>
        <p:txBody>
          <a:bodyPr wrap="square" rtlCol="0">
            <a:spAutoFit/>
          </a:bodyPr>
          <a:lstStyle/>
          <a:p>
            <a:r>
              <a:rPr lang="bn-IN" sz="2400" dirty="0" smtClean="0"/>
              <a:t>নিচের কোনটি সঠিক ?</a:t>
            </a:r>
            <a:endParaRPr lang="en-US" sz="2400" dirty="0"/>
          </a:p>
        </p:txBody>
      </p:sp>
      <p:sp>
        <p:nvSpPr>
          <p:cNvPr id="9" name="Flowchart: Connector 8"/>
          <p:cNvSpPr/>
          <p:nvPr/>
        </p:nvSpPr>
        <p:spPr>
          <a:xfrm>
            <a:off x="939857" y="497655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a:t>
            </a:r>
            <a:endParaRPr lang="en-US" dirty="0"/>
          </a:p>
        </p:txBody>
      </p:sp>
      <p:sp>
        <p:nvSpPr>
          <p:cNvPr id="10" name="Flowchart: Connector 9"/>
          <p:cNvSpPr/>
          <p:nvPr/>
        </p:nvSpPr>
        <p:spPr>
          <a:xfrm>
            <a:off x="5007552" y="494955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খ</a:t>
            </a:r>
            <a:endParaRPr lang="en-US" dirty="0"/>
          </a:p>
        </p:txBody>
      </p:sp>
      <p:sp>
        <p:nvSpPr>
          <p:cNvPr id="11" name="Flowchart: Connector 10"/>
          <p:cNvSpPr/>
          <p:nvPr/>
        </p:nvSpPr>
        <p:spPr>
          <a:xfrm>
            <a:off x="946610" y="5638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12" name="Flowchart: Connector 11"/>
          <p:cNvSpPr/>
          <p:nvPr/>
        </p:nvSpPr>
        <p:spPr>
          <a:xfrm>
            <a:off x="5012227" y="5638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14" name="TextBox 13"/>
          <p:cNvSpPr txBox="1"/>
          <p:nvPr/>
        </p:nvSpPr>
        <p:spPr>
          <a:xfrm>
            <a:off x="1371600" y="4829243"/>
            <a:ext cx="1562100" cy="523220"/>
          </a:xfrm>
          <a:prstGeom prst="rect">
            <a:avLst/>
          </a:prstGeom>
          <a:noFill/>
        </p:spPr>
        <p:txBody>
          <a:bodyPr wrap="square" rtlCol="0">
            <a:spAutoFit/>
          </a:bodyPr>
          <a:lstStyle/>
          <a:p>
            <a:r>
              <a:rPr lang="en-US" sz="2800" dirty="0"/>
              <a:t>i</a:t>
            </a:r>
            <a:r>
              <a:rPr lang="bn-IN" sz="1600" dirty="0"/>
              <a:t>ও</a:t>
            </a:r>
            <a:r>
              <a:rPr lang="en-US" sz="2800" dirty="0"/>
              <a:t>ii </a:t>
            </a:r>
          </a:p>
        </p:txBody>
      </p:sp>
      <p:sp>
        <p:nvSpPr>
          <p:cNvPr id="15" name="TextBox 14"/>
          <p:cNvSpPr txBox="1"/>
          <p:nvPr/>
        </p:nvSpPr>
        <p:spPr>
          <a:xfrm>
            <a:off x="5384914" y="4829243"/>
            <a:ext cx="2226773" cy="523220"/>
          </a:xfrm>
          <a:prstGeom prst="rect">
            <a:avLst/>
          </a:prstGeom>
          <a:noFill/>
        </p:spPr>
        <p:txBody>
          <a:bodyPr wrap="square" rtlCol="0">
            <a:spAutoFit/>
          </a:bodyPr>
          <a:lstStyle/>
          <a:p>
            <a:r>
              <a:rPr lang="en-US" sz="2800" dirty="0" smtClean="0"/>
              <a:t>i</a:t>
            </a:r>
            <a:r>
              <a:rPr lang="bn-IN" sz="2800" dirty="0"/>
              <a:t> </a:t>
            </a:r>
            <a:r>
              <a:rPr lang="bn-IN" dirty="0"/>
              <a:t>ও</a:t>
            </a:r>
            <a:r>
              <a:rPr lang="bn-IN" sz="2800" dirty="0"/>
              <a:t> </a:t>
            </a:r>
            <a:r>
              <a:rPr lang="en-US" sz="2800" dirty="0" smtClean="0"/>
              <a:t>iii </a:t>
            </a:r>
            <a:endParaRPr lang="en-US" sz="2800" dirty="0"/>
          </a:p>
        </p:txBody>
      </p:sp>
      <p:sp>
        <p:nvSpPr>
          <p:cNvPr id="16" name="TextBox 15"/>
          <p:cNvSpPr txBox="1"/>
          <p:nvPr/>
        </p:nvSpPr>
        <p:spPr>
          <a:xfrm>
            <a:off x="1371600" y="5512672"/>
            <a:ext cx="2025794" cy="523220"/>
          </a:xfrm>
          <a:prstGeom prst="rect">
            <a:avLst/>
          </a:prstGeom>
          <a:noFill/>
        </p:spPr>
        <p:txBody>
          <a:bodyPr wrap="square" rtlCol="0">
            <a:spAutoFit/>
          </a:bodyPr>
          <a:lstStyle/>
          <a:p>
            <a:r>
              <a:rPr lang="en-US" sz="2800" dirty="0" smtClean="0"/>
              <a:t>ii</a:t>
            </a:r>
            <a:r>
              <a:rPr lang="bn-IN" sz="2800" dirty="0"/>
              <a:t> </a:t>
            </a:r>
            <a:r>
              <a:rPr lang="bn-IN" sz="1600" dirty="0"/>
              <a:t>ও</a:t>
            </a:r>
            <a:r>
              <a:rPr lang="bn-IN" sz="2800" dirty="0"/>
              <a:t> </a:t>
            </a:r>
            <a:r>
              <a:rPr lang="en-US" sz="2800" dirty="0" smtClean="0"/>
              <a:t>iii</a:t>
            </a:r>
            <a:endParaRPr lang="en-US" sz="2800" dirty="0"/>
          </a:p>
        </p:txBody>
      </p:sp>
      <p:sp>
        <p:nvSpPr>
          <p:cNvPr id="17" name="TextBox 16"/>
          <p:cNvSpPr txBox="1"/>
          <p:nvPr/>
        </p:nvSpPr>
        <p:spPr>
          <a:xfrm>
            <a:off x="5450030" y="5491490"/>
            <a:ext cx="1752600" cy="523220"/>
          </a:xfrm>
          <a:prstGeom prst="rect">
            <a:avLst/>
          </a:prstGeom>
          <a:noFill/>
        </p:spPr>
        <p:txBody>
          <a:bodyPr wrap="square" rtlCol="0">
            <a:spAutoFit/>
          </a:bodyPr>
          <a:lstStyle/>
          <a:p>
            <a:r>
              <a:rPr lang="en-US" sz="2800" dirty="0" smtClean="0"/>
              <a:t>i</a:t>
            </a:r>
            <a:r>
              <a:rPr lang="bn-IN" sz="2800" dirty="0" smtClean="0"/>
              <a:t>,</a:t>
            </a:r>
            <a:r>
              <a:rPr lang="en-US" sz="2800" dirty="0" smtClean="0"/>
              <a:t>ii</a:t>
            </a:r>
            <a:r>
              <a:rPr lang="bn-IN" sz="2800" dirty="0" smtClean="0"/>
              <a:t> </a:t>
            </a:r>
            <a:r>
              <a:rPr lang="bn-IN" sz="1400" dirty="0"/>
              <a:t>ও</a:t>
            </a:r>
            <a:r>
              <a:rPr lang="bn-IN" sz="2800" dirty="0"/>
              <a:t> </a:t>
            </a:r>
            <a:r>
              <a:rPr lang="en-US" sz="2800" dirty="0" smtClean="0"/>
              <a:t>iii</a:t>
            </a:r>
            <a:endParaRPr lang="en-US" sz="2800" dirty="0"/>
          </a:p>
        </p:txBody>
      </p:sp>
      <p:sp>
        <p:nvSpPr>
          <p:cNvPr id="18" name="TextBox 17"/>
          <p:cNvSpPr txBox="1"/>
          <p:nvPr/>
        </p:nvSpPr>
        <p:spPr>
          <a:xfrm>
            <a:off x="922366" y="6063734"/>
            <a:ext cx="1470097" cy="461665"/>
          </a:xfrm>
          <a:prstGeom prst="rect">
            <a:avLst/>
          </a:prstGeom>
          <a:noFill/>
        </p:spPr>
        <p:txBody>
          <a:bodyPr wrap="square" rtlCol="0">
            <a:spAutoFit/>
          </a:bodyPr>
          <a:lstStyle/>
          <a:p>
            <a:r>
              <a:rPr lang="bn-IN" sz="2400" dirty="0" smtClean="0"/>
              <a:t>উত্তরঃ</a:t>
            </a:r>
            <a:endParaRPr lang="en-US" sz="2400" dirty="0"/>
          </a:p>
        </p:txBody>
      </p:sp>
      <p:sp>
        <p:nvSpPr>
          <p:cNvPr id="19" name="Flowchart: Connector 18"/>
          <p:cNvSpPr/>
          <p:nvPr/>
        </p:nvSpPr>
        <p:spPr>
          <a:xfrm>
            <a:off x="3436187" y="618026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20" name="Rectangle 19"/>
          <p:cNvSpPr/>
          <p:nvPr/>
        </p:nvSpPr>
        <p:spPr>
          <a:xfrm>
            <a:off x="5317027" y="6014710"/>
            <a:ext cx="1960242" cy="523220"/>
          </a:xfrm>
          <a:prstGeom prst="rect">
            <a:avLst/>
          </a:prstGeom>
        </p:spPr>
        <p:txBody>
          <a:bodyPr wrap="square">
            <a:spAutoFit/>
          </a:bodyPr>
          <a:lstStyle/>
          <a:p>
            <a:r>
              <a:rPr lang="en-US" sz="2800" dirty="0"/>
              <a:t>ii</a:t>
            </a:r>
            <a:r>
              <a:rPr lang="bn-IN" sz="2800" dirty="0"/>
              <a:t> </a:t>
            </a:r>
            <a:r>
              <a:rPr lang="bn-IN" sz="1600" dirty="0"/>
              <a:t>ও</a:t>
            </a:r>
            <a:r>
              <a:rPr lang="bn-IN" sz="2800" dirty="0"/>
              <a:t> </a:t>
            </a:r>
            <a:r>
              <a:rPr lang="en-US" sz="2800" dirty="0"/>
              <a:t>iii</a:t>
            </a:r>
          </a:p>
        </p:txBody>
      </p:sp>
    </p:spTree>
    <p:extLst>
      <p:ext uri="{BB962C8B-B14F-4D97-AF65-F5344CB8AC3E}">
        <p14:creationId xmlns:p14="http://schemas.microsoft.com/office/powerpoint/2010/main" val="1453929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by="(-#ppt_w*2)" calcmode="lin" valueType="num">
                                      <p:cBhvr rctx="PPT">
                                        <p:cTn id="21" dur="500" autoRev="1" fill="hold">
                                          <p:stCondLst>
                                            <p:cond delay="0"/>
                                          </p:stCondLst>
                                        </p:cTn>
                                        <p:tgtEl>
                                          <p:spTgt spid="4"/>
                                        </p:tgtEl>
                                        <p:attrNameLst>
                                          <p:attrName>ppt_w</p:attrName>
                                        </p:attrNameLst>
                                      </p:cBhvr>
                                    </p:anim>
                                    <p:anim by="(#ppt_w*0.50)" calcmode="lin" valueType="num">
                                      <p:cBhvr>
                                        <p:cTn id="22" dur="500" decel="50000" autoRev="1" fill="hold">
                                          <p:stCondLst>
                                            <p:cond delay="0"/>
                                          </p:stCondLst>
                                        </p:cTn>
                                        <p:tgtEl>
                                          <p:spTgt spid="4"/>
                                        </p:tgtEl>
                                        <p:attrNameLst>
                                          <p:attrName>ppt_x</p:attrName>
                                        </p:attrNameLst>
                                      </p:cBhvr>
                                    </p:anim>
                                    <p:anim from="(-#ppt_h/2)" to="(#ppt_y)" calcmode="lin" valueType="num">
                                      <p:cBhvr>
                                        <p:cTn id="23" dur="1000" fill="hold">
                                          <p:stCondLst>
                                            <p:cond delay="0"/>
                                          </p:stCondLst>
                                        </p:cTn>
                                        <p:tgtEl>
                                          <p:spTgt spid="4"/>
                                        </p:tgtEl>
                                        <p:attrNameLst>
                                          <p:attrName>ppt_y</p:attrName>
                                        </p:attrNameLst>
                                      </p:cBhvr>
                                    </p:anim>
                                    <p:animRot by="21600000">
                                      <p:cBhvr>
                                        <p:cTn id="24" dur="1000" fill="hold">
                                          <p:stCondLst>
                                            <p:cond delay="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 calcmode="lin" valueType="num">
                                      <p:cBhvr>
                                        <p:cTn id="3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
                                        </p:tgtEl>
                                        <p:attrNameLst>
                                          <p:attrName>ppt_y</p:attrName>
                                        </p:attrNameLst>
                                      </p:cBhvr>
                                      <p:tavLst>
                                        <p:tav tm="0">
                                          <p:val>
                                            <p:strVal val="#ppt_y"/>
                                          </p:val>
                                        </p:tav>
                                        <p:tav tm="100000">
                                          <p:val>
                                            <p:strVal val="#ppt_y"/>
                                          </p:val>
                                        </p:tav>
                                      </p:tavLst>
                                    </p:anim>
                                    <p:anim calcmode="lin" valueType="num">
                                      <p:cBhvr>
                                        <p:cTn id="4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by="(-#ppt_w*2)" calcmode="lin" valueType="num">
                                      <p:cBhvr rctx="PPT">
                                        <p:cTn id="56" dur="500" autoRev="1" fill="hold">
                                          <p:stCondLst>
                                            <p:cond delay="0"/>
                                          </p:stCondLst>
                                        </p:cTn>
                                        <p:tgtEl>
                                          <p:spTgt spid="8"/>
                                        </p:tgtEl>
                                        <p:attrNameLst>
                                          <p:attrName>ppt_w</p:attrName>
                                        </p:attrNameLst>
                                      </p:cBhvr>
                                    </p:anim>
                                    <p:anim by="(#ppt_w*0.50)" calcmode="lin" valueType="num">
                                      <p:cBhvr>
                                        <p:cTn id="57" dur="500" decel="50000" autoRev="1" fill="hold">
                                          <p:stCondLst>
                                            <p:cond delay="0"/>
                                          </p:stCondLst>
                                        </p:cTn>
                                        <p:tgtEl>
                                          <p:spTgt spid="8"/>
                                        </p:tgtEl>
                                        <p:attrNameLst>
                                          <p:attrName>ppt_x</p:attrName>
                                        </p:attrNameLst>
                                      </p:cBhvr>
                                    </p:anim>
                                    <p:anim from="(-#ppt_h/2)" to="(#ppt_y)" calcmode="lin" valueType="num">
                                      <p:cBhvr>
                                        <p:cTn id="58" dur="1000" fill="hold">
                                          <p:stCondLst>
                                            <p:cond delay="0"/>
                                          </p:stCondLst>
                                        </p:cTn>
                                        <p:tgtEl>
                                          <p:spTgt spid="8"/>
                                        </p:tgtEl>
                                        <p:attrNameLst>
                                          <p:attrName>ppt_y</p:attrName>
                                        </p:attrNameLst>
                                      </p:cBhvr>
                                    </p:anim>
                                    <p:animRot by="21600000">
                                      <p:cBhvr>
                                        <p:cTn id="59" dur="1000" fill="hold">
                                          <p:stCondLst>
                                            <p:cond delay="0"/>
                                          </p:stCondLst>
                                        </p:cTn>
                                        <p:tgtEl>
                                          <p:spTgt spid="8"/>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grpId="0" nodeType="clickEffect">
                                  <p:stCondLst>
                                    <p:cond delay="0"/>
                                  </p:stCondLst>
                                  <p:iterate type="lt">
                                    <p:tmPct val="10000"/>
                                  </p:iterate>
                                  <p:childTnLst>
                                    <p:set>
                                      <p:cBhvr>
                                        <p:cTn id="63" dur="1" fill="hold">
                                          <p:stCondLst>
                                            <p:cond delay="0"/>
                                          </p:stCondLst>
                                        </p:cTn>
                                        <p:tgtEl>
                                          <p:spTgt spid="9"/>
                                        </p:tgtEl>
                                        <p:attrNameLst>
                                          <p:attrName>style.visibility</p:attrName>
                                        </p:attrNameLst>
                                      </p:cBhvr>
                                      <p:to>
                                        <p:strVal val="visible"/>
                                      </p:to>
                                    </p:set>
                                    <p:anim by="(-#ppt_w*2)" calcmode="lin" valueType="num">
                                      <p:cBhvr rctx="PPT">
                                        <p:cTn id="64" dur="500" autoRev="1" fill="hold">
                                          <p:stCondLst>
                                            <p:cond delay="0"/>
                                          </p:stCondLst>
                                        </p:cTn>
                                        <p:tgtEl>
                                          <p:spTgt spid="9"/>
                                        </p:tgtEl>
                                        <p:attrNameLst>
                                          <p:attrName>ppt_w</p:attrName>
                                        </p:attrNameLst>
                                      </p:cBhvr>
                                    </p:anim>
                                    <p:anim by="(#ppt_w*0.50)" calcmode="lin" valueType="num">
                                      <p:cBhvr>
                                        <p:cTn id="65" dur="500" decel="50000" autoRev="1" fill="hold">
                                          <p:stCondLst>
                                            <p:cond delay="0"/>
                                          </p:stCondLst>
                                        </p:cTn>
                                        <p:tgtEl>
                                          <p:spTgt spid="9"/>
                                        </p:tgtEl>
                                        <p:attrNameLst>
                                          <p:attrName>ppt_x</p:attrName>
                                        </p:attrNameLst>
                                      </p:cBhvr>
                                    </p:anim>
                                    <p:anim from="(-#ppt_h/2)" to="(#ppt_y)" calcmode="lin" valueType="num">
                                      <p:cBhvr>
                                        <p:cTn id="66" dur="1000" fill="hold">
                                          <p:stCondLst>
                                            <p:cond delay="0"/>
                                          </p:stCondLst>
                                        </p:cTn>
                                        <p:tgtEl>
                                          <p:spTgt spid="9"/>
                                        </p:tgtEl>
                                        <p:attrNameLst>
                                          <p:attrName>ppt_y</p:attrName>
                                        </p:attrNameLst>
                                      </p:cBhvr>
                                    </p:anim>
                                    <p:animRot by="21600000">
                                      <p:cBhvr>
                                        <p:cTn id="67" dur="1000" fill="hold">
                                          <p:stCondLst>
                                            <p:cond delay="0"/>
                                          </p:stCondLst>
                                        </p:cTn>
                                        <p:tgtEl>
                                          <p:spTgt spid="9"/>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4"/>
                                        </p:tgtEl>
                                        <p:attrNameLst>
                                          <p:attrName>ppt_y</p:attrName>
                                        </p:attrNameLst>
                                      </p:cBhvr>
                                      <p:tavLst>
                                        <p:tav tm="0">
                                          <p:val>
                                            <p:strVal val="#ppt_y"/>
                                          </p:val>
                                        </p:tav>
                                        <p:tav tm="100000">
                                          <p:val>
                                            <p:strVal val="#ppt_y"/>
                                          </p:val>
                                        </p:tav>
                                      </p:tavLst>
                                    </p:anim>
                                    <p:anim calcmode="lin" valueType="num">
                                      <p:cBhvr>
                                        <p:cTn id="7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10"/>
                                        </p:tgtEl>
                                        <p:attrNameLst>
                                          <p:attrName>style.visibility</p:attrName>
                                        </p:attrNameLst>
                                      </p:cBhvr>
                                      <p:to>
                                        <p:strVal val="visible"/>
                                      </p:to>
                                    </p:set>
                                    <p:anim by="(-#ppt_w*2)" calcmode="lin" valueType="num">
                                      <p:cBhvr rctx="PPT">
                                        <p:cTn id="81" dur="500" autoRev="1" fill="hold">
                                          <p:stCondLst>
                                            <p:cond delay="0"/>
                                          </p:stCondLst>
                                        </p:cTn>
                                        <p:tgtEl>
                                          <p:spTgt spid="10"/>
                                        </p:tgtEl>
                                        <p:attrNameLst>
                                          <p:attrName>ppt_w</p:attrName>
                                        </p:attrNameLst>
                                      </p:cBhvr>
                                    </p:anim>
                                    <p:anim by="(#ppt_w*0.50)" calcmode="lin" valueType="num">
                                      <p:cBhvr>
                                        <p:cTn id="82" dur="500" decel="50000" autoRev="1" fill="hold">
                                          <p:stCondLst>
                                            <p:cond delay="0"/>
                                          </p:stCondLst>
                                        </p:cTn>
                                        <p:tgtEl>
                                          <p:spTgt spid="10"/>
                                        </p:tgtEl>
                                        <p:attrNameLst>
                                          <p:attrName>ppt_x</p:attrName>
                                        </p:attrNameLst>
                                      </p:cBhvr>
                                    </p:anim>
                                    <p:anim from="(-#ppt_h/2)" to="(#ppt_y)" calcmode="lin" valueType="num">
                                      <p:cBhvr>
                                        <p:cTn id="83" dur="1000" fill="hold">
                                          <p:stCondLst>
                                            <p:cond delay="0"/>
                                          </p:stCondLst>
                                        </p:cTn>
                                        <p:tgtEl>
                                          <p:spTgt spid="10"/>
                                        </p:tgtEl>
                                        <p:attrNameLst>
                                          <p:attrName>ppt_y</p:attrName>
                                        </p:attrNameLst>
                                      </p:cBhvr>
                                    </p:anim>
                                    <p:animRot by="21600000">
                                      <p:cBhvr>
                                        <p:cTn id="84" dur="1000" fill="hold">
                                          <p:stCondLst>
                                            <p:cond delay="0"/>
                                          </p:stCondLst>
                                        </p:cTn>
                                        <p:tgtEl>
                                          <p:spTgt spid="10"/>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grpId="0" nodeType="clickEffect">
                                  <p:stCondLst>
                                    <p:cond delay="0"/>
                                  </p:stCondLst>
                                  <p:iterate type="lt">
                                    <p:tmPct val="10000"/>
                                  </p:iterate>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15"/>
                                        </p:tgtEl>
                                        <p:attrNameLst>
                                          <p:attrName>ppt_y</p:attrName>
                                        </p:attrNameLst>
                                      </p:cBhvr>
                                      <p:tavLst>
                                        <p:tav tm="0">
                                          <p:val>
                                            <p:strVal val="#ppt_y"/>
                                          </p:val>
                                        </p:tav>
                                        <p:tav tm="100000">
                                          <p:val>
                                            <p:strVal val="#ppt_y"/>
                                          </p:val>
                                        </p:tav>
                                      </p:tavLst>
                                    </p:anim>
                                    <p:anim calcmode="lin" valueType="num">
                                      <p:cBhvr>
                                        <p:cTn id="9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11"/>
                                        </p:tgtEl>
                                        <p:attrNameLst>
                                          <p:attrName>style.visibility</p:attrName>
                                        </p:attrNameLst>
                                      </p:cBhvr>
                                      <p:to>
                                        <p:strVal val="visible"/>
                                      </p:to>
                                    </p:set>
                                    <p:anim by="(-#ppt_w*2)" calcmode="lin" valueType="num">
                                      <p:cBhvr rctx="PPT">
                                        <p:cTn id="98" dur="500" autoRev="1" fill="hold">
                                          <p:stCondLst>
                                            <p:cond delay="0"/>
                                          </p:stCondLst>
                                        </p:cTn>
                                        <p:tgtEl>
                                          <p:spTgt spid="11"/>
                                        </p:tgtEl>
                                        <p:attrNameLst>
                                          <p:attrName>ppt_w</p:attrName>
                                        </p:attrNameLst>
                                      </p:cBhvr>
                                    </p:anim>
                                    <p:anim by="(#ppt_w*0.50)" calcmode="lin" valueType="num">
                                      <p:cBhvr>
                                        <p:cTn id="99" dur="500" decel="50000" autoRev="1" fill="hold">
                                          <p:stCondLst>
                                            <p:cond delay="0"/>
                                          </p:stCondLst>
                                        </p:cTn>
                                        <p:tgtEl>
                                          <p:spTgt spid="11"/>
                                        </p:tgtEl>
                                        <p:attrNameLst>
                                          <p:attrName>ppt_x</p:attrName>
                                        </p:attrNameLst>
                                      </p:cBhvr>
                                    </p:anim>
                                    <p:anim from="(-#ppt_h/2)" to="(#ppt_y)" calcmode="lin" valueType="num">
                                      <p:cBhvr>
                                        <p:cTn id="100" dur="1000" fill="hold">
                                          <p:stCondLst>
                                            <p:cond delay="0"/>
                                          </p:stCondLst>
                                        </p:cTn>
                                        <p:tgtEl>
                                          <p:spTgt spid="11"/>
                                        </p:tgtEl>
                                        <p:attrNameLst>
                                          <p:attrName>ppt_y</p:attrName>
                                        </p:attrNameLst>
                                      </p:cBhvr>
                                    </p:anim>
                                    <p:animRot by="21600000">
                                      <p:cBhvr>
                                        <p:cTn id="101" dur="1000" fill="hold">
                                          <p:stCondLst>
                                            <p:cond delay="0"/>
                                          </p:stCondLst>
                                        </p:cTn>
                                        <p:tgtEl>
                                          <p:spTgt spid="11"/>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16"/>
                                        </p:tgtEl>
                                        <p:attrNameLst>
                                          <p:attrName>ppt_y</p:attrName>
                                        </p:attrNameLst>
                                      </p:cBhvr>
                                      <p:tavLst>
                                        <p:tav tm="0">
                                          <p:val>
                                            <p:strVal val="#ppt_y"/>
                                          </p:val>
                                        </p:tav>
                                        <p:tav tm="100000">
                                          <p:val>
                                            <p:strVal val="#ppt_y"/>
                                          </p:val>
                                        </p:tav>
                                      </p:tavLst>
                                    </p:anim>
                                    <p:anim calcmode="lin" valueType="num">
                                      <p:cBhvr>
                                        <p:cTn id="10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56" presetClass="entr" presetSubtype="0" fill="hold" grpId="0" nodeType="clickEffect">
                                  <p:stCondLst>
                                    <p:cond delay="0"/>
                                  </p:stCondLst>
                                  <p:iterate type="lt">
                                    <p:tmPct val="10000"/>
                                  </p:iterate>
                                  <p:childTnLst>
                                    <p:set>
                                      <p:cBhvr>
                                        <p:cTn id="114" dur="1" fill="hold">
                                          <p:stCondLst>
                                            <p:cond delay="0"/>
                                          </p:stCondLst>
                                        </p:cTn>
                                        <p:tgtEl>
                                          <p:spTgt spid="12"/>
                                        </p:tgtEl>
                                        <p:attrNameLst>
                                          <p:attrName>style.visibility</p:attrName>
                                        </p:attrNameLst>
                                      </p:cBhvr>
                                      <p:to>
                                        <p:strVal val="visible"/>
                                      </p:to>
                                    </p:set>
                                    <p:anim by="(-#ppt_w*2)" calcmode="lin" valueType="num">
                                      <p:cBhvr rctx="PPT">
                                        <p:cTn id="115" dur="500" autoRev="1" fill="hold">
                                          <p:stCondLst>
                                            <p:cond delay="0"/>
                                          </p:stCondLst>
                                        </p:cTn>
                                        <p:tgtEl>
                                          <p:spTgt spid="12"/>
                                        </p:tgtEl>
                                        <p:attrNameLst>
                                          <p:attrName>ppt_w</p:attrName>
                                        </p:attrNameLst>
                                      </p:cBhvr>
                                    </p:anim>
                                    <p:anim by="(#ppt_w*0.50)" calcmode="lin" valueType="num">
                                      <p:cBhvr>
                                        <p:cTn id="116" dur="500" decel="50000" autoRev="1" fill="hold">
                                          <p:stCondLst>
                                            <p:cond delay="0"/>
                                          </p:stCondLst>
                                        </p:cTn>
                                        <p:tgtEl>
                                          <p:spTgt spid="12"/>
                                        </p:tgtEl>
                                        <p:attrNameLst>
                                          <p:attrName>ppt_x</p:attrName>
                                        </p:attrNameLst>
                                      </p:cBhvr>
                                    </p:anim>
                                    <p:anim from="(-#ppt_h/2)" to="(#ppt_y)" calcmode="lin" valueType="num">
                                      <p:cBhvr>
                                        <p:cTn id="117" dur="1000" fill="hold">
                                          <p:stCondLst>
                                            <p:cond delay="0"/>
                                          </p:stCondLst>
                                        </p:cTn>
                                        <p:tgtEl>
                                          <p:spTgt spid="12"/>
                                        </p:tgtEl>
                                        <p:attrNameLst>
                                          <p:attrName>ppt_y</p:attrName>
                                        </p:attrNameLst>
                                      </p:cBhvr>
                                    </p:anim>
                                    <p:animRot by="21600000">
                                      <p:cBhvr>
                                        <p:cTn id="118" dur="1000" fill="hold">
                                          <p:stCondLst>
                                            <p:cond delay="0"/>
                                          </p:stCondLst>
                                        </p:cTn>
                                        <p:tgtEl>
                                          <p:spTgt spid="12"/>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41" presetClass="entr" presetSubtype="0" fill="hold" grpId="0" nodeType="clickEffect">
                                  <p:stCondLst>
                                    <p:cond delay="0"/>
                                  </p:stCondLst>
                                  <p:iterate type="lt">
                                    <p:tmPct val="10000"/>
                                  </p:iterate>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17"/>
                                        </p:tgtEl>
                                        <p:attrNameLst>
                                          <p:attrName>ppt_y</p:attrName>
                                        </p:attrNameLst>
                                      </p:cBhvr>
                                      <p:tavLst>
                                        <p:tav tm="0">
                                          <p:val>
                                            <p:strVal val="#ppt_y"/>
                                          </p:val>
                                        </p:tav>
                                        <p:tav tm="100000">
                                          <p:val>
                                            <p:strVal val="#ppt_y"/>
                                          </p:val>
                                        </p:tav>
                                      </p:tavLst>
                                    </p:anim>
                                    <p:anim calcmode="lin" valueType="num">
                                      <p:cBhvr>
                                        <p:cTn id="12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41" presetClass="entr" presetSubtype="0" fill="hold" grpId="0" nodeType="clickEffect">
                                  <p:stCondLst>
                                    <p:cond delay="0"/>
                                  </p:stCondLst>
                                  <p:iterate type="lt">
                                    <p:tmPct val="10000"/>
                                  </p:iterate>
                                  <p:childTnLst>
                                    <p:set>
                                      <p:cBhvr>
                                        <p:cTn id="131" dur="1" fill="hold">
                                          <p:stCondLst>
                                            <p:cond delay="0"/>
                                          </p:stCondLst>
                                        </p:cTn>
                                        <p:tgtEl>
                                          <p:spTgt spid="18"/>
                                        </p:tgtEl>
                                        <p:attrNameLst>
                                          <p:attrName>style.visibility</p:attrName>
                                        </p:attrNameLst>
                                      </p:cBhvr>
                                      <p:to>
                                        <p:strVal val="visible"/>
                                      </p:to>
                                    </p:set>
                                    <p:anim calcmode="lin" valueType="num">
                                      <p:cBhvr>
                                        <p:cTn id="13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18"/>
                                        </p:tgtEl>
                                        <p:attrNameLst>
                                          <p:attrName>ppt_y</p:attrName>
                                        </p:attrNameLst>
                                      </p:cBhvr>
                                      <p:tavLst>
                                        <p:tav tm="0">
                                          <p:val>
                                            <p:strVal val="#ppt_y"/>
                                          </p:val>
                                        </p:tav>
                                        <p:tav tm="100000">
                                          <p:val>
                                            <p:strVal val="#ppt_y"/>
                                          </p:val>
                                        </p:tav>
                                      </p:tavLst>
                                    </p:anim>
                                    <p:anim calcmode="lin" valueType="num">
                                      <p:cBhvr>
                                        <p:cTn id="13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18"/>
                                        </p:tgtEl>
                                      </p:cBhvr>
                                    </p:animEffect>
                                  </p:childTnLst>
                                </p:cTn>
                              </p:par>
                            </p:childTnLst>
                          </p:cTn>
                        </p:par>
                      </p:childTnLst>
                    </p:cTn>
                  </p:par>
                  <p:par>
                    <p:cTn id="137" fill="hold">
                      <p:stCondLst>
                        <p:cond delay="indefinite"/>
                      </p:stCondLst>
                      <p:childTnLst>
                        <p:par>
                          <p:cTn id="138" fill="hold">
                            <p:stCondLst>
                              <p:cond delay="0"/>
                            </p:stCondLst>
                            <p:childTnLst>
                              <p:par>
                                <p:cTn id="139" presetID="56" presetClass="entr" presetSubtype="0" fill="hold" grpId="0" nodeType="clickEffect">
                                  <p:stCondLst>
                                    <p:cond delay="0"/>
                                  </p:stCondLst>
                                  <p:iterate type="lt">
                                    <p:tmPct val="10000"/>
                                  </p:iterate>
                                  <p:childTnLst>
                                    <p:set>
                                      <p:cBhvr>
                                        <p:cTn id="140" dur="1" fill="hold">
                                          <p:stCondLst>
                                            <p:cond delay="0"/>
                                          </p:stCondLst>
                                        </p:cTn>
                                        <p:tgtEl>
                                          <p:spTgt spid="19"/>
                                        </p:tgtEl>
                                        <p:attrNameLst>
                                          <p:attrName>style.visibility</p:attrName>
                                        </p:attrNameLst>
                                      </p:cBhvr>
                                      <p:to>
                                        <p:strVal val="visible"/>
                                      </p:to>
                                    </p:set>
                                    <p:anim by="(-#ppt_w*2)" calcmode="lin" valueType="num">
                                      <p:cBhvr rctx="PPT">
                                        <p:cTn id="141" dur="500" autoRev="1" fill="hold">
                                          <p:stCondLst>
                                            <p:cond delay="0"/>
                                          </p:stCondLst>
                                        </p:cTn>
                                        <p:tgtEl>
                                          <p:spTgt spid="19"/>
                                        </p:tgtEl>
                                        <p:attrNameLst>
                                          <p:attrName>ppt_w</p:attrName>
                                        </p:attrNameLst>
                                      </p:cBhvr>
                                    </p:anim>
                                    <p:anim by="(#ppt_w*0.50)" calcmode="lin" valueType="num">
                                      <p:cBhvr>
                                        <p:cTn id="142" dur="500" decel="50000" autoRev="1" fill="hold">
                                          <p:stCondLst>
                                            <p:cond delay="0"/>
                                          </p:stCondLst>
                                        </p:cTn>
                                        <p:tgtEl>
                                          <p:spTgt spid="19"/>
                                        </p:tgtEl>
                                        <p:attrNameLst>
                                          <p:attrName>ppt_x</p:attrName>
                                        </p:attrNameLst>
                                      </p:cBhvr>
                                    </p:anim>
                                    <p:anim from="(-#ppt_h/2)" to="(#ppt_y)" calcmode="lin" valueType="num">
                                      <p:cBhvr>
                                        <p:cTn id="143" dur="1000" fill="hold">
                                          <p:stCondLst>
                                            <p:cond delay="0"/>
                                          </p:stCondLst>
                                        </p:cTn>
                                        <p:tgtEl>
                                          <p:spTgt spid="19"/>
                                        </p:tgtEl>
                                        <p:attrNameLst>
                                          <p:attrName>ppt_y</p:attrName>
                                        </p:attrNameLst>
                                      </p:cBhvr>
                                    </p:anim>
                                    <p:animRot by="21600000">
                                      <p:cBhvr>
                                        <p:cTn id="144" dur="1000" fill="hold">
                                          <p:stCondLst>
                                            <p:cond delay="0"/>
                                          </p:stCondLst>
                                        </p:cTn>
                                        <p:tgtEl>
                                          <p:spTgt spid="19"/>
                                        </p:tgtEl>
                                        <p:attrNameLst>
                                          <p:attrName>r</p:attrName>
                                        </p:attrNameLst>
                                      </p:cBhvr>
                                    </p:animRot>
                                  </p:childTnLst>
                                </p:cTn>
                              </p:par>
                            </p:childTnLst>
                          </p:cTn>
                        </p:par>
                      </p:childTnLst>
                    </p:cTn>
                  </p:par>
                  <p:par>
                    <p:cTn id="145" fill="hold">
                      <p:stCondLst>
                        <p:cond delay="indefinite"/>
                      </p:stCondLst>
                      <p:childTnLst>
                        <p:par>
                          <p:cTn id="146" fill="hold">
                            <p:stCondLst>
                              <p:cond delay="0"/>
                            </p:stCondLst>
                            <p:childTnLst>
                              <p:par>
                                <p:cTn id="147" presetID="41" presetClass="entr" presetSubtype="0" fill="hold" grpId="0" nodeType="clickEffect">
                                  <p:stCondLst>
                                    <p:cond delay="0"/>
                                  </p:stCondLst>
                                  <p:iterate type="lt">
                                    <p:tmPct val="10000"/>
                                  </p:iterate>
                                  <p:childTnLst>
                                    <p:set>
                                      <p:cBhvr>
                                        <p:cTn id="148" dur="1" fill="hold">
                                          <p:stCondLst>
                                            <p:cond delay="0"/>
                                          </p:stCondLst>
                                        </p:cTn>
                                        <p:tgtEl>
                                          <p:spTgt spid="20"/>
                                        </p:tgtEl>
                                        <p:attrNameLst>
                                          <p:attrName>style.visibility</p:attrName>
                                        </p:attrNameLst>
                                      </p:cBhvr>
                                      <p:to>
                                        <p:strVal val="visible"/>
                                      </p:to>
                                    </p:set>
                                    <p:anim calcmode="lin" valueType="num">
                                      <p:cBhvr>
                                        <p:cTn id="14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20"/>
                                        </p:tgtEl>
                                        <p:attrNameLst>
                                          <p:attrName>ppt_y</p:attrName>
                                        </p:attrNameLst>
                                      </p:cBhvr>
                                      <p:tavLst>
                                        <p:tav tm="0">
                                          <p:val>
                                            <p:strVal val="#ppt_y"/>
                                          </p:val>
                                        </p:tav>
                                        <p:tav tm="100000">
                                          <p:val>
                                            <p:strVal val="#ppt_y"/>
                                          </p:val>
                                        </p:tav>
                                      </p:tavLst>
                                    </p:anim>
                                    <p:anim calcmode="lin" valueType="num">
                                      <p:cBhvr>
                                        <p:cTn id="15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0" grpId="0" animBg="1"/>
      <p:bldP spid="11" grpId="0" animBg="1"/>
      <p:bldP spid="12" grpId="0" animBg="1"/>
      <p:bldP spid="14" grpId="0"/>
      <p:bldP spid="15" grpId="0"/>
      <p:bldP spid="16" grpId="0"/>
      <p:bldP spid="17" grpId="0"/>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8185"/>
            <a:ext cx="3657600" cy="769441"/>
          </a:xfrm>
          <a:prstGeom prst="rect">
            <a:avLst/>
          </a:prstGeom>
          <a:noFill/>
        </p:spPr>
        <p:txBody>
          <a:bodyPr wrap="square" rtlCol="0">
            <a:spAutoFit/>
          </a:bodyPr>
          <a:lstStyle/>
          <a:p>
            <a:pPr algn="ctr"/>
            <a:r>
              <a:rPr lang="bn-IN" sz="4400" dirty="0" smtClean="0">
                <a:solidFill>
                  <a:schemeClr val="accent2">
                    <a:lumMod val="50000"/>
                  </a:schemeClr>
                </a:solidFill>
              </a:rPr>
              <a:t>বাড়ির কাজ</a:t>
            </a:r>
            <a:endParaRPr lang="en-US" sz="4400"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24000"/>
            <a:ext cx="2971800" cy="1543050"/>
          </a:xfrm>
          <a:prstGeom prst="rect">
            <a:avLst/>
          </a:prstGeom>
        </p:spPr>
      </p:pic>
      <p:sp>
        <p:nvSpPr>
          <p:cNvPr id="5" name="TextBox 4"/>
          <p:cNvSpPr txBox="1"/>
          <p:nvPr/>
        </p:nvSpPr>
        <p:spPr>
          <a:xfrm>
            <a:off x="609600" y="3505200"/>
            <a:ext cx="7848600" cy="954107"/>
          </a:xfrm>
          <a:prstGeom prst="rect">
            <a:avLst/>
          </a:prstGeom>
          <a:noFill/>
        </p:spPr>
        <p:txBody>
          <a:bodyPr wrap="square" rtlCol="0">
            <a:spAutoFit/>
          </a:bodyPr>
          <a:lstStyle/>
          <a:p>
            <a:r>
              <a:rPr lang="bn-IN" sz="2800" dirty="0" smtClean="0">
                <a:solidFill>
                  <a:srgbClr val="0070C0"/>
                </a:solidFill>
              </a:rPr>
              <a:t>গবেষণা কী ? কত প্রকার কী কী ? তথ্য প্রযুক্তিতে গবেষণার ধাপ  গুলো বিশ্লেষণ করো।</a:t>
            </a:r>
            <a:endParaRPr lang="en-US" sz="2800" dirty="0">
              <a:solidFill>
                <a:srgbClr val="0070C0"/>
              </a:solidFill>
            </a:endParaRPr>
          </a:p>
        </p:txBody>
      </p:sp>
    </p:spTree>
    <p:extLst>
      <p:ext uri="{BB962C8B-B14F-4D97-AF65-F5344CB8AC3E}">
        <p14:creationId xmlns:p14="http://schemas.microsoft.com/office/powerpoint/2010/main" val="1919435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1982" y="1022465"/>
            <a:ext cx="4876800" cy="830997"/>
          </a:xfrm>
          <a:prstGeom prst="rect">
            <a:avLst/>
          </a:prstGeom>
          <a:noFill/>
        </p:spPr>
        <p:txBody>
          <a:bodyPr wrap="square" rtlCol="0">
            <a:spAutoFit/>
          </a:bodyPr>
          <a:lstStyle/>
          <a:p>
            <a:pPr algn="ctr"/>
            <a:r>
              <a:rPr lang="bn-IN" sz="4800" dirty="0" smtClean="0">
                <a:solidFill>
                  <a:srgbClr val="92D050"/>
                </a:solidFill>
              </a:rPr>
              <a:t> ধন্যবাদ</a:t>
            </a:r>
            <a:endParaRPr lang="en-US" sz="4800" dirty="0">
              <a:solidFill>
                <a:srgbClr val="92D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82" y="2362200"/>
            <a:ext cx="4856018" cy="3048000"/>
          </a:xfrm>
          <a:prstGeom prst="rect">
            <a:avLst/>
          </a:prstGeom>
        </p:spPr>
      </p:pic>
    </p:spTree>
    <p:extLst>
      <p:ext uri="{BB962C8B-B14F-4D97-AF65-F5344CB8AC3E}">
        <p14:creationId xmlns:p14="http://schemas.microsoft.com/office/powerpoint/2010/main" val="9363795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846" y="3429000"/>
            <a:ext cx="5029200" cy="2985433"/>
          </a:xfrm>
          <a:prstGeom prst="rect">
            <a:avLst/>
          </a:prstGeom>
          <a:noFill/>
        </p:spPr>
        <p:txBody>
          <a:bodyPr wrap="square" rtlCol="0">
            <a:spAutoFit/>
          </a:bodyPr>
          <a:lstStyle/>
          <a:p>
            <a:pPr algn="just"/>
            <a:r>
              <a:rPr lang="bn-IN" sz="3200" dirty="0" smtClean="0">
                <a:solidFill>
                  <a:schemeClr val="accent3">
                    <a:lumMod val="50000"/>
                  </a:schemeClr>
                </a:solidFill>
              </a:rPr>
              <a:t>মোঃ মাইনুল ইসলাম সরকার</a:t>
            </a:r>
          </a:p>
          <a:p>
            <a:pPr algn="just"/>
            <a:r>
              <a:rPr lang="bn-IN" sz="2800" dirty="0" smtClean="0">
                <a:solidFill>
                  <a:schemeClr val="accent3">
                    <a:lumMod val="50000"/>
                  </a:schemeClr>
                </a:solidFill>
              </a:rPr>
              <a:t>সহকারিঃ শিক্ষক( আই সি টি )</a:t>
            </a:r>
          </a:p>
          <a:p>
            <a:pPr algn="just"/>
            <a:r>
              <a:rPr lang="bn-IN" sz="2800" dirty="0" smtClean="0">
                <a:solidFill>
                  <a:schemeClr val="accent3">
                    <a:lumMod val="50000"/>
                  </a:schemeClr>
                </a:solidFill>
              </a:rPr>
              <a:t>মাঝিড়া মডেল উচ্চ বিদ্যালয়</a:t>
            </a:r>
          </a:p>
          <a:p>
            <a:pPr algn="just"/>
            <a:r>
              <a:rPr lang="bn-IN" sz="2800" dirty="0" smtClean="0">
                <a:solidFill>
                  <a:schemeClr val="accent3">
                    <a:lumMod val="50000"/>
                  </a:schemeClr>
                </a:solidFill>
              </a:rPr>
              <a:t>মাঝিড়া,শাজাহানপুর-বগুড়া</a:t>
            </a:r>
          </a:p>
          <a:p>
            <a:pPr algn="just"/>
            <a:r>
              <a:rPr lang="bn-IN" sz="2800" dirty="0" smtClean="0">
                <a:solidFill>
                  <a:schemeClr val="accent3">
                    <a:lumMod val="50000"/>
                  </a:schemeClr>
                </a:solidFill>
              </a:rPr>
              <a:t>কলঃ ০১৭২৪৬২৩৬৮৪</a:t>
            </a:r>
          </a:p>
          <a:p>
            <a:pPr algn="just"/>
            <a:r>
              <a:rPr lang="bn-IN" sz="2000" dirty="0" smtClean="0">
                <a:solidFill>
                  <a:srgbClr val="002060"/>
                </a:solidFill>
              </a:rPr>
              <a:t> </a:t>
            </a:r>
            <a:r>
              <a:rPr lang="en-US" sz="2000" dirty="0" smtClean="0">
                <a:solidFill>
                  <a:srgbClr val="002060"/>
                </a:solidFill>
              </a:rPr>
              <a:t>Email:mainul70sarkar@gmail.com</a:t>
            </a:r>
            <a:endParaRPr lang="bn-IN" sz="2000" dirty="0" smtClean="0">
              <a:solidFill>
                <a:srgbClr val="002060"/>
              </a:solidFill>
            </a:endParaRPr>
          </a:p>
          <a:p>
            <a:pPr algn="just"/>
            <a:endParaRPr lang="en-US" sz="2000" dirty="0">
              <a:solidFill>
                <a:srgbClr val="002060"/>
              </a:solidFill>
            </a:endParaRPr>
          </a:p>
        </p:txBody>
      </p:sp>
      <p:sp>
        <p:nvSpPr>
          <p:cNvPr id="3" name="TextBox 2"/>
          <p:cNvSpPr txBox="1"/>
          <p:nvPr/>
        </p:nvSpPr>
        <p:spPr>
          <a:xfrm>
            <a:off x="2807855" y="528246"/>
            <a:ext cx="3733800" cy="707886"/>
          </a:xfrm>
          <a:prstGeom prst="rect">
            <a:avLst/>
          </a:prstGeom>
          <a:noFill/>
        </p:spPr>
        <p:txBody>
          <a:bodyPr wrap="square" rtlCol="0">
            <a:spAutoFit/>
          </a:bodyPr>
          <a:lstStyle/>
          <a:p>
            <a:r>
              <a:rPr lang="bn-IN" sz="4000" dirty="0" smtClean="0">
                <a:solidFill>
                  <a:schemeClr val="accent3">
                    <a:lumMod val="50000"/>
                  </a:schemeClr>
                </a:solidFill>
              </a:rPr>
              <a:t>শিক্ষক পরিচিতি</a:t>
            </a:r>
            <a:endParaRPr lang="en-US" sz="4000" dirty="0">
              <a:solidFill>
                <a:schemeClr val="accent3">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254" y="1236132"/>
            <a:ext cx="1985431" cy="2133599"/>
          </a:xfrm>
          <a:prstGeom prst="rect">
            <a:avLst/>
          </a:prstGeom>
        </p:spPr>
      </p:pic>
    </p:spTree>
    <p:extLst>
      <p:ext uri="{BB962C8B-B14F-4D97-AF65-F5344CB8AC3E}">
        <p14:creationId xmlns:p14="http://schemas.microsoft.com/office/powerpoint/2010/main" val="10800194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by="(-#ppt_w*2)" calcmode="lin" valueType="num">
                                      <p:cBhvr rctx="PPT">
                                        <p:cTn id="24" dur="500" autoRev="1" fill="hold">
                                          <p:stCondLst>
                                            <p:cond delay="0"/>
                                          </p:stCondLst>
                                        </p:cTn>
                                        <p:tgtEl>
                                          <p:spTgt spid="2"/>
                                        </p:tgtEl>
                                        <p:attrNameLst>
                                          <p:attrName>ppt_w</p:attrName>
                                        </p:attrNameLst>
                                      </p:cBhvr>
                                    </p:anim>
                                    <p:anim by="(#ppt_w*0.50)" calcmode="lin" valueType="num">
                                      <p:cBhvr>
                                        <p:cTn id="25" dur="500" decel="50000" autoRev="1" fill="hold">
                                          <p:stCondLst>
                                            <p:cond delay="0"/>
                                          </p:stCondLst>
                                        </p:cTn>
                                        <p:tgtEl>
                                          <p:spTgt spid="2"/>
                                        </p:tgtEl>
                                        <p:attrNameLst>
                                          <p:attrName>ppt_x</p:attrName>
                                        </p:attrNameLst>
                                      </p:cBhvr>
                                    </p:anim>
                                    <p:anim from="(-#ppt_h/2)" to="(#ppt_y)" calcmode="lin" valueType="num">
                                      <p:cBhvr>
                                        <p:cTn id="26" dur="1000" fill="hold">
                                          <p:stCondLst>
                                            <p:cond delay="0"/>
                                          </p:stCondLst>
                                        </p:cTn>
                                        <p:tgtEl>
                                          <p:spTgt spid="2"/>
                                        </p:tgtEl>
                                        <p:attrNameLst>
                                          <p:attrName>ppt_y</p:attrName>
                                        </p:attrNameLst>
                                      </p:cBhvr>
                                    </p:anim>
                                    <p:animRot by="21600000">
                                      <p:cBhvr>
                                        <p:cTn id="2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457200"/>
            <a:ext cx="4648200" cy="769441"/>
          </a:xfrm>
          <a:prstGeom prst="rect">
            <a:avLst/>
          </a:prstGeom>
          <a:noFill/>
        </p:spPr>
        <p:txBody>
          <a:bodyPr wrap="square" rtlCol="0">
            <a:spAutoFit/>
          </a:bodyPr>
          <a:lstStyle/>
          <a:p>
            <a:pPr algn="ctr"/>
            <a:r>
              <a:rPr lang="bn-IN" sz="4400" dirty="0" smtClean="0">
                <a:solidFill>
                  <a:schemeClr val="accent3">
                    <a:lumMod val="50000"/>
                  </a:schemeClr>
                </a:solidFill>
              </a:rPr>
              <a:t>পাঠ পরিচিতি</a:t>
            </a:r>
            <a:endParaRPr lang="en-US" sz="4400" dirty="0">
              <a:solidFill>
                <a:schemeClr val="accent3">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109" y="1226641"/>
            <a:ext cx="1759527" cy="1959114"/>
          </a:xfrm>
          <a:prstGeom prst="rect">
            <a:avLst/>
          </a:prstGeom>
        </p:spPr>
      </p:pic>
      <p:sp>
        <p:nvSpPr>
          <p:cNvPr id="4" name="TextBox 3"/>
          <p:cNvSpPr txBox="1"/>
          <p:nvPr/>
        </p:nvSpPr>
        <p:spPr>
          <a:xfrm>
            <a:off x="1371600" y="3505200"/>
            <a:ext cx="6096000" cy="2954655"/>
          </a:xfrm>
          <a:prstGeom prst="rect">
            <a:avLst/>
          </a:prstGeom>
          <a:noFill/>
        </p:spPr>
        <p:txBody>
          <a:bodyPr wrap="square" rtlCol="0">
            <a:spAutoFit/>
          </a:bodyPr>
          <a:lstStyle/>
          <a:p>
            <a:pPr algn="ctr"/>
            <a:r>
              <a:rPr lang="bn-IN" sz="3600" dirty="0" smtClean="0">
                <a:solidFill>
                  <a:srgbClr val="7030A0"/>
                </a:solidFill>
              </a:rPr>
              <a:t>শ্রেণিঃ৮ম </a:t>
            </a:r>
            <a:endParaRPr lang="bn-IN" sz="3600" dirty="0" smtClean="0">
              <a:solidFill>
                <a:srgbClr val="7030A0"/>
              </a:solidFill>
            </a:endParaRPr>
          </a:p>
          <a:p>
            <a:pPr algn="ctr"/>
            <a:r>
              <a:rPr lang="bn-IN" sz="3200" dirty="0" smtClean="0">
                <a:solidFill>
                  <a:srgbClr val="7030A0"/>
                </a:solidFill>
              </a:rPr>
              <a:t>বিষয়ঃ </a:t>
            </a:r>
            <a:r>
              <a:rPr lang="bn-IN" sz="3200" dirty="0">
                <a:solidFill>
                  <a:srgbClr val="7030A0"/>
                </a:solidFill>
              </a:rPr>
              <a:t>তথ্য ও যোগাযোগ প্রযুক্তি</a:t>
            </a:r>
          </a:p>
          <a:p>
            <a:pPr algn="ctr"/>
            <a:r>
              <a:rPr lang="bn-IN" sz="3200" dirty="0" smtClean="0">
                <a:solidFill>
                  <a:srgbClr val="7030A0"/>
                </a:solidFill>
              </a:rPr>
              <a:t>অধ্যায়ঃপ্রথম</a:t>
            </a:r>
          </a:p>
          <a:p>
            <a:pPr algn="ctr"/>
            <a:r>
              <a:rPr lang="bn-IN" sz="3200" dirty="0" smtClean="0">
                <a:solidFill>
                  <a:srgbClr val="7030A0"/>
                </a:solidFill>
              </a:rPr>
              <a:t>সময়ঃ </a:t>
            </a:r>
            <a:r>
              <a:rPr lang="bn-IN" sz="3200" dirty="0">
                <a:solidFill>
                  <a:srgbClr val="7030A0"/>
                </a:solidFill>
              </a:rPr>
              <a:t>৪৫ </a:t>
            </a:r>
            <a:r>
              <a:rPr lang="bn-IN" sz="3200" dirty="0" smtClean="0">
                <a:solidFill>
                  <a:srgbClr val="7030A0"/>
                </a:solidFill>
              </a:rPr>
              <a:t>মিনিট</a:t>
            </a:r>
            <a:endParaRPr lang="bn-IN" sz="3600" dirty="0" smtClean="0">
              <a:solidFill>
                <a:srgbClr val="7030A0"/>
              </a:solidFill>
            </a:endParaRPr>
          </a:p>
          <a:p>
            <a:pPr algn="ctr"/>
            <a:r>
              <a:rPr lang="bn-IN" sz="3600" smtClean="0">
                <a:solidFill>
                  <a:srgbClr val="7030A0"/>
                </a:solidFill>
              </a:rPr>
              <a:t>তারিখ-০২-০৪-২০২১</a:t>
            </a:r>
            <a:endParaRPr lang="en-US" sz="3600" dirty="0" smtClean="0">
              <a:solidFill>
                <a:srgbClr val="7030A0"/>
              </a:solidFill>
            </a:endParaRPr>
          </a:p>
          <a:p>
            <a:endParaRPr lang="en-US" dirty="0"/>
          </a:p>
        </p:txBody>
      </p:sp>
    </p:spTree>
    <p:extLst>
      <p:ext uri="{BB962C8B-B14F-4D97-AF65-F5344CB8AC3E}">
        <p14:creationId xmlns:p14="http://schemas.microsoft.com/office/powerpoint/2010/main" val="1448545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500" autoRev="1" fill="hold">
                                          <p:stCondLst>
                                            <p:cond delay="0"/>
                                          </p:stCondLst>
                                        </p:cTn>
                                        <p:tgtEl>
                                          <p:spTgt spid="4"/>
                                        </p:tgtEl>
                                        <p:attrNameLst>
                                          <p:attrName>ppt_w</p:attrName>
                                        </p:attrNameLst>
                                      </p:cBhvr>
                                    </p:anim>
                                    <p:anim by="(#ppt_w*0.50)" calcmode="lin" valueType="num">
                                      <p:cBhvr>
                                        <p:cTn id="25" dur="500" decel="50000" autoRev="1" fill="hold">
                                          <p:stCondLst>
                                            <p:cond delay="0"/>
                                          </p:stCondLst>
                                        </p:cTn>
                                        <p:tgtEl>
                                          <p:spTgt spid="4"/>
                                        </p:tgtEl>
                                        <p:attrNameLst>
                                          <p:attrName>ppt_x</p:attrName>
                                        </p:attrNameLst>
                                      </p:cBhvr>
                                    </p:anim>
                                    <p:anim from="(-#ppt_h/2)" to="(#ppt_y)" calcmode="lin" valueType="num">
                                      <p:cBhvr>
                                        <p:cTn id="26" dur="1000" fill="hold">
                                          <p:stCondLst>
                                            <p:cond delay="0"/>
                                          </p:stCondLst>
                                        </p:cTn>
                                        <p:tgtEl>
                                          <p:spTgt spid="4"/>
                                        </p:tgtEl>
                                        <p:attrNameLst>
                                          <p:attrName>ppt_y</p:attrName>
                                        </p:attrNameLst>
                                      </p:cBhvr>
                                    </p:anim>
                                    <p:animRot by="21600000">
                                      <p:cBhvr>
                                        <p:cTn id="2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90599"/>
            <a:ext cx="5181600" cy="769441"/>
          </a:xfrm>
          <a:prstGeom prst="rect">
            <a:avLst/>
          </a:prstGeom>
          <a:noFill/>
        </p:spPr>
        <p:txBody>
          <a:bodyPr wrap="square" rtlCol="0">
            <a:spAutoFit/>
          </a:bodyPr>
          <a:lstStyle/>
          <a:p>
            <a:r>
              <a:rPr lang="bn-IN" sz="4400" dirty="0" smtClean="0">
                <a:solidFill>
                  <a:schemeClr val="accent4">
                    <a:lumMod val="50000"/>
                  </a:schemeClr>
                </a:solidFill>
              </a:rPr>
              <a:t>এসো কিছু ছবি দেখি</a:t>
            </a:r>
            <a:endParaRPr lang="en-US" sz="4400" dirty="0">
              <a:solidFill>
                <a:schemeClr val="accent4">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089091"/>
            <a:ext cx="2133600" cy="15906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089091"/>
            <a:ext cx="2023630" cy="1600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 y="2126498"/>
            <a:ext cx="2343150" cy="1600200"/>
          </a:xfrm>
          <a:prstGeom prst="rect">
            <a:avLst/>
          </a:prstGeom>
        </p:spPr>
      </p:pic>
    </p:spTree>
    <p:extLst>
      <p:ext uri="{BB962C8B-B14F-4D97-AF65-F5344CB8AC3E}">
        <p14:creationId xmlns:p14="http://schemas.microsoft.com/office/powerpoint/2010/main" val="6599074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80999"/>
            <a:ext cx="4419600" cy="830997"/>
          </a:xfrm>
          <a:prstGeom prst="rect">
            <a:avLst/>
          </a:prstGeom>
          <a:noFill/>
        </p:spPr>
        <p:txBody>
          <a:bodyPr wrap="square" rtlCol="0">
            <a:spAutoFit/>
          </a:bodyPr>
          <a:lstStyle/>
          <a:p>
            <a:pPr algn="ctr"/>
            <a:r>
              <a:rPr lang="bn-IN" sz="4800" dirty="0" smtClean="0">
                <a:solidFill>
                  <a:schemeClr val="accent2">
                    <a:lumMod val="50000"/>
                  </a:schemeClr>
                </a:solidFill>
              </a:rPr>
              <a:t>আজকের পাঠ</a:t>
            </a:r>
            <a:endParaRPr lang="en-US" sz="4800" dirty="0">
              <a:solidFill>
                <a:schemeClr val="accent2">
                  <a:lumMod val="50000"/>
                </a:schemeClr>
              </a:solidFill>
            </a:endParaRPr>
          </a:p>
        </p:txBody>
      </p:sp>
      <p:sp>
        <p:nvSpPr>
          <p:cNvPr id="5" name="TextBox 4"/>
          <p:cNvSpPr txBox="1"/>
          <p:nvPr/>
        </p:nvSpPr>
        <p:spPr>
          <a:xfrm>
            <a:off x="685800" y="4572000"/>
            <a:ext cx="7848600" cy="707886"/>
          </a:xfrm>
          <a:prstGeom prst="rect">
            <a:avLst/>
          </a:prstGeom>
          <a:noFill/>
        </p:spPr>
        <p:txBody>
          <a:bodyPr wrap="square" rtlCol="0">
            <a:spAutoFit/>
          </a:bodyPr>
          <a:lstStyle/>
          <a:p>
            <a:pPr algn="ctr"/>
            <a:r>
              <a:rPr lang="bn-IN" sz="4000" dirty="0" smtClean="0">
                <a:solidFill>
                  <a:schemeClr val="accent2">
                    <a:lumMod val="50000"/>
                  </a:schemeClr>
                </a:solidFill>
              </a:rPr>
              <a:t>তথ্য ও যোগাযোগ প্রযুক্তির গুরুত্ব</a:t>
            </a:r>
            <a:endParaRPr lang="en-US" sz="4000" dirty="0">
              <a:solidFill>
                <a:schemeClr val="accent2">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23335"/>
            <a:ext cx="2219325" cy="15227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849" y="1723334"/>
            <a:ext cx="1905000" cy="15430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350" y="1723334"/>
            <a:ext cx="2076450" cy="1522789"/>
          </a:xfrm>
          <a:prstGeom prst="rect">
            <a:avLst/>
          </a:prstGeom>
        </p:spPr>
      </p:pic>
    </p:spTree>
    <p:extLst>
      <p:ext uri="{BB962C8B-B14F-4D97-AF65-F5344CB8AC3E}">
        <p14:creationId xmlns:p14="http://schemas.microsoft.com/office/powerpoint/2010/main" val="2683700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 calcmode="lin" valueType="num">
                                      <p:cBhvr>
                                        <p:cTn id="3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438400" y="152400"/>
            <a:ext cx="3404658" cy="769441"/>
          </a:xfrm>
          <a:prstGeom prst="rect">
            <a:avLst/>
          </a:prstGeom>
        </p:spPr>
        <p:txBody>
          <a:bodyPr wrap="square">
            <a:spAutoFit/>
          </a:bodyPr>
          <a:lstStyle/>
          <a:p>
            <a:pPr algn="ctr"/>
            <a:r>
              <a:rPr lang="bn-IN" sz="4400" dirty="0" smtClean="0">
                <a:solidFill>
                  <a:srgbClr val="451EB2"/>
                </a:solidFill>
              </a:rPr>
              <a:t>  শিখন </a:t>
            </a:r>
            <a:r>
              <a:rPr lang="bn-IN" sz="4400" dirty="0">
                <a:solidFill>
                  <a:srgbClr val="451EB2"/>
                </a:solidFill>
              </a:rPr>
              <a:t>ফল</a:t>
            </a:r>
            <a:endParaRPr lang="en-US" sz="4400" dirty="0">
              <a:solidFill>
                <a:srgbClr val="451EB2"/>
              </a:solidFill>
            </a:endParaRPr>
          </a:p>
        </p:txBody>
      </p:sp>
      <p:sp>
        <p:nvSpPr>
          <p:cNvPr id="20" name="TextBox 19"/>
          <p:cNvSpPr txBox="1"/>
          <p:nvPr/>
        </p:nvSpPr>
        <p:spPr>
          <a:xfrm>
            <a:off x="457200" y="828579"/>
            <a:ext cx="8077200" cy="5693866"/>
          </a:xfrm>
          <a:prstGeom prst="rect">
            <a:avLst/>
          </a:prstGeom>
          <a:noFill/>
        </p:spPr>
        <p:txBody>
          <a:bodyPr wrap="square" rtlCol="0">
            <a:spAutoFit/>
          </a:bodyPr>
          <a:lstStyle/>
          <a:p>
            <a:r>
              <a:rPr lang="bn-IN" sz="2400" dirty="0" smtClean="0">
                <a:solidFill>
                  <a:srgbClr val="002060"/>
                </a:solidFill>
              </a:rPr>
              <a:t> </a:t>
            </a:r>
            <a:r>
              <a:rPr lang="bn-IN" sz="2800" dirty="0" smtClean="0">
                <a:solidFill>
                  <a:srgbClr val="002060"/>
                </a:solidFill>
              </a:rPr>
              <a:t>এ পাঠ শেষে শিক্ষার্থীরা-</a:t>
            </a:r>
          </a:p>
          <a:p>
            <a:r>
              <a:rPr lang="bn-IN" sz="2800" dirty="0" smtClean="0">
                <a:solidFill>
                  <a:srgbClr val="002060"/>
                </a:solidFill>
              </a:rPr>
              <a:t>*তথ্য ও যোগাযোগ প্রযুক্তিতে কর্মসংস্থানের সুযোগ </a:t>
            </a:r>
          </a:p>
          <a:p>
            <a:r>
              <a:rPr lang="bn-IN" sz="2800" dirty="0">
                <a:solidFill>
                  <a:srgbClr val="002060"/>
                </a:solidFill>
              </a:rPr>
              <a:t> </a:t>
            </a:r>
            <a:r>
              <a:rPr lang="bn-IN" sz="2800" dirty="0" smtClean="0">
                <a:solidFill>
                  <a:srgbClr val="002060"/>
                </a:solidFill>
              </a:rPr>
              <a:t>ব্যাখ্যা করতে পারবে।</a:t>
            </a:r>
          </a:p>
          <a:p>
            <a:r>
              <a:rPr lang="bn-IN" sz="2800" dirty="0" smtClean="0">
                <a:solidFill>
                  <a:srgbClr val="002060"/>
                </a:solidFill>
              </a:rPr>
              <a:t>*যোগাযোগ ক্ষেত্রে তথ্য ও যোগাযোগ প্রযুক্তির ভূমিকা </a:t>
            </a:r>
          </a:p>
          <a:p>
            <a:r>
              <a:rPr lang="bn-IN" sz="2800" dirty="0">
                <a:solidFill>
                  <a:srgbClr val="002060"/>
                </a:solidFill>
              </a:rPr>
              <a:t> </a:t>
            </a:r>
            <a:r>
              <a:rPr lang="bn-IN" sz="2800" dirty="0" smtClean="0">
                <a:solidFill>
                  <a:srgbClr val="002060"/>
                </a:solidFill>
              </a:rPr>
              <a:t>ব্যাখ্যা করতে পারবে,</a:t>
            </a:r>
          </a:p>
          <a:p>
            <a:r>
              <a:rPr lang="bn-IN" sz="2800" dirty="0" smtClean="0">
                <a:solidFill>
                  <a:srgbClr val="002060"/>
                </a:solidFill>
              </a:rPr>
              <a:t>*ব্যবসা-বানিজ্যের ক্ষেত্রে তথ্য ও যোগাযোগ প্রযুক্তির </a:t>
            </a:r>
          </a:p>
          <a:p>
            <a:r>
              <a:rPr lang="bn-IN" sz="2800" dirty="0">
                <a:solidFill>
                  <a:srgbClr val="002060"/>
                </a:solidFill>
              </a:rPr>
              <a:t> </a:t>
            </a:r>
            <a:r>
              <a:rPr lang="bn-IN" sz="2800" dirty="0" smtClean="0">
                <a:solidFill>
                  <a:srgbClr val="002060"/>
                </a:solidFill>
              </a:rPr>
              <a:t>সুযোগ ব্যাখ্যা করতে পারবে। </a:t>
            </a:r>
          </a:p>
          <a:p>
            <a:r>
              <a:rPr lang="bn-IN" sz="2800" dirty="0" smtClean="0">
                <a:solidFill>
                  <a:srgbClr val="002060"/>
                </a:solidFill>
              </a:rPr>
              <a:t>*সরকারি কার্যক্রমে তথ্য যোগাযোগ প্রযুক্তির </a:t>
            </a:r>
          </a:p>
          <a:p>
            <a:r>
              <a:rPr lang="bn-IN" sz="2800" dirty="0">
                <a:solidFill>
                  <a:srgbClr val="002060"/>
                </a:solidFill>
              </a:rPr>
              <a:t> </a:t>
            </a:r>
            <a:r>
              <a:rPr lang="bn-IN" sz="2800" dirty="0" smtClean="0">
                <a:solidFill>
                  <a:srgbClr val="002060"/>
                </a:solidFill>
              </a:rPr>
              <a:t>ব্যবহারের গুরুত্ব বর্ণনা করতে পারবে।</a:t>
            </a:r>
          </a:p>
          <a:p>
            <a:r>
              <a:rPr lang="bn-IN" sz="2800" dirty="0" smtClean="0">
                <a:solidFill>
                  <a:srgbClr val="002060"/>
                </a:solidFill>
              </a:rPr>
              <a:t>*চিকিৎসা ক্ষেত্রে তথ্য ও যোগাযোগ প্রযুক্তির অবদান </a:t>
            </a:r>
          </a:p>
          <a:p>
            <a:r>
              <a:rPr lang="bn-IN" sz="2800" dirty="0">
                <a:solidFill>
                  <a:srgbClr val="002060"/>
                </a:solidFill>
              </a:rPr>
              <a:t> </a:t>
            </a:r>
            <a:r>
              <a:rPr lang="bn-IN" sz="2800" dirty="0" smtClean="0">
                <a:solidFill>
                  <a:srgbClr val="002060"/>
                </a:solidFill>
              </a:rPr>
              <a:t>ব্যাখ্যা করতে পারবে।</a:t>
            </a:r>
          </a:p>
          <a:p>
            <a:r>
              <a:rPr lang="bn-IN" sz="2800" dirty="0" smtClean="0">
                <a:solidFill>
                  <a:srgbClr val="002060"/>
                </a:solidFill>
              </a:rPr>
              <a:t>*গবেষণার ক্ষেত্রে তথ্য ও যোগাযোগ প্রযুক্তির ভূমিকা </a:t>
            </a:r>
          </a:p>
          <a:p>
            <a:r>
              <a:rPr lang="bn-IN" sz="2800" dirty="0">
                <a:solidFill>
                  <a:srgbClr val="002060"/>
                </a:solidFill>
              </a:rPr>
              <a:t> </a:t>
            </a:r>
            <a:r>
              <a:rPr lang="bn-IN" sz="2800" dirty="0" smtClean="0">
                <a:solidFill>
                  <a:srgbClr val="002060"/>
                </a:solidFill>
              </a:rPr>
              <a:t>ব্যাখ্যা করতে পারবে।</a:t>
            </a:r>
            <a:endParaRPr lang="en-US" sz="2800" dirty="0">
              <a:solidFill>
                <a:srgbClr val="002060"/>
              </a:solidFill>
            </a:endParaRPr>
          </a:p>
        </p:txBody>
      </p:sp>
    </p:spTree>
    <p:extLst>
      <p:ext uri="{BB962C8B-B14F-4D97-AF65-F5344CB8AC3E}">
        <p14:creationId xmlns:p14="http://schemas.microsoft.com/office/powerpoint/2010/main" val="309868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by="(-#ppt_w*2)" calcmode="lin" valueType="num">
                                      <p:cBhvr rctx="PPT">
                                        <p:cTn id="16" dur="500" autoRev="1" fill="hold">
                                          <p:stCondLst>
                                            <p:cond delay="0"/>
                                          </p:stCondLst>
                                        </p:cTn>
                                        <p:tgtEl>
                                          <p:spTgt spid="20"/>
                                        </p:tgtEl>
                                        <p:attrNameLst>
                                          <p:attrName>ppt_w</p:attrName>
                                        </p:attrNameLst>
                                      </p:cBhvr>
                                    </p:anim>
                                    <p:anim by="(#ppt_w*0.50)" calcmode="lin" valueType="num">
                                      <p:cBhvr>
                                        <p:cTn id="17" dur="500" decel="50000" autoRev="1" fill="hold">
                                          <p:stCondLst>
                                            <p:cond delay="0"/>
                                          </p:stCondLst>
                                        </p:cTn>
                                        <p:tgtEl>
                                          <p:spTgt spid="20"/>
                                        </p:tgtEl>
                                        <p:attrNameLst>
                                          <p:attrName>ppt_x</p:attrName>
                                        </p:attrNameLst>
                                      </p:cBhvr>
                                    </p:anim>
                                    <p:anim from="(-#ppt_h/2)" to="(#ppt_y)" calcmode="lin" valueType="num">
                                      <p:cBhvr>
                                        <p:cTn id="18" dur="1000" fill="hold">
                                          <p:stCondLst>
                                            <p:cond delay="0"/>
                                          </p:stCondLst>
                                        </p:cTn>
                                        <p:tgtEl>
                                          <p:spTgt spid="20"/>
                                        </p:tgtEl>
                                        <p:attrNameLst>
                                          <p:attrName>ppt_y</p:attrName>
                                        </p:attrNameLst>
                                      </p:cBhvr>
                                    </p:anim>
                                    <p:animRot by="21600000">
                                      <p:cBhvr>
                                        <p:cTn id="19"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2971800"/>
            <a:ext cx="8001000" cy="3416320"/>
          </a:xfrm>
          <a:prstGeom prst="rect">
            <a:avLst/>
          </a:prstGeom>
          <a:noFill/>
        </p:spPr>
        <p:txBody>
          <a:bodyPr wrap="square" rtlCol="0">
            <a:spAutoFit/>
          </a:bodyPr>
          <a:lstStyle/>
          <a:p>
            <a:pPr algn="just"/>
            <a:r>
              <a:rPr lang="bn-IN" sz="2400" dirty="0" smtClean="0">
                <a:solidFill>
                  <a:srgbClr val="0070C0"/>
                </a:solidFill>
              </a:rPr>
              <a:t>বর্তমানে তথ্য ও যোগাযোগ প্রযুক্তি  সমৃদ্ধ বিশ্বে কর্মসৃজন ও কর্ম প্রাপ্তি এক নতুন মাত্রা পেয়েছে।তথ্য ও যোগাযোগ প্রযুক্তি- র বিপুল বিকাশের ফলে সমাজের বিভিন্ন স্তরে বিভিন্ন ধরনের পরিবর্তনে গুরুত্বপুর্ণে একটি হলো নতুন কাজের সুযোগ সৃস্টি। এক গবেষণায় দেখা গেছে  প্রতি এক হাজার ইন্টারনেট সংযো গের ফলে নতুন ৮০ টি কাজের সৃস্টি হয়েছে। মানুষ এখন ঘরে বসেও তথ্য ও প্রযুক্তির কল্যাণে আয় করতে পারছে। সুতরাং বলা  যায় কর্ম সৃজন ও কর্ম প্রাপ্তিতে তথ্য ও যোগাযোগ প্রযুক্তি- র ভূমিকা অত্যান্ত গুরুত্বপূর্ণ।</a:t>
            </a:r>
            <a:endParaRPr lang="en-US" sz="2400"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986659"/>
            <a:ext cx="2009775" cy="1471007"/>
          </a:xfrm>
          <a:prstGeom prst="rect">
            <a:avLst/>
          </a:prstGeom>
        </p:spPr>
      </p:pic>
      <p:sp>
        <p:nvSpPr>
          <p:cNvPr id="4" name="Rectangle 3"/>
          <p:cNvSpPr/>
          <p:nvPr/>
        </p:nvSpPr>
        <p:spPr>
          <a:xfrm>
            <a:off x="387927" y="191105"/>
            <a:ext cx="8534400" cy="584775"/>
          </a:xfrm>
          <a:prstGeom prst="rect">
            <a:avLst/>
          </a:prstGeom>
        </p:spPr>
        <p:txBody>
          <a:bodyPr wrap="square">
            <a:spAutoFit/>
          </a:bodyPr>
          <a:lstStyle/>
          <a:p>
            <a:r>
              <a:rPr lang="bn-IN" sz="3200" dirty="0" smtClean="0">
                <a:solidFill>
                  <a:srgbClr val="002060"/>
                </a:solidFill>
              </a:rPr>
              <a:t>তথ্য ও যোগাযোগ </a:t>
            </a:r>
            <a:r>
              <a:rPr lang="bn-IN" sz="3200" dirty="0">
                <a:solidFill>
                  <a:srgbClr val="002060"/>
                </a:solidFill>
              </a:rPr>
              <a:t>প্রযুক্তিতে </a:t>
            </a:r>
            <a:r>
              <a:rPr lang="bn-IN" sz="3200" dirty="0" smtClean="0">
                <a:solidFill>
                  <a:srgbClr val="002060"/>
                </a:solidFill>
              </a:rPr>
              <a:t>কর্মসংস্থানের সুযোগ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27" y="971115"/>
            <a:ext cx="1981200" cy="14186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427" y="940895"/>
            <a:ext cx="2057400" cy="1448840"/>
          </a:xfrm>
          <a:prstGeom prst="rect">
            <a:avLst/>
          </a:prstGeom>
        </p:spPr>
      </p:pic>
    </p:spTree>
    <p:extLst>
      <p:ext uri="{BB962C8B-B14F-4D97-AF65-F5344CB8AC3E}">
        <p14:creationId xmlns:p14="http://schemas.microsoft.com/office/powerpoint/2010/main" val="4183849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
                                        </p:tgtEl>
                                        <p:attrNameLst>
                                          <p:attrName>ppt_y</p:attrName>
                                        </p:attrNameLst>
                                      </p:cBhvr>
                                      <p:tavLst>
                                        <p:tav tm="0">
                                          <p:val>
                                            <p:strVal val="#ppt_y"/>
                                          </p:val>
                                        </p:tav>
                                        <p:tav tm="100000">
                                          <p:val>
                                            <p:strVal val="#ppt_y"/>
                                          </p:val>
                                        </p:tav>
                                      </p:tavLst>
                                    </p:anim>
                                    <p:anim calcmode="lin" valueType="num">
                                      <p:cBhvr>
                                        <p:cTn id="3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523220"/>
          </a:xfrm>
          <a:prstGeom prst="rect">
            <a:avLst/>
          </a:prstGeom>
        </p:spPr>
        <p:txBody>
          <a:bodyPr wrap="square">
            <a:spAutoFit/>
          </a:bodyPr>
          <a:lstStyle/>
          <a:p>
            <a:r>
              <a:rPr lang="bn-IN" sz="2800" dirty="0">
                <a:solidFill>
                  <a:srgbClr val="002060"/>
                </a:solidFill>
              </a:rPr>
              <a:t>যোগাযোগ ক্ষেত্রে তথ্য ও যোগাযোগ প্রযুক্তির ভূমিকা </a:t>
            </a:r>
            <a:endParaRPr lang="en-US" sz="2800" dirty="0"/>
          </a:p>
        </p:txBody>
      </p:sp>
      <p:sp>
        <p:nvSpPr>
          <p:cNvPr id="3" name="TextBox 2"/>
          <p:cNvSpPr txBox="1"/>
          <p:nvPr/>
        </p:nvSpPr>
        <p:spPr>
          <a:xfrm>
            <a:off x="533400" y="2703016"/>
            <a:ext cx="8001000" cy="3785652"/>
          </a:xfrm>
          <a:prstGeom prst="rect">
            <a:avLst/>
          </a:prstGeom>
          <a:noFill/>
        </p:spPr>
        <p:txBody>
          <a:bodyPr wrap="square" rtlCol="0">
            <a:spAutoFit/>
          </a:bodyPr>
          <a:lstStyle/>
          <a:p>
            <a:pPr algn="just"/>
            <a:r>
              <a:rPr lang="bn-IN" sz="2400" dirty="0" smtClean="0">
                <a:solidFill>
                  <a:srgbClr val="0070C0"/>
                </a:solidFill>
              </a:rPr>
              <a:t>যোগাযোগের ক্ষেত্রে তথ্য ও যোগাযোগ প্রযুক্তি বর্ত্মানে অসাধা- রণ ভূমিকা রাখছে। প্রযুক্তির ক্রমাগত উন্নয়নের ফলে বদলে গে ছে যোগাযোগের ধরণ। ব্রডকাস্ট পদ্ধতির সাহায্যে রেডিও বা টেলিভিশন যোগাযোগের অন্যতম প্রযুক্তি হয়ে দাড়িয়েছে। ক- য়েকটি অক্ষর দিয়ে একটি ই-মেইল এড্রেস তৈরি হয় এবং এটি দিয়ে  পৃথিবীর যেকোনো যায়গা থেকে যোগাযো- গ করা যায়। পৃ্থিবীর মানুষের ভেতর এখন যোগাযোগের বেশির ভাগই হয়ে থাকে ই-মেইলের সাহায্যে। এছাড়া সামাজিক যোগাযোগের নতু ন একটি বিষয় শুরু হয়েছে।এটি একই সাথে একমুখী ব্রডকাস্ট এবং দ্বিমুখী ব্যক্তিগত যোগাযোগ।</a:t>
            </a:r>
            <a:endParaRPr lang="en-US" sz="2400"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135444"/>
            <a:ext cx="1895475" cy="13665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270943"/>
            <a:ext cx="1905000" cy="12192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70943"/>
            <a:ext cx="2057400" cy="1336686"/>
          </a:xfrm>
          <a:prstGeom prst="rect">
            <a:avLst/>
          </a:prstGeom>
        </p:spPr>
      </p:pic>
    </p:spTree>
    <p:extLst>
      <p:ext uri="{BB962C8B-B14F-4D97-AF65-F5344CB8AC3E}">
        <p14:creationId xmlns:p14="http://schemas.microsoft.com/office/powerpoint/2010/main" val="2030241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5" y="451657"/>
            <a:ext cx="8344593" cy="461665"/>
          </a:xfrm>
          <a:prstGeom prst="rect">
            <a:avLst/>
          </a:prstGeom>
        </p:spPr>
        <p:txBody>
          <a:bodyPr wrap="square">
            <a:spAutoFit/>
          </a:bodyPr>
          <a:lstStyle/>
          <a:p>
            <a:r>
              <a:rPr lang="en-US" sz="2400" dirty="0" smtClean="0">
                <a:solidFill>
                  <a:srgbClr val="002060"/>
                </a:solidFill>
              </a:rPr>
              <a:t>   </a:t>
            </a:r>
            <a:r>
              <a:rPr lang="bn-IN" sz="2400" dirty="0" smtClean="0">
                <a:solidFill>
                  <a:srgbClr val="002060"/>
                </a:solidFill>
              </a:rPr>
              <a:t>ব্যবসা-বানিজ্যের</a:t>
            </a:r>
            <a:r>
              <a:rPr lang="en-US" sz="2400" dirty="0" smtClean="0">
                <a:solidFill>
                  <a:srgbClr val="002060"/>
                </a:solidFill>
              </a:rPr>
              <a:t> </a:t>
            </a:r>
            <a:r>
              <a:rPr lang="bn-IN" sz="2400" dirty="0" smtClean="0">
                <a:solidFill>
                  <a:srgbClr val="002060"/>
                </a:solidFill>
              </a:rPr>
              <a:t>ক্ষেত্রে </a:t>
            </a:r>
            <a:r>
              <a:rPr lang="bn-IN" sz="2400" dirty="0">
                <a:solidFill>
                  <a:srgbClr val="002060"/>
                </a:solidFill>
              </a:rPr>
              <a:t>তথ্য ও যোগাযোগ প্রযুক্তির </a:t>
            </a:r>
            <a:r>
              <a:rPr lang="bn-IN" sz="2400" dirty="0" smtClean="0">
                <a:solidFill>
                  <a:srgbClr val="002060"/>
                </a:solidFill>
              </a:rPr>
              <a:t>সুযোগ</a:t>
            </a:r>
            <a:endParaRPr lang="en-US" sz="2400" dirty="0"/>
          </a:p>
        </p:txBody>
      </p:sp>
      <p:sp>
        <p:nvSpPr>
          <p:cNvPr id="3" name="TextBox 2"/>
          <p:cNvSpPr txBox="1"/>
          <p:nvPr/>
        </p:nvSpPr>
        <p:spPr>
          <a:xfrm>
            <a:off x="533400" y="3015734"/>
            <a:ext cx="7772400" cy="3416320"/>
          </a:xfrm>
          <a:prstGeom prst="rect">
            <a:avLst/>
          </a:prstGeom>
          <a:noFill/>
        </p:spPr>
        <p:txBody>
          <a:bodyPr wrap="square" rtlCol="0">
            <a:spAutoFit/>
          </a:bodyPr>
          <a:lstStyle/>
          <a:p>
            <a:pPr algn="just"/>
            <a:r>
              <a:rPr lang="bn-IN" sz="2400" dirty="0" smtClean="0">
                <a:solidFill>
                  <a:schemeClr val="accent2">
                    <a:lumMod val="50000"/>
                  </a:schemeClr>
                </a:solidFill>
              </a:rPr>
              <a:t>জীবনের অন্য সকল ক্ষেত্রের মতো তথ্য ও যোগাযোগ প্রযু- ক্তির প্রয়োগ ব্যবসা-বানিজ্যে আমূল পরিবর্তনের সূচনা করে- ছে।পণ্যের জন্য কাঁচামাল সংগ্রহ থেকে শুরু করে উৎপাদ- নের কাজে নিয়োজিত কর্মীদের ব্যবস্থাপনা,তাদের দক্ষতার মান উন্নয়ন,উৎপাদন ব্যবস্থাপনা,বিপণন এবং সবশেষে পণ্য বা সেবার বিনিময় মূল্য প্রাপ্তির ক্ষেত্রে আইসিটি  গুরুত্বপূর্ণ অবদান রেখে চলেছে।হার্ডওয়্যার,সফটওয়্যারের সমন্বিত এবং উদ্ভাবনী প্রয়োগের মাধ্যমে ব্যবসায়ীগণ তাদের ব্যবসায়ের উন্নয়নের পাশাপাশি মুনাফাও বাড়াতে পারে।</a:t>
            </a:r>
            <a:endParaRPr lang="en-US" sz="2400" dirty="0">
              <a:solidFill>
                <a:schemeClr val="accent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96" y="1071830"/>
            <a:ext cx="1909503" cy="15426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1071830"/>
            <a:ext cx="1924050" cy="15426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094778"/>
            <a:ext cx="1905000" cy="1533525"/>
          </a:xfrm>
          <a:prstGeom prst="rect">
            <a:avLst/>
          </a:prstGeom>
        </p:spPr>
      </p:pic>
    </p:spTree>
    <p:extLst>
      <p:ext uri="{BB962C8B-B14F-4D97-AF65-F5344CB8AC3E}">
        <p14:creationId xmlns:p14="http://schemas.microsoft.com/office/powerpoint/2010/main" val="3151042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655</TotalTime>
  <Words>857</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Mainul Islam</dc:creator>
  <cp:lastModifiedBy>MITUL MAHI</cp:lastModifiedBy>
  <cp:revision>101</cp:revision>
  <dcterms:created xsi:type="dcterms:W3CDTF">2006-08-16T00:00:00Z</dcterms:created>
  <dcterms:modified xsi:type="dcterms:W3CDTF">2021-04-02T14:44:38Z</dcterms:modified>
</cp:coreProperties>
</file>