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72" r:id="rId2"/>
    <p:sldMasterId id="2147484080" r:id="rId3"/>
  </p:sldMasterIdLst>
  <p:notesMasterIdLst>
    <p:notesMasterId r:id="rId18"/>
  </p:notesMasterIdLst>
  <p:sldIdLst>
    <p:sldId id="289" r:id="rId4"/>
    <p:sldId id="281" r:id="rId5"/>
    <p:sldId id="256" r:id="rId6"/>
    <p:sldId id="282" r:id="rId7"/>
    <p:sldId id="265" r:id="rId8"/>
    <p:sldId id="266" r:id="rId9"/>
    <p:sldId id="268" r:id="rId10"/>
    <p:sldId id="270" r:id="rId11"/>
    <p:sldId id="286" r:id="rId12"/>
    <p:sldId id="288" r:id="rId13"/>
    <p:sldId id="290" r:id="rId14"/>
    <p:sldId id="276" r:id="rId15"/>
    <p:sldId id="277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  <a:srgbClr val="660033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9E4A-6C09-4FB1-BB54-67EF01627698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96F58-2532-489F-BCE7-86FD6EFBD1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627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ড়ীয়্য্যযযযযযয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6F58-2532-489F-BCE7-86FD6EFBD1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798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7248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1107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797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0613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6845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351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764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898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61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6240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29464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9269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44282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0522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5128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82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83DA7-0B65-4FB8-8AFE-1BAD665B41CE}" type="datetimeFigureOut">
              <a:rPr lang="en-US" smtClean="0"/>
              <a:pPr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726B8E-D897-4E03-B9D5-08C04A1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6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1400" y="1143000"/>
            <a:ext cx="3200400" cy="1569660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0" dirty="0" smtClean="0">
                <a:ln w="3810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r>
              <a:rPr lang="bn-BD" sz="9600" b="1" i="1" cap="none" spc="0" dirty="0" smtClean="0">
                <a:ln w="3810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9600" b="1" i="1" cap="none" spc="0" dirty="0">
              <a:ln w="38100" cmpd="sng">
                <a:solidFill>
                  <a:srgbClr val="92D050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Content Placeholder 5" descr="flower03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3200" y="152400"/>
            <a:ext cx="8940800" cy="6705600"/>
          </a:xfr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4" cstate="print"/>
            <a:stretch>
              <a:fillRect/>
            </a:stretch>
          </a:blip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-0.02546 L 0.14166 -0.02546 L 0.14166 0.48565 L -0.325 0.48565 L -0.325 -0.02546 Z " pathEditMode="relative" rAng="0" ptsTypes="AAA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95600"/>
            <a:ext cx="9144000" cy="3416320"/>
          </a:xfrm>
          <a:prstGeom prst="rect">
            <a:avLst/>
          </a:prstGeom>
          <a:gradFill flip="none" rotWithShape="1">
            <a:gsLst>
              <a:gs pos="75000">
                <a:schemeClr val="accent5">
                  <a:lumMod val="40000"/>
                  <a:lumOff val="60000"/>
                </a:schemeClr>
              </a:gs>
              <a:gs pos="75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১০০তম প্যাটা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র্ন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তৈরি করতে কা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ঠি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র প্রয়োজন হবে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২ক+১=২*১০০+১=২০১টি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নং এর সমাধানঃ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35803"/>
            <a:ext cx="73152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 ক্রমের ম্যাজিক বর্গ 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6999766"/>
              </p:ext>
            </p:extLst>
          </p:nvPr>
        </p:nvGraphicFramePr>
        <p:xfrm>
          <a:off x="152400" y="1310640"/>
          <a:ext cx="2438400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000"/>
                <a:gridCol w="889000"/>
                <a:gridCol w="660400"/>
              </a:tblGrid>
              <a:tr h="430107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137160" marB="137160"/>
                </a:tc>
              </a:tr>
              <a:tr h="430107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30107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Notched Right Arrow 3"/>
          <p:cNvSpPr/>
          <p:nvPr/>
        </p:nvSpPr>
        <p:spPr>
          <a:xfrm>
            <a:off x="3200400" y="2267247"/>
            <a:ext cx="1981200" cy="76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4328783"/>
              </p:ext>
            </p:extLst>
          </p:nvPr>
        </p:nvGraphicFramePr>
        <p:xfrm>
          <a:off x="5486400" y="1295400"/>
          <a:ext cx="28956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5200"/>
                <a:gridCol w="965200"/>
                <a:gridCol w="965200"/>
              </a:tblGrid>
              <a:tr h="430107">
                <a:tc>
                  <a:txBody>
                    <a:bodyPr/>
                    <a:lstStyle/>
                    <a:p>
                      <a:r>
                        <a:rPr lang="bn-IN" sz="6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137160" marB="137160"/>
                </a:tc>
              </a:tr>
              <a:tr h="430107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30107">
                <a:tc>
                  <a:txBody>
                    <a:bodyPr/>
                    <a:lstStyle/>
                    <a:p>
                      <a:r>
                        <a:rPr lang="bn-IN" sz="6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000" dirty="0" smtClean="0">
                          <a:latin typeface="NikoshBAN" pitchFamily="2" charset="0"/>
                          <a:cs typeface="NikoshBAN" pitchFamily="2" charset="0"/>
                        </a:rPr>
                        <a:t>৮ 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9427700"/>
              </p:ext>
            </p:extLst>
          </p:nvPr>
        </p:nvGraphicFramePr>
        <p:xfrm>
          <a:off x="152400" y="1447800"/>
          <a:ext cx="2438400" cy="2542309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2542309">
                <a:tc>
                  <a:txBody>
                    <a:bodyPr/>
                    <a:lstStyle/>
                    <a:p>
                      <a:endParaRPr lang="bn-IN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7395778"/>
              </p:ext>
            </p:extLst>
          </p:nvPr>
        </p:nvGraphicFramePr>
        <p:xfrm>
          <a:off x="152400" y="2369127"/>
          <a:ext cx="2438400" cy="755073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75507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6893550"/>
              </p:ext>
            </p:extLst>
          </p:nvPr>
        </p:nvGraphicFramePr>
        <p:xfrm>
          <a:off x="914400" y="1457325"/>
          <a:ext cx="855785" cy="2528888"/>
        </p:xfrm>
        <a:graphic>
          <a:graphicData uri="http://schemas.openxmlformats.org/drawingml/2006/table">
            <a:tbl>
              <a:tblPr/>
              <a:tblGrid>
                <a:gridCol w="855785"/>
              </a:tblGrid>
              <a:tr h="252888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4267200"/>
            <a:ext cx="914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5934670"/>
            <a:ext cx="609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Md. Abdul Based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8200" y="152400"/>
            <a:ext cx="7467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91440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১। প্যাটার্ন কী?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4288" y="3886200"/>
            <a:ext cx="9158288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জ্যামিতিক প্যাটার্ন কী?</a:t>
            </a:r>
          </a:p>
        </p:txBody>
      </p:sp>
    </p:spTree>
    <p:extLst>
      <p:ext uri="{BB962C8B-B14F-4D97-AF65-F5344CB8AC3E}">
        <p14:creationId xmlns="" xmlns:p14="http://schemas.microsoft.com/office/powerpoint/2010/main" val="1857438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33400"/>
            <a:ext cx="9143999" cy="186204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115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115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07945"/>
            <a:ext cx="9143999" cy="2954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৫,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১৩,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২১,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২৯,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৩৭,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...............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 ১৮৫ কে দুই ভাবে দুইটি বর্গের সম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ষ্টি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রূপে প্রকাশ কর।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খ) তালিকার পরবর্তী ৩টি সংখ্যা নির্ণয় কর।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গ) তালিকার প্রথম  ৫০টি  সংখ্যার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ষ্টি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নির্ণয় কর।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584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143000"/>
            <a:ext cx="2819400" cy="4867308"/>
          </a:xfrm>
          <a:prstGeom prst="rect">
            <a:avLst/>
          </a:prstGeom>
          <a:noFill/>
        </p:spPr>
      </p:pic>
      <p:pic>
        <p:nvPicPr>
          <p:cNvPr id="9" name="Picture 8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2895600" cy="4867308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2209800"/>
            <a:ext cx="7543800" cy="24384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96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সবাইকে আন্তরিক ধন্যবাদ ।</a:t>
            </a:r>
            <a:endParaRPr kumimoji="0" lang="en-US" sz="96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69608"/>
            <a:ext cx="9144000" cy="7042356"/>
          </a:xfrm>
          <a:prstGeom prst="frame">
            <a:avLst>
              <a:gd name="adj1" fmla="val 3088"/>
            </a:avLst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HANDWAV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76200"/>
            <a:ext cx="345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kil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0"/>
            <a:ext cx="8534400" cy="662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609600" y="381000"/>
            <a:ext cx="7543800" cy="2057400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1400" b="1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13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IN" sz="13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bn-BD" sz="138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114800" y="3048000"/>
            <a:ext cx="4648200" cy="28194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76200">
            <a:solidFill>
              <a:srgbClr val="0000FF"/>
            </a:solidFill>
            <a:prstDash val="lgDashDot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আব্দুল বাছেদ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2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চকসাদী কাশিয়াবালা দাখিল মাদ্রাসা </a:t>
            </a:r>
          </a:p>
          <a:p>
            <a:pPr algn="ctr"/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০১৭১৩৭২০২০৯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Email: based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675226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@yahoo.com</a:t>
            </a:r>
            <a:endParaRPr lang="en-US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2667000" cy="2800350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 rot="10800000">
            <a:off x="2895600" y="4038600"/>
            <a:ext cx="11430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9207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926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2" name="Left-Right Arrow 1"/>
          <p:cNvSpPr/>
          <p:nvPr/>
        </p:nvSpPr>
        <p:spPr>
          <a:xfrm>
            <a:off x="1447800" y="83127"/>
            <a:ext cx="6172200" cy="2279074"/>
          </a:xfrm>
          <a:prstGeom prst="leftRightArrow">
            <a:avLst>
              <a:gd name="adj1" fmla="val 55348"/>
              <a:gd name="adj2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000" b="1" dirty="0" smtClean="0">
              <a:solidFill>
                <a:srgbClr val="00B0F0"/>
              </a:solidFill>
            </a:endParaRPr>
          </a:p>
          <a:p>
            <a:pPr algn="ctr"/>
            <a:r>
              <a:rPr lang="bn-BD" sz="8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endParaRPr lang="en-US" sz="2800" dirty="0"/>
          </a:p>
        </p:txBody>
      </p:sp>
      <p:sp>
        <p:nvSpPr>
          <p:cNvPr id="5" name="Flowchart: Preparation 4"/>
          <p:cNvSpPr/>
          <p:nvPr/>
        </p:nvSpPr>
        <p:spPr>
          <a:xfrm>
            <a:off x="-62872" y="2431612"/>
            <a:ext cx="9067800" cy="3774433"/>
          </a:xfrm>
          <a:prstGeom prst="flowChartPreparation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  :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  : গনিত</a:t>
            </a:r>
          </a:p>
          <a:p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: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</a:t>
            </a:r>
          </a:p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  : </a:t>
            </a: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104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334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১, ৫, ৯, ১৩, ১৭, ................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00201"/>
            <a:ext cx="9144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সংখ্যা গুলোর ব্যবধান কত ?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118249"/>
            <a:ext cx="91440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৪ যোগ করে পরবর্তী সংখ্যা পাওয়া যায়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59225"/>
            <a:ext cx="9144000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 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886200"/>
            <a:ext cx="9144000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-১,৫,৯,১৩,১৭,২১,২৫,২৯,.......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48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76200" y="304800"/>
            <a:ext cx="8915400" cy="6096000"/>
          </a:xfrm>
          <a:prstGeom prst="star32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57200"/>
            <a:ext cx="899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 শিরোনাম</a:t>
            </a:r>
          </a:p>
        </p:txBody>
      </p:sp>
      <p:sp>
        <p:nvSpPr>
          <p:cNvPr id="6" name="Up Ribbon 5"/>
          <p:cNvSpPr/>
          <p:nvPr/>
        </p:nvSpPr>
        <p:spPr>
          <a:xfrm>
            <a:off x="228600" y="2133600"/>
            <a:ext cx="8915400" cy="3505200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প্যাটার্ন</a:t>
            </a:r>
            <a:endParaRPr lang="en-US" sz="8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045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371600" y="249382"/>
            <a:ext cx="6400800" cy="969818"/>
          </a:xfrm>
          <a:prstGeom prst="wedgeRoundRectCallout">
            <a:avLst>
              <a:gd name="adj1" fmla="val -21915"/>
              <a:gd name="adj2" fmla="val 87380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2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15734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ম্যাজিক বর্গ নি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র্ণয়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করতে পারবে ।</a:t>
            </a:r>
          </a:p>
        </p:txBody>
      </p:sp>
      <p:sp>
        <p:nvSpPr>
          <p:cNvPr id="7" name="Wave 6"/>
          <p:cNvSpPr/>
          <p:nvPr/>
        </p:nvSpPr>
        <p:spPr>
          <a:xfrm>
            <a:off x="1981200" y="2057400"/>
            <a:ext cx="4953000" cy="1143000"/>
          </a:xfrm>
          <a:prstGeom prst="wave">
            <a:avLst>
              <a:gd name="adj1" fmla="val 12500"/>
              <a:gd name="adj2" fmla="val -1683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038600" y="3090178"/>
            <a:ext cx="685800" cy="872222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4763" y="3961775"/>
            <a:ext cx="9144000" cy="70788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প্যাটার্ন কি তা ব্যাখ্যা করতে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763" y="4687193"/>
            <a:ext cx="9144000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জ্যামিতিক প্যাটার্ন লিখতে ও বর্ণনা করতে পারবে।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407848"/>
            <a:ext cx="9144000" cy="70788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।রৈখিক প্যাটার্নের নির্দিষ্টতম সংখ্যা বের করতে পারবে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06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371600" y="76200"/>
            <a:ext cx="6629400" cy="1066800"/>
          </a:xfrm>
          <a:prstGeom prst="wedgeEllipseCallou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" y="1828800"/>
            <a:ext cx="1524000" cy="1144588"/>
            <a:chOff x="838200" y="1828800"/>
            <a:chExt cx="1524000" cy="1144588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647700" y="2019300"/>
              <a:ext cx="114300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1409700" y="2019300"/>
              <a:ext cx="114300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38200" y="2971800"/>
              <a:ext cx="15240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428206" y="1828800"/>
            <a:ext cx="1296194" cy="1144588"/>
            <a:chOff x="3428206" y="1828800"/>
            <a:chExt cx="1296194" cy="1144588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2857500" y="2400300"/>
              <a:ext cx="11430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29000" y="1828800"/>
              <a:ext cx="1295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29000" y="1828800"/>
              <a:ext cx="1295400" cy="1143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429000" y="2971800"/>
              <a:ext cx="1295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4152106" y="2400300"/>
              <a:ext cx="11437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561012" y="1808809"/>
            <a:ext cx="2439988" cy="1240779"/>
            <a:chOff x="5104606" y="1808809"/>
            <a:chExt cx="2439988" cy="1240779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4495800" y="2417615"/>
              <a:ext cx="1219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105400" y="1828800"/>
              <a:ext cx="2438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105400" y="3048000"/>
              <a:ext cx="2438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6934994" y="2438400"/>
              <a:ext cx="1218406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5105400" y="1828800"/>
              <a:ext cx="12192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6324600" y="1828800"/>
              <a:ext cx="12192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0" y="3606225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Tx/>
              <a:buChar char="♥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দিয়াশলাই এর কাঠি দিয়ে প্যাটার্ন তৈরি করা হয়েছে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0" y="4461808"/>
            <a:ext cx="9144000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 ৪র্থ প্যাটার্ন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দিয়াশলাই লাগবে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তালিকার পরবর্তী সংখ্যাটি কীভাবে বের করবে তা ব্যাখ্যা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গ) ১০০তম প্যাটার্নে কতটি কাঠি হবে?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047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71685"/>
            <a:ext cx="9144000" cy="37856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প্রথম প্যাটার্নে দিয়াশলাই এর সংখ্যা  -    ২ক+১=২*১+১=৩টি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৪র্থ প্যাটার্নে দিয়াশলাই এর সংখ্যা  -            ২ক+১=২*৪+১=৯টি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340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44070"/>
            <a:ext cx="9144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যেমন-  ব্যবধান ২ ।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/>
                <a:cs typeface="AdorshoLipi" panose="02000500020000020004" pitchFamily="1" charset="0"/>
              </a:rPr>
              <a:t>খ </a:t>
            </a:r>
            <a:r>
              <a:rPr lang="en-US" sz="5400" dirty="0" err="1" smtClean="0">
                <a:latin typeface="NikoshBAN"/>
                <a:cs typeface="AdorshoLipi" panose="02000500020000020004" pitchFamily="1" charset="0"/>
              </a:rPr>
              <a:t>নং</a:t>
            </a:r>
            <a:r>
              <a:rPr lang="en-US" sz="5400" dirty="0" smtClean="0">
                <a:latin typeface="NikoshBAN"/>
                <a:cs typeface="AdorshoLipi" panose="02000500020000020004" pitchFamily="1" charset="0"/>
              </a:rPr>
              <a:t> </a:t>
            </a:r>
            <a:r>
              <a:rPr lang="en-US" sz="5400" dirty="0" err="1" smtClean="0">
                <a:latin typeface="NikoshBAN"/>
                <a:cs typeface="AdorshoLipi" panose="02000500020000020004" pitchFamily="1" charset="0"/>
              </a:rPr>
              <a:t>এর</a:t>
            </a:r>
            <a:r>
              <a:rPr lang="en-US" sz="5400" dirty="0" smtClean="0">
                <a:latin typeface="NikoshBAN"/>
                <a:cs typeface="AdorshoLipi" panose="02000500020000020004" pitchFamily="1" charset="0"/>
              </a:rPr>
              <a:t> </a:t>
            </a:r>
            <a:r>
              <a:rPr lang="en-US" sz="5400" dirty="0" err="1" smtClean="0">
                <a:latin typeface="NikoshBAN"/>
                <a:cs typeface="AdorshoLipi" panose="02000500020000020004" pitchFamily="1" charset="0"/>
              </a:rPr>
              <a:t>সমাধানঃ</a:t>
            </a:r>
            <a:endParaRPr lang="en-US" sz="5400" dirty="0">
              <a:latin typeface="NikoshBAN"/>
              <a:cs typeface="AdorshoLipi" panose="02000500020000020004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তালিকার পরবর্তী সংখ্যাটি বীজগ</a:t>
            </a:r>
            <a:r>
              <a:rPr lang="bn-IN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তীয় রাশির সাহায্যে বের কর যায়</a:t>
            </a:r>
            <a:r>
              <a:rPr lang="bn-IN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কারণ বীজগ</a:t>
            </a:r>
            <a:r>
              <a:rPr lang="bn-IN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তীয় রাশির সাহায্যে অনেক </a:t>
            </a:r>
            <a:r>
              <a:rPr lang="bn-IN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দ্রুত </a:t>
            </a:r>
            <a:r>
              <a:rPr lang="en-US" sz="5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পদের সংখ্যা সহজে বের কর যায়।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" y="5934670"/>
            <a:ext cx="9144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পরবর্তী সংখ্যা হবে </a:t>
            </a:r>
            <a:r>
              <a:rPr lang="bn-BD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৯+২=১১</a:t>
            </a:r>
            <a:endParaRPr lang="en-US" sz="5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704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2177</TotalTime>
  <Words>325</Words>
  <Application>Microsoft Office PowerPoint</Application>
  <PresentationFormat>On-screen Show (4:3)</PresentationFormat>
  <Paragraphs>79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Perspective</vt:lpstr>
      <vt:lpstr>1_Hardcover</vt:lpstr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PC</cp:lastModifiedBy>
  <cp:revision>587</cp:revision>
  <dcterms:created xsi:type="dcterms:W3CDTF">2013-05-17T04:26:26Z</dcterms:created>
  <dcterms:modified xsi:type="dcterms:W3CDTF">2021-04-02T00:56:37Z</dcterms:modified>
</cp:coreProperties>
</file>