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3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5EED-7A56-44CD-AB66-7B47C9916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B5934-59DE-409C-B7F8-09879A61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8BBD0-A23A-4135-A00F-25A31662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3C5F0-FC0E-4F30-B5B8-92D027D4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D76EB-7595-435A-9677-72EE71F5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F754-9643-45DF-ACD2-BDE729DE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5D224-3480-475D-98AC-9A8DDAE53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C274F-74BF-4284-B7B1-E330D4CA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D3245-2556-402D-B86E-FA422C9A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B391C-71D0-489F-B4D3-CB7F9BAB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A642D-FDB2-4190-B02E-6A00D399C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D59C3-C814-40F8-9C08-94A6C0FB8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89CDA-ADC8-49E0-A268-AF0FE1D4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C56BA-B5F5-4B85-95E5-FB709ED9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60600-7837-4878-9638-0A1019DA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E189-1AF7-4877-A9B3-DBBF01C8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08E1B-8358-479B-A669-21CAF56F8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7F94F-BEDA-44A0-A7B2-D58A7479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DF7F-B911-4EFF-B9FB-57EE72D7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74A95-62F1-490B-9C84-A347B3B2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AA0A-92B8-4998-9A3D-18865F1E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600EC-C02E-4669-A801-1743D1F7B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964A1-F127-4370-A7E5-B64721F5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0BE0-EECD-4BCE-9E12-5D1BFA71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FA278-905C-47DF-A6D8-79F8E00A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E3D3-0148-41D5-A2CB-AA72DAB4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76641-E5B2-433F-AD28-4D230010E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55175-D666-4DFD-BCDF-D2447EA58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45EA5-B95D-4CF2-9E67-A8990AEE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8222F-EB99-4691-A8CF-0D08E29C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D3255-E06C-4CC2-8D31-51E9F9F5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EE9-DA84-4E20-ABF0-DCFA16B7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B1740-A00B-46BD-8CB5-6F36B967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46ADC-790B-454F-920C-8772964A4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F297D-D573-4248-B0A6-6DCD8251B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5B5CC-9BB0-43FE-AAF0-57B34B909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46050F-04AF-4FEA-86F2-3FFAA6A8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34D20-FAB4-40BA-90BF-FC00B41F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B6C8F-ED32-499F-882A-79CD1886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D162-9578-410B-B0AB-84A28CDA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0C9E0-1316-447C-A4CA-646F2B18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1E52E-3FDA-43A3-AD18-D5432FF9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D4FAF-E623-478D-BDC6-298B81F3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6C550B2-4D01-45C4-B273-8FFB0BAF09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7030A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768A69A7-4549-41CD-9615-112351461148}"/>
              </a:ext>
            </a:extLst>
          </p:cNvPr>
          <p:cNvSpPr/>
          <p:nvPr userDrawn="1"/>
        </p:nvSpPr>
        <p:spPr>
          <a:xfrm>
            <a:off x="0" y="6705600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3C56F37E-C0B1-4039-985E-D9488ABFCE65}"/>
              </a:ext>
            </a:extLst>
          </p:cNvPr>
          <p:cNvSpPr/>
          <p:nvPr userDrawn="1"/>
        </p:nvSpPr>
        <p:spPr>
          <a:xfrm rot="5400000">
            <a:off x="11519263" y="520337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061B7C18-EDF1-479F-8E54-4B207112C57E}"/>
              </a:ext>
            </a:extLst>
          </p:cNvPr>
          <p:cNvSpPr/>
          <p:nvPr userDrawn="1"/>
        </p:nvSpPr>
        <p:spPr>
          <a:xfrm>
            <a:off x="0" y="-26126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CAAF4FC6-1611-4277-9B2C-38012F98CDC3}"/>
              </a:ext>
            </a:extLst>
          </p:cNvPr>
          <p:cNvSpPr/>
          <p:nvPr userDrawn="1"/>
        </p:nvSpPr>
        <p:spPr>
          <a:xfrm rot="5400000">
            <a:off x="-548640" y="520337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BD59BD02-48FC-4267-B0D7-32D85D1F9287}"/>
              </a:ext>
            </a:extLst>
          </p:cNvPr>
          <p:cNvSpPr/>
          <p:nvPr userDrawn="1"/>
        </p:nvSpPr>
        <p:spPr>
          <a:xfrm rot="16200000">
            <a:off x="-548640" y="6082937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FEDE7C69-6742-4466-B7FC-7149105BC213}"/>
              </a:ext>
            </a:extLst>
          </p:cNvPr>
          <p:cNvSpPr/>
          <p:nvPr userDrawn="1"/>
        </p:nvSpPr>
        <p:spPr>
          <a:xfrm rot="10800000">
            <a:off x="10972800" y="-26127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237A75CC-922D-4E38-8F08-6496C3DD91D1}"/>
              </a:ext>
            </a:extLst>
          </p:cNvPr>
          <p:cNvSpPr/>
          <p:nvPr userDrawn="1"/>
        </p:nvSpPr>
        <p:spPr>
          <a:xfrm rot="10800000">
            <a:off x="10933611" y="6705600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28372A78-7BF3-4977-BC01-DA4848A12760}"/>
              </a:ext>
            </a:extLst>
          </p:cNvPr>
          <p:cNvSpPr/>
          <p:nvPr userDrawn="1"/>
        </p:nvSpPr>
        <p:spPr>
          <a:xfrm rot="16200000">
            <a:off x="11506200" y="6082937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Notched Right 14">
            <a:extLst>
              <a:ext uri="{FF2B5EF4-FFF2-40B4-BE49-F238E27FC236}">
                <a16:creationId xmlns:a16="http://schemas.microsoft.com/office/drawing/2014/main" id="{176F3EE3-FFC4-4F5D-8995-B0815621FE74}"/>
              </a:ext>
            </a:extLst>
          </p:cNvPr>
          <p:cNvSpPr/>
          <p:nvPr userDrawn="1"/>
        </p:nvSpPr>
        <p:spPr>
          <a:xfrm>
            <a:off x="6324600" y="-26126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46A00934-94E7-4E23-BA83-3FC1464E60CE}"/>
              </a:ext>
            </a:extLst>
          </p:cNvPr>
          <p:cNvSpPr/>
          <p:nvPr userDrawn="1"/>
        </p:nvSpPr>
        <p:spPr>
          <a:xfrm rot="10800000">
            <a:off x="4876800" y="-26127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A61D47E5-9115-40F8-8500-BB7F3DE3E5C5}"/>
              </a:ext>
            </a:extLst>
          </p:cNvPr>
          <p:cNvSpPr/>
          <p:nvPr userDrawn="1"/>
        </p:nvSpPr>
        <p:spPr>
          <a:xfrm>
            <a:off x="6324600" y="6683828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Notched Right 17">
            <a:extLst>
              <a:ext uri="{FF2B5EF4-FFF2-40B4-BE49-F238E27FC236}">
                <a16:creationId xmlns:a16="http://schemas.microsoft.com/office/drawing/2014/main" id="{DACD72AE-A429-4DAD-9F57-AE9E9CC7F9A5}"/>
              </a:ext>
            </a:extLst>
          </p:cNvPr>
          <p:cNvSpPr/>
          <p:nvPr userDrawn="1"/>
        </p:nvSpPr>
        <p:spPr>
          <a:xfrm rot="10800000">
            <a:off x="4876800" y="6683827"/>
            <a:ext cx="1219200" cy="178526"/>
          </a:xfrm>
          <a:prstGeom prst="notchedRightArrow">
            <a:avLst>
              <a:gd name="adj1" fmla="val 50000"/>
              <a:gd name="adj2" fmla="val 252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512D-96FD-4E45-BA47-2D128B3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32FA-CC0E-4B1A-89AB-A110E317D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8518B-5709-4B43-947A-44E963527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EBDCF-A61E-4A35-BDC1-B7680C26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3C418-990A-4ED1-B884-B7A20B2A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538DB-C577-42E4-ABAE-C4BCA97B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7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72EB-31EF-4F0F-AB55-0705A56D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8C91D-3328-4C91-AFDA-F071D2D6A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CEDCD-C86A-4A80-8A82-8146FF928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36521-B5B7-48E7-91FC-09D38DC7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FB3CD-5A06-45CA-8C3D-62642F4B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F4B1-80B0-47C7-B7A1-5CB0EF70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1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21CDD-C893-4715-9D82-85295E1B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436-D693-4C47-B15C-DD3AC216F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972EA-54C2-48E6-AEDB-87E700006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FFCB-D673-4881-8CE6-27F52571B575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6C5E0-5DFB-4EC1-ACD0-D89861748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08737-458E-4437-80E7-8FF6942E8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5E013-E11E-42F0-9D32-AF9780AE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7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farmers-market-mixed-flowers-377773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everywhere.co.uk/east/china/slides/nature_falls_river3892.htm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://www.thaigoodview.com/node/2036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91DB6-91F0-42FA-9139-18E235AF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228600"/>
            <a:ext cx="11734800" cy="640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A4D43C-D5E1-474D-821E-EE82AB4131D8}"/>
              </a:ext>
            </a:extLst>
          </p:cNvPr>
          <p:cNvSpPr txBox="1"/>
          <p:nvPr/>
        </p:nvSpPr>
        <p:spPr>
          <a:xfrm>
            <a:off x="381000" y="228600"/>
            <a:ext cx="1127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3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4227C-F98F-481C-A01F-7A09F87E9F84}"/>
              </a:ext>
            </a:extLst>
          </p:cNvPr>
          <p:cNvSpPr txBox="1"/>
          <p:nvPr/>
        </p:nvSpPr>
        <p:spPr>
          <a:xfrm>
            <a:off x="1524000" y="2743200"/>
            <a:ext cx="8872928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7143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A6B3D3-155A-4DA9-AF85-1567A48318B3}"/>
              </a:ext>
            </a:extLst>
          </p:cNvPr>
          <p:cNvSpPr txBox="1"/>
          <p:nvPr/>
        </p:nvSpPr>
        <p:spPr>
          <a:xfrm>
            <a:off x="1752600" y="152400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করা যায় চিন্তা করিঃ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56580-B483-402E-ADAF-7FEB3DF06E76}"/>
              </a:ext>
            </a:extLst>
          </p:cNvPr>
          <p:cNvSpPr txBox="1"/>
          <p:nvPr/>
        </p:nvSpPr>
        <p:spPr>
          <a:xfrm>
            <a:off x="723900" y="1082227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৪২.৮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১৫.৫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37614-E073-4C30-A10D-B6FEA390E241}"/>
              </a:ext>
            </a:extLst>
          </p:cNvPr>
          <p:cNvSpPr txBox="1"/>
          <p:nvPr/>
        </p:nvSpPr>
        <p:spPr>
          <a:xfrm>
            <a:off x="1752600" y="259080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৪২.৮ কিমি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2C62-9E2F-4AA7-8C09-7D3FBC6C921F}"/>
              </a:ext>
            </a:extLst>
          </p:cNvPr>
          <p:cNvSpPr txBox="1"/>
          <p:nvPr/>
        </p:nvSpPr>
        <p:spPr>
          <a:xfrm>
            <a:off x="304800" y="3210338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১৫.৫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 ,      , ,       , ,  ৪২.৮ × ১৫.৫  কিমি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D98D4-9BF0-4CF7-84E0-EFAA5827624D}"/>
              </a:ext>
            </a:extLst>
          </p:cNvPr>
          <p:cNvSpPr txBox="1"/>
          <p:nvPr/>
        </p:nvSpPr>
        <p:spPr>
          <a:xfrm>
            <a:off x="9448800" y="2779451"/>
            <a:ext cx="1676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৪২.৮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× ১৫.৫ </a:t>
            </a:r>
            <a:endParaRPr lang="en-US" sz="3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F765CA-5222-4016-944B-AEDBED0E5F1E}"/>
              </a:ext>
            </a:extLst>
          </p:cNvPr>
          <p:cNvCxnSpPr/>
          <p:nvPr/>
        </p:nvCxnSpPr>
        <p:spPr>
          <a:xfrm>
            <a:off x="9509760" y="3830655"/>
            <a:ext cx="167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453401-5503-44EA-BCF8-F848E8796BA0}"/>
              </a:ext>
            </a:extLst>
          </p:cNvPr>
          <p:cNvSpPr txBox="1"/>
          <p:nvPr/>
        </p:nvSpPr>
        <p:spPr>
          <a:xfrm>
            <a:off x="9448801" y="3781922"/>
            <a:ext cx="1456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১ ৪ ০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0E82D-C747-4662-A990-2A2BA97C3B93}"/>
              </a:ext>
            </a:extLst>
          </p:cNvPr>
          <p:cNvSpPr txBox="1"/>
          <p:nvPr/>
        </p:nvSpPr>
        <p:spPr>
          <a:xfrm>
            <a:off x="9144001" y="4123042"/>
            <a:ext cx="2042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১ ৪ ০ ০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2FFCD-5399-4D61-A170-09B7459E6E33}"/>
              </a:ext>
            </a:extLst>
          </p:cNvPr>
          <p:cNvSpPr txBox="1"/>
          <p:nvPr/>
        </p:nvSpPr>
        <p:spPr>
          <a:xfrm>
            <a:off x="8862647" y="4490511"/>
            <a:ext cx="2042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২ ৮ ০ 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0D2ED8-F26F-4F07-938C-23EE1B6A1873}"/>
              </a:ext>
            </a:extLst>
          </p:cNvPr>
          <p:cNvCxnSpPr>
            <a:cxnSpLocks/>
          </p:cNvCxnSpPr>
          <p:nvPr/>
        </p:nvCxnSpPr>
        <p:spPr>
          <a:xfrm flipV="1">
            <a:off x="8911364" y="5031830"/>
            <a:ext cx="2294206" cy="434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13B13C9-F3F6-4AF8-9676-761B1C26F014}"/>
              </a:ext>
            </a:extLst>
          </p:cNvPr>
          <p:cNvSpPr txBox="1"/>
          <p:nvPr/>
        </p:nvSpPr>
        <p:spPr>
          <a:xfrm>
            <a:off x="9083041" y="4999189"/>
            <a:ext cx="2042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৬ ৩.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০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76B5A-BCAE-4285-ABA2-55426B8F3C66}"/>
              </a:ext>
            </a:extLst>
          </p:cNvPr>
          <p:cNvSpPr txBox="1"/>
          <p:nvPr/>
        </p:nvSpPr>
        <p:spPr>
          <a:xfrm>
            <a:off x="5203289" y="3905736"/>
            <a:ext cx="2545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৬ ৩.৪ 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B99941-5A8A-40F8-A6E3-FB1068F1FC92}"/>
              </a:ext>
            </a:extLst>
          </p:cNvPr>
          <p:cNvSpPr txBox="1"/>
          <p:nvPr/>
        </p:nvSpPr>
        <p:spPr>
          <a:xfrm>
            <a:off x="8862646" y="2358586"/>
            <a:ext cx="2042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D724F4-0121-4950-AF29-785DCD3166A5}"/>
              </a:ext>
            </a:extLst>
          </p:cNvPr>
          <p:cNvSpPr txBox="1"/>
          <p:nvPr/>
        </p:nvSpPr>
        <p:spPr>
          <a:xfrm>
            <a:off x="4594860" y="4999189"/>
            <a:ext cx="3002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 ৬ ৩.৪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F302A-DE81-4E24-8DE0-1106FC69AED4}"/>
              </a:ext>
            </a:extLst>
          </p:cNvPr>
          <p:cNvSpPr txBox="1"/>
          <p:nvPr/>
        </p:nvSpPr>
        <p:spPr>
          <a:xfrm>
            <a:off x="723900" y="2137231"/>
            <a:ext cx="1259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5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D40AE-C72D-47E9-9031-4F5B09B8489D}"/>
              </a:ext>
            </a:extLst>
          </p:cNvPr>
          <p:cNvSpPr txBox="1"/>
          <p:nvPr/>
        </p:nvSpPr>
        <p:spPr>
          <a:xfrm>
            <a:off x="1752600" y="152400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করা যায় চিন্তা করিঃ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B26542-4EF0-482C-A3E0-1600673AC3B2}"/>
              </a:ext>
            </a:extLst>
          </p:cNvPr>
          <p:cNvSpPr txBox="1"/>
          <p:nvPr/>
        </p:nvSpPr>
        <p:spPr>
          <a:xfrm>
            <a:off x="228600" y="676929"/>
            <a:ext cx="11734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রেজার ওজন ৩৬.৫ কেজি। তার ছোট ভাই এবং বাবার ওজন যথাক্রমে তার ওজনের ০.৮ গুণ এবং ১.৬ গুণ। তার ভাই ও বাবার ওজন নির্ণয়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F022E-B68A-4253-B876-39FDFC7E5D11}"/>
              </a:ext>
            </a:extLst>
          </p:cNvPr>
          <p:cNvSpPr txBox="1"/>
          <p:nvPr/>
        </p:nvSpPr>
        <p:spPr>
          <a:xfrm>
            <a:off x="569740" y="1853625"/>
            <a:ext cx="1259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8F86C-5EF8-4B34-842A-7EEB5E857035}"/>
              </a:ext>
            </a:extLst>
          </p:cNvPr>
          <p:cNvSpPr txBox="1"/>
          <p:nvPr/>
        </p:nvSpPr>
        <p:spPr>
          <a:xfrm>
            <a:off x="2054764" y="1914958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ওজন ৩৬.৫ কেজি।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5F7AC-7D7F-4FEF-8F19-05285A91E039}"/>
              </a:ext>
            </a:extLst>
          </p:cNvPr>
          <p:cNvSpPr txBox="1"/>
          <p:nvPr/>
        </p:nvSpPr>
        <p:spPr>
          <a:xfrm>
            <a:off x="2026629" y="2358945"/>
            <a:ext cx="5384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ভাইয়ের ওজন তার ওজনের ০.৮ গুণ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79D18-7DBD-4EFD-9E85-A590C08AB390}"/>
              </a:ext>
            </a:extLst>
          </p:cNvPr>
          <p:cNvSpPr txBox="1"/>
          <p:nvPr/>
        </p:nvSpPr>
        <p:spPr>
          <a:xfrm>
            <a:off x="1756704" y="2885290"/>
            <a:ext cx="61680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অতএব,তার ভাইয়ের ওজন ৩৬.৫ × ০.৮ কেজি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B7190-8ED3-4923-BDAA-910FF99608B4}"/>
              </a:ext>
            </a:extLst>
          </p:cNvPr>
          <p:cNvSpPr txBox="1"/>
          <p:nvPr/>
        </p:nvSpPr>
        <p:spPr>
          <a:xfrm>
            <a:off x="5087815" y="3301425"/>
            <a:ext cx="2016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=২৯.২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60094-EDAD-44EE-B369-96AFED9CA443}"/>
              </a:ext>
            </a:extLst>
          </p:cNvPr>
          <p:cNvSpPr txBox="1"/>
          <p:nvPr/>
        </p:nvSpPr>
        <p:spPr>
          <a:xfrm>
            <a:off x="2013734" y="3886200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রেজার ওজন ৩৬.৫ কেজি। 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B471C-F794-4708-90B2-A3A54660BC3A}"/>
              </a:ext>
            </a:extLst>
          </p:cNvPr>
          <p:cNvSpPr txBox="1"/>
          <p:nvPr/>
        </p:nvSpPr>
        <p:spPr>
          <a:xfrm>
            <a:off x="1905000" y="4343400"/>
            <a:ext cx="502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 বাবার ওজন তার ওজনের ১.৬ গুণ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8A144E-3B9D-43C5-BAD0-1DA9AC6212EF}"/>
              </a:ext>
            </a:extLst>
          </p:cNvPr>
          <p:cNvSpPr txBox="1"/>
          <p:nvPr/>
        </p:nvSpPr>
        <p:spPr>
          <a:xfrm>
            <a:off x="1143000" y="4800600"/>
            <a:ext cx="5817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অতএব,তার বাবার ওজন ৩৬.৫ × ১.৬ কেজি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5273E-6829-4BC6-BC60-C00652B00A61}"/>
              </a:ext>
            </a:extLst>
          </p:cNvPr>
          <p:cNvSpPr txBox="1"/>
          <p:nvPr/>
        </p:nvSpPr>
        <p:spPr>
          <a:xfrm>
            <a:off x="4946556" y="5181600"/>
            <a:ext cx="20163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=৫৮.৪ কেজি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4254B-E16C-458F-BC87-3C4CFB9343F4}"/>
              </a:ext>
            </a:extLst>
          </p:cNvPr>
          <p:cNvSpPr txBox="1"/>
          <p:nvPr/>
        </p:nvSpPr>
        <p:spPr>
          <a:xfrm>
            <a:off x="1640060" y="5902143"/>
            <a:ext cx="9769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ভাইয়ের ওজন ২৯.২ কেজি এবং বাবার ওজন ৫৮.৪ কেজি।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1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A60C1F-52D2-4F5A-A76E-17E29C3BC976}"/>
              </a:ext>
            </a:extLst>
          </p:cNvPr>
          <p:cNvSpPr/>
          <p:nvPr/>
        </p:nvSpPr>
        <p:spPr>
          <a:xfrm>
            <a:off x="2781300" y="804952"/>
            <a:ext cx="6629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15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0425A-E8B6-4FA9-AA6B-42AB09D474FD}"/>
              </a:ext>
            </a:extLst>
          </p:cNvPr>
          <p:cNvSpPr txBox="1"/>
          <p:nvPr/>
        </p:nvSpPr>
        <p:spPr>
          <a:xfrm>
            <a:off x="1371600" y="2399094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৫/৬ জনে একটি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তৈরি কর এবং প্রত্যেক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নিচের সমস্যাটির সমাধান তোমাদের খাতায় লেখ।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48B00-D885-464F-BD24-555ACB68D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0" y="271552"/>
            <a:ext cx="3129020" cy="1862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CF5EF-6B87-487A-ABC1-C19E66CF1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58868"/>
            <a:ext cx="3129020" cy="18620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2E2134-7546-4143-BCCE-C0AA896AACC1}"/>
              </a:ext>
            </a:extLst>
          </p:cNvPr>
          <p:cNvSpPr txBox="1"/>
          <p:nvPr/>
        </p:nvSpPr>
        <p:spPr>
          <a:xfrm>
            <a:off x="1104900" y="4230595"/>
            <a:ext cx="9982200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ইঞ্চি সমান ২.৫৪ সেমি। ৮.৫ ইঞ্চি সমান কত সেমি?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1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F7CCA0-A65C-4213-9255-461971F69C74}"/>
              </a:ext>
            </a:extLst>
          </p:cNvPr>
          <p:cNvSpPr/>
          <p:nvPr/>
        </p:nvSpPr>
        <p:spPr>
          <a:xfrm>
            <a:off x="533400" y="159107"/>
            <a:ext cx="1089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৮১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এবং ৫মিনিট নিরবে পড়ঃ </a:t>
            </a:r>
            <a:endParaRPr lang="en-US" sz="5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A4084-DF41-4227-8F2F-837491109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969698"/>
            <a:ext cx="3429001" cy="4307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4A144-8C3D-4DCB-B54A-DFCA5CA27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69698"/>
            <a:ext cx="3235569" cy="4307536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38632529-3A6B-4E39-855B-9779E482A7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69698"/>
            <a:ext cx="3235569" cy="4246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10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0AA02-BC39-4673-AD1A-506A84B5A367}"/>
              </a:ext>
            </a:extLst>
          </p:cNvPr>
          <p:cNvSpPr txBox="1"/>
          <p:nvPr/>
        </p:nvSpPr>
        <p:spPr>
          <a:xfrm>
            <a:off x="2972973" y="-23446"/>
            <a:ext cx="6246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7DD9E-C209-48EA-B351-2898529C9918}"/>
              </a:ext>
            </a:extLst>
          </p:cNvPr>
          <p:cNvSpPr txBox="1"/>
          <p:nvPr/>
        </p:nvSpPr>
        <p:spPr>
          <a:xfrm>
            <a:off x="1600200" y="2376615"/>
            <a:ext cx="426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০.৬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5 =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AFE46-2529-4B9B-8B3C-AB4C558B1326}"/>
              </a:ext>
            </a:extLst>
          </p:cNvPr>
          <p:cNvSpPr txBox="1"/>
          <p:nvPr/>
        </p:nvSpPr>
        <p:spPr>
          <a:xfrm>
            <a:off x="1600200" y="3146056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২৫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 =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22B21-6958-4F66-A7E7-B288CB9D393F}"/>
              </a:ext>
            </a:extLst>
          </p:cNvPr>
          <p:cNvSpPr txBox="1"/>
          <p:nvPr/>
        </p:nvSpPr>
        <p:spPr>
          <a:xfrm>
            <a:off x="1582615" y="3915497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৫০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০.৯ =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E022A-093B-4018-AD5B-373C28DF11C8}"/>
              </a:ext>
            </a:extLst>
          </p:cNvPr>
          <p:cNvSpPr txBox="1"/>
          <p:nvPr/>
        </p:nvSpPr>
        <p:spPr>
          <a:xfrm>
            <a:off x="1582615" y="4733817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৭ =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B75BE-9380-4DF4-80B8-76607A17ACB9}"/>
              </a:ext>
            </a:extLst>
          </p:cNvPr>
          <p:cNvSpPr txBox="1"/>
          <p:nvPr/>
        </p:nvSpPr>
        <p:spPr>
          <a:xfrm>
            <a:off x="1556824" y="5454379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=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5D0B8-6976-406C-8909-471A7B088E70}"/>
              </a:ext>
            </a:extLst>
          </p:cNvPr>
          <p:cNvSpPr txBox="1"/>
          <p:nvPr/>
        </p:nvSpPr>
        <p:spPr>
          <a:xfrm>
            <a:off x="5105400" y="2442421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876B2-75AD-48CB-9B95-D1DB73D8C857}"/>
              </a:ext>
            </a:extLst>
          </p:cNvPr>
          <p:cNvSpPr txBox="1"/>
          <p:nvPr/>
        </p:nvSpPr>
        <p:spPr>
          <a:xfrm>
            <a:off x="5088987" y="3236693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3D05E-86C2-4EED-9A8F-67B9BDF8312D}"/>
              </a:ext>
            </a:extLst>
          </p:cNvPr>
          <p:cNvSpPr txBox="1"/>
          <p:nvPr/>
        </p:nvSpPr>
        <p:spPr>
          <a:xfrm>
            <a:off x="5105402" y="3970610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60A47-5CFF-473C-BE28-05F0CFC48D62}"/>
              </a:ext>
            </a:extLst>
          </p:cNvPr>
          <p:cNvSpPr txBox="1"/>
          <p:nvPr/>
        </p:nvSpPr>
        <p:spPr>
          <a:xfrm>
            <a:off x="5105402" y="4769341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B54137-0C4B-4764-85AF-A938AA59C00F}"/>
              </a:ext>
            </a:extLst>
          </p:cNvPr>
          <p:cNvSpPr txBox="1"/>
          <p:nvPr/>
        </p:nvSpPr>
        <p:spPr>
          <a:xfrm>
            <a:off x="5105402" y="5568072"/>
            <a:ext cx="243839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E67ED-FF52-4E68-B512-C2179B0BC6D5}"/>
              </a:ext>
            </a:extLst>
          </p:cNvPr>
          <p:cNvSpPr txBox="1"/>
          <p:nvPr/>
        </p:nvSpPr>
        <p:spPr>
          <a:xfrm>
            <a:off x="5698586" y="2397103"/>
            <a:ext cx="1219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০.০৯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AFBB2-47E9-4DCC-8DC8-CFDF6DE4F21E}"/>
              </a:ext>
            </a:extLst>
          </p:cNvPr>
          <p:cNvSpPr txBox="1"/>
          <p:nvPr/>
        </p:nvSpPr>
        <p:spPr>
          <a:xfrm>
            <a:off x="5807615" y="3184200"/>
            <a:ext cx="1219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1DFEF-542E-455A-80BF-15A90A5B9BDD}"/>
              </a:ext>
            </a:extLst>
          </p:cNvPr>
          <p:cNvSpPr txBox="1"/>
          <p:nvPr/>
        </p:nvSpPr>
        <p:spPr>
          <a:xfrm>
            <a:off x="5715001" y="3909055"/>
            <a:ext cx="1219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0C485-024D-48B1-A161-1C7964D4400D}"/>
              </a:ext>
            </a:extLst>
          </p:cNvPr>
          <p:cNvSpPr txBox="1"/>
          <p:nvPr/>
        </p:nvSpPr>
        <p:spPr>
          <a:xfrm>
            <a:off x="5705622" y="4706242"/>
            <a:ext cx="1219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০.৮৪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F703D-A1EF-4BC0-B025-1F5AE9CD6601}"/>
              </a:ext>
            </a:extLst>
          </p:cNvPr>
          <p:cNvSpPr txBox="1"/>
          <p:nvPr/>
        </p:nvSpPr>
        <p:spPr>
          <a:xfrm>
            <a:off x="5738447" y="5537294"/>
            <a:ext cx="1219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0E89F7-71F9-42F3-876E-9A0B9B4938A1}"/>
              </a:ext>
            </a:extLst>
          </p:cNvPr>
          <p:cNvSpPr txBox="1"/>
          <p:nvPr/>
        </p:nvSpPr>
        <p:spPr>
          <a:xfrm>
            <a:off x="838200" y="1442328"/>
            <a:ext cx="105156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গুণগুলোর সাহায্যে খালি ঘরে সঠিক সংখ্যা বসাওঃ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2977EE-92CB-494E-A412-C4BCB62B6953}"/>
              </a:ext>
            </a:extLst>
          </p:cNvPr>
          <p:cNvSpPr txBox="1"/>
          <p:nvPr/>
        </p:nvSpPr>
        <p:spPr>
          <a:xfrm>
            <a:off x="8382000" y="3382803"/>
            <a:ext cx="315702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জন্য এখানে ক্লিক করুন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1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1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9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9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9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9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B9490-051B-4598-94BA-78D36EDA7EFC}"/>
              </a:ext>
            </a:extLst>
          </p:cNvPr>
          <p:cNvSpPr/>
          <p:nvPr/>
        </p:nvSpPr>
        <p:spPr>
          <a:xfrm>
            <a:off x="3483525" y="124361"/>
            <a:ext cx="434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66562-5453-4C19-A641-61273F15D69F}"/>
              </a:ext>
            </a:extLst>
          </p:cNvPr>
          <p:cNvSpPr txBox="1"/>
          <p:nvPr/>
        </p:nvSpPr>
        <p:spPr>
          <a:xfrm>
            <a:off x="990600" y="1392049"/>
            <a:ext cx="925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৮৭ পৃষ্টার ৬ নং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করে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E71DC5-1F50-450E-A6ED-767E57CBE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3202126"/>
            <a:ext cx="4343400" cy="2970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658460-641A-4A7F-865A-D5C225941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2126"/>
            <a:ext cx="5543550" cy="29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2A235-F2E6-4787-ADFE-7532D90D2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262" y="152400"/>
            <a:ext cx="11875476" cy="655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00BDA2-87BF-4D44-B8E5-54A28C61FA38}"/>
              </a:ext>
            </a:extLst>
          </p:cNvPr>
          <p:cNvSpPr txBox="1"/>
          <p:nvPr/>
        </p:nvSpPr>
        <p:spPr>
          <a:xfrm>
            <a:off x="1874529" y="7669437"/>
            <a:ext cx="103127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hotoeverywhere.co.uk/east/china/slides/nature_falls_river3892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C696B-B307-4D7F-BFDA-8D3554570151}"/>
              </a:ext>
            </a:extLst>
          </p:cNvPr>
          <p:cNvSpPr txBox="1"/>
          <p:nvPr/>
        </p:nvSpPr>
        <p:spPr>
          <a:xfrm>
            <a:off x="685800" y="3863532"/>
            <a:ext cx="10439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</a:p>
        </p:txBody>
      </p:sp>
    </p:spTree>
    <p:extLst>
      <p:ext uri="{BB962C8B-B14F-4D97-AF65-F5344CB8AC3E}">
        <p14:creationId xmlns:p14="http://schemas.microsoft.com/office/powerpoint/2010/main" val="38037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50"/>
                            </p:stCondLst>
                            <p:childTnLst>
                              <p:par>
                                <p:cTn id="18" presetID="56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29D564-198D-4380-80B8-05D9D48C3369}"/>
              </a:ext>
            </a:extLst>
          </p:cNvPr>
          <p:cNvSpPr/>
          <p:nvPr/>
        </p:nvSpPr>
        <p:spPr>
          <a:xfrm>
            <a:off x="3814559" y="507952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1A5190-33B4-4AD2-8738-6EEEB0B45FCA}"/>
              </a:ext>
            </a:extLst>
          </p:cNvPr>
          <p:cNvSpPr/>
          <p:nvPr/>
        </p:nvSpPr>
        <p:spPr>
          <a:xfrm>
            <a:off x="251145" y="3598428"/>
            <a:ext cx="50525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B1E2441F-8749-4F84-8F4B-CF951BE77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440228"/>
            <a:ext cx="2880496" cy="2814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A7B881-9EC2-4700-99E2-5CF08E53A8F3}"/>
              </a:ext>
            </a:extLst>
          </p:cNvPr>
          <p:cNvSpPr/>
          <p:nvPr/>
        </p:nvSpPr>
        <p:spPr>
          <a:xfrm>
            <a:off x="6629400" y="3367595"/>
            <a:ext cx="5367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7    </a:t>
            </a:r>
            <a:endParaRPr lang="bn-IN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ঃ দশমিক</a:t>
            </a:r>
            <a:r>
              <a:rPr lang="bn-IN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4৫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74C170D6-388C-4E31-998E-CCE0C01045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1944" y="440228"/>
            <a:ext cx="2373256" cy="281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B29BC-CBB1-4885-800A-5395EBF5A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391566" y="2336752"/>
            <a:ext cx="1481138" cy="42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1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14C3D-9BF8-4B31-96B0-6A00F9E24D65}"/>
              </a:ext>
            </a:extLst>
          </p:cNvPr>
          <p:cNvSpPr/>
          <p:nvPr/>
        </p:nvSpPr>
        <p:spPr>
          <a:xfrm>
            <a:off x="1143000" y="2667000"/>
            <a:ext cx="10134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২.১.৫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২.১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্‌গ,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834C0-1A46-416C-89BE-575BCB4F0BA2}"/>
              </a:ext>
            </a:extLst>
          </p:cNvPr>
          <p:cNvSpPr/>
          <p:nvPr/>
        </p:nvSpPr>
        <p:spPr>
          <a:xfrm>
            <a:off x="3048000" y="457200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762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ln w="762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4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F54B25D4-128E-419E-84D2-EF7478D10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83498"/>
              </p:ext>
            </p:extLst>
          </p:nvPr>
        </p:nvGraphicFramePr>
        <p:xfrm>
          <a:off x="1828800" y="2977356"/>
          <a:ext cx="789068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3827520" imgH="437760" progId="Package">
                  <p:embed/>
                </p:oleObj>
              </mc:Choice>
              <mc:Fallback>
                <p:oleObj name="Packager Shell Object" showAsIcon="1" r:id="rId2" imgW="3827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8800" y="2977356"/>
                        <a:ext cx="7890680" cy="90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2429E5-3FD1-4335-8108-2DB0EF1F1B07}"/>
              </a:ext>
            </a:extLst>
          </p:cNvPr>
          <p:cNvSpPr txBox="1"/>
          <p:nvPr/>
        </p:nvSpPr>
        <p:spPr>
          <a:xfrm>
            <a:off x="1316440" y="1219200"/>
            <a:ext cx="8915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1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EA363F-9C65-4DFF-950E-99C85D500049}"/>
              </a:ext>
            </a:extLst>
          </p:cNvPr>
          <p:cNvSpPr txBox="1"/>
          <p:nvPr/>
        </p:nvSpPr>
        <p:spPr>
          <a:xfrm>
            <a:off x="420858" y="908791"/>
            <a:ext cx="11350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মিটার লোহার দণ্ডের ওজন ২.৩ কেজি। দণ্ডটির দৈর্ঘ্য ১.৪ মিটার হলে এর ওজন কত হবে?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DE504-D52E-49DD-A879-5825D749C896}"/>
              </a:ext>
            </a:extLst>
          </p:cNvPr>
          <p:cNvSpPr txBox="1"/>
          <p:nvPr/>
        </p:nvSpPr>
        <p:spPr>
          <a:xfrm>
            <a:off x="420858" y="2551837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মিটারের ওজন × (দৈর্ঘ)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=সম্পুর্ণ লোহার দণ্ডটির ওজন।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DADC59-8424-45EB-B980-C32B03F18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53" t="18875" r="5333" b="37676"/>
          <a:stretch/>
        </p:blipFill>
        <p:spPr>
          <a:xfrm>
            <a:off x="6934200" y="2438400"/>
            <a:ext cx="4385604" cy="20574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71E6D-D3FA-42D7-86D3-51A1B28B3771}"/>
              </a:ext>
            </a:extLst>
          </p:cNvPr>
          <p:cNvSpPr txBox="1"/>
          <p:nvPr/>
        </p:nvSpPr>
        <p:spPr>
          <a:xfrm>
            <a:off x="2171700" y="4825080"/>
            <a:ext cx="695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১.৪ মিটারের ওজন হবে ১৪ মিটারের      অংশ।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সুতরাং, ওজনঃ ২.৩ × ১৪ ÷ ১০ = ৩.২২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উত্তরঃ ৩.২২ কেজি।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4629A0-726E-4DAC-B991-DEAD2CA95322}"/>
              </a:ext>
            </a:extLst>
          </p:cNvPr>
          <p:cNvGrpSpPr/>
          <p:nvPr/>
        </p:nvGrpSpPr>
        <p:grpSpPr>
          <a:xfrm>
            <a:off x="7414846" y="4512085"/>
            <a:ext cx="533400" cy="1077218"/>
            <a:chOff x="10287000" y="3200400"/>
            <a:chExt cx="533400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3DAE73-79B4-4582-8628-60F130D4B2F9}"/>
                </a:ext>
              </a:extLst>
            </p:cNvPr>
            <p:cNvSpPr txBox="1"/>
            <p:nvPr/>
          </p:nvSpPr>
          <p:spPr>
            <a:xfrm>
              <a:off x="10287000" y="3200400"/>
              <a:ext cx="533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D2DC4C-3F48-45D9-BE55-73B828AB5F81}"/>
                </a:ext>
              </a:extLst>
            </p:cNvPr>
            <p:cNvCxnSpPr>
              <a:cxnSpLocks/>
              <a:stCxn id="11" idx="1"/>
              <a:endCxn id="11" idx="3"/>
            </p:cNvCxnSpPr>
            <p:nvPr/>
          </p:nvCxnSpPr>
          <p:spPr>
            <a:xfrm>
              <a:off x="10287000" y="3739009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1D1FC5A-B52A-488E-B57A-66541A415EE3}"/>
              </a:ext>
            </a:extLst>
          </p:cNvPr>
          <p:cNvSpPr txBox="1"/>
          <p:nvPr/>
        </p:nvSpPr>
        <p:spPr>
          <a:xfrm>
            <a:off x="1752600" y="120079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সমস্যাটি কীভাবে সমাধান করা যায় চিন্তা করিঃ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3B924-E2D1-44F9-9135-D8A388D35D54}"/>
              </a:ext>
            </a:extLst>
          </p:cNvPr>
          <p:cNvSpPr txBox="1"/>
          <p:nvPr/>
        </p:nvSpPr>
        <p:spPr>
          <a:xfrm>
            <a:off x="762000" y="4495800"/>
            <a:ext cx="160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সমাধান,</a:t>
            </a:r>
          </a:p>
        </p:txBody>
      </p:sp>
    </p:spTree>
    <p:extLst>
      <p:ext uri="{BB962C8B-B14F-4D97-AF65-F5344CB8AC3E}">
        <p14:creationId xmlns:p14="http://schemas.microsoft.com/office/powerpoint/2010/main" val="33038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FF390A-7361-4B28-B2F9-209229B91557}"/>
              </a:ext>
            </a:extLst>
          </p:cNvPr>
          <p:cNvSpPr txBox="1"/>
          <p:nvPr/>
        </p:nvSpPr>
        <p:spPr>
          <a:xfrm>
            <a:off x="1295400" y="826090"/>
            <a:ext cx="891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সমস্যাটি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নিম্নোক্তভাবে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পারিঃ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17EB9-BD04-41CF-A927-53F2F98E1683}"/>
              </a:ext>
            </a:extLst>
          </p:cNvPr>
          <p:cNvSpPr txBox="1"/>
          <p:nvPr/>
        </p:nvSpPr>
        <p:spPr>
          <a:xfrm>
            <a:off x="1945450" y="1987334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0F3C8-426B-455E-B670-AFCA8ACC1D86}"/>
              </a:ext>
            </a:extLst>
          </p:cNvPr>
          <p:cNvCxnSpPr>
            <a:cxnSpLocks/>
          </p:cNvCxnSpPr>
          <p:nvPr/>
        </p:nvCxnSpPr>
        <p:spPr>
          <a:xfrm>
            <a:off x="2072059" y="3240898"/>
            <a:ext cx="119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A84811-C0D5-405C-96D3-6D98E0F4D1E4}"/>
              </a:ext>
            </a:extLst>
          </p:cNvPr>
          <p:cNvCxnSpPr>
            <a:cxnSpLocks/>
          </p:cNvCxnSpPr>
          <p:nvPr/>
        </p:nvCxnSpPr>
        <p:spPr>
          <a:xfrm>
            <a:off x="1865732" y="4231498"/>
            <a:ext cx="13973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3E99CCF-E31D-4DA7-8C8A-DDE6F7AB70FB}"/>
              </a:ext>
            </a:extLst>
          </p:cNvPr>
          <p:cNvSpPr txBox="1"/>
          <p:nvPr/>
        </p:nvSpPr>
        <p:spPr>
          <a:xfrm>
            <a:off x="2322933" y="3239104"/>
            <a:ext cx="106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6CD75-2B41-4871-B68D-2E9824A6D317}"/>
              </a:ext>
            </a:extLst>
          </p:cNvPr>
          <p:cNvSpPr txBox="1"/>
          <p:nvPr/>
        </p:nvSpPr>
        <p:spPr>
          <a:xfrm>
            <a:off x="2072058" y="3621898"/>
            <a:ext cx="1191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96064-33E2-475F-9FC9-5A83631F4C38}"/>
              </a:ext>
            </a:extLst>
          </p:cNvPr>
          <p:cNvSpPr txBox="1"/>
          <p:nvPr/>
        </p:nvSpPr>
        <p:spPr>
          <a:xfrm>
            <a:off x="2032201" y="4208600"/>
            <a:ext cx="139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937786-1A21-4162-ABC1-7E15598308F9}"/>
              </a:ext>
            </a:extLst>
          </p:cNvPr>
          <p:cNvSpPr txBox="1"/>
          <p:nvPr/>
        </p:nvSpPr>
        <p:spPr>
          <a:xfrm>
            <a:off x="5318481" y="1979045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২‡৩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১‡৪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B418B3-AD0D-4A1D-A23B-CF46A4008F15}"/>
              </a:ext>
            </a:extLst>
          </p:cNvPr>
          <p:cNvCxnSpPr>
            <a:cxnSpLocks/>
          </p:cNvCxnSpPr>
          <p:nvPr/>
        </p:nvCxnSpPr>
        <p:spPr>
          <a:xfrm>
            <a:off x="5445090" y="3232609"/>
            <a:ext cx="119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344D47-47B9-42BF-87F6-AA85BB010DBA}"/>
              </a:ext>
            </a:extLst>
          </p:cNvPr>
          <p:cNvCxnSpPr>
            <a:cxnSpLocks/>
          </p:cNvCxnSpPr>
          <p:nvPr/>
        </p:nvCxnSpPr>
        <p:spPr>
          <a:xfrm>
            <a:off x="5454459" y="4223209"/>
            <a:ext cx="13973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7DB382-49AD-44F5-8E98-E6B63AEF2F46}"/>
              </a:ext>
            </a:extLst>
          </p:cNvPr>
          <p:cNvSpPr txBox="1"/>
          <p:nvPr/>
        </p:nvSpPr>
        <p:spPr>
          <a:xfrm>
            <a:off x="5928081" y="3232609"/>
            <a:ext cx="106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8CB659-3555-46A6-AD44-CBE818C2E7D9}"/>
              </a:ext>
            </a:extLst>
          </p:cNvPr>
          <p:cNvSpPr txBox="1"/>
          <p:nvPr/>
        </p:nvSpPr>
        <p:spPr>
          <a:xfrm>
            <a:off x="5601007" y="3623855"/>
            <a:ext cx="139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9AD41-0CDA-4B62-BB0A-E3F2754F3AD3}"/>
              </a:ext>
            </a:extLst>
          </p:cNvPr>
          <p:cNvSpPr txBox="1"/>
          <p:nvPr/>
        </p:nvSpPr>
        <p:spPr>
          <a:xfrm>
            <a:off x="5601007" y="4171069"/>
            <a:ext cx="139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৩‡২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A6786-9D2C-4910-9E60-6610B3E2D8AC}"/>
              </a:ext>
            </a:extLst>
          </p:cNvPr>
          <p:cNvSpPr txBox="1"/>
          <p:nvPr/>
        </p:nvSpPr>
        <p:spPr>
          <a:xfrm>
            <a:off x="7260995" y="2004909"/>
            <a:ext cx="245128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AF272B-357C-40CE-B053-EE972E33FC67}"/>
              </a:ext>
            </a:extLst>
          </p:cNvPr>
          <p:cNvGrpSpPr/>
          <p:nvPr/>
        </p:nvGrpSpPr>
        <p:grpSpPr>
          <a:xfrm>
            <a:off x="9712283" y="2605073"/>
            <a:ext cx="839378" cy="1900887"/>
            <a:chOff x="9712283" y="2605073"/>
            <a:chExt cx="839378" cy="190088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0CF6385-05F8-47C3-9DFA-3E5EBC8319F5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9712283" y="2605073"/>
              <a:ext cx="83937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FE68AB1-66F6-416D-9419-099E94EECE66}"/>
                </a:ext>
              </a:extLst>
            </p:cNvPr>
            <p:cNvCxnSpPr/>
            <p:nvPr/>
          </p:nvCxnSpPr>
          <p:spPr>
            <a:xfrm>
              <a:off x="10551661" y="2613393"/>
              <a:ext cx="0" cy="1884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5B97F1D-99D1-453F-A553-12C401415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2283" y="4497641"/>
              <a:ext cx="839378" cy="83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42A0542-C1DC-4AAF-B24A-11828D1F8D94}"/>
              </a:ext>
            </a:extLst>
          </p:cNvPr>
          <p:cNvSpPr txBox="1"/>
          <p:nvPr/>
        </p:nvSpPr>
        <p:spPr>
          <a:xfrm>
            <a:off x="7343639" y="4244350"/>
            <a:ext cx="2286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২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3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5" grpId="0"/>
      <p:bldP spid="18" grpId="0"/>
      <p:bldP spid="21" grpId="0"/>
      <p:bldP spid="22" grpId="0"/>
      <p:bldP spid="23" grpId="0"/>
      <p:bldP spid="2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ECE435-09EE-4712-9611-3C95A84E9349}"/>
              </a:ext>
            </a:extLst>
          </p:cNvPr>
          <p:cNvSpPr/>
          <p:nvPr/>
        </p:nvSpPr>
        <p:spPr>
          <a:xfrm>
            <a:off x="2012088" y="448457"/>
            <a:ext cx="7854159" cy="130414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শিখবঃ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B981B-6CE1-47B4-803C-BFC6266C13E6}"/>
              </a:ext>
            </a:extLst>
          </p:cNvPr>
          <p:cNvSpPr/>
          <p:nvPr/>
        </p:nvSpPr>
        <p:spPr>
          <a:xfrm>
            <a:off x="762000" y="2438400"/>
            <a:ext cx="10287000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দশমিক 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 দশমিক ভগ্নাংশ দিয়ে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গুণ।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036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223B9B-0318-4031-9A7B-78787A2C1DF7}"/>
              </a:ext>
            </a:extLst>
          </p:cNvPr>
          <p:cNvSpPr txBox="1"/>
          <p:nvPr/>
        </p:nvSpPr>
        <p:spPr>
          <a:xfrm>
            <a:off x="1768931" y="301648"/>
            <a:ext cx="8001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হিসাবগুলো মনোযোগ দিয়ে খেয়াল করিঃ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BFE7F-62B3-425F-B00B-16EF87056F7C}"/>
              </a:ext>
            </a:extLst>
          </p:cNvPr>
          <p:cNvSpPr txBox="1"/>
          <p:nvPr/>
        </p:nvSpPr>
        <p:spPr>
          <a:xfrm>
            <a:off x="1094929" y="1165275"/>
            <a:ext cx="303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২.৮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১.৭৫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D8BE0-B286-4284-9283-5E7AC404EF9A}"/>
              </a:ext>
            </a:extLst>
          </p:cNvPr>
          <p:cNvSpPr txBox="1"/>
          <p:nvPr/>
        </p:nvSpPr>
        <p:spPr>
          <a:xfrm>
            <a:off x="7634066" y="1303627"/>
            <a:ext cx="303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 ০.৩৫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২.৯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A49B9-F6AF-4E8E-8B40-A33ABEC8AEF2}"/>
              </a:ext>
            </a:extLst>
          </p:cNvPr>
          <p:cNvSpPr txBox="1"/>
          <p:nvPr/>
        </p:nvSpPr>
        <p:spPr>
          <a:xfrm>
            <a:off x="893303" y="2286000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517B85-90A3-4BC1-97CD-E2DFA0ED9684}"/>
              </a:ext>
            </a:extLst>
          </p:cNvPr>
          <p:cNvCxnSpPr>
            <a:cxnSpLocks/>
          </p:cNvCxnSpPr>
          <p:nvPr/>
        </p:nvCxnSpPr>
        <p:spPr>
          <a:xfrm>
            <a:off x="1175829" y="3538864"/>
            <a:ext cx="119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C3AE55-E9CC-4631-9BFC-3930AA529D0D}"/>
              </a:ext>
            </a:extLst>
          </p:cNvPr>
          <p:cNvCxnSpPr>
            <a:cxnSpLocks/>
          </p:cNvCxnSpPr>
          <p:nvPr/>
        </p:nvCxnSpPr>
        <p:spPr>
          <a:xfrm flipV="1">
            <a:off x="747853" y="4867464"/>
            <a:ext cx="1744468" cy="10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2ED0DE-2BF5-4C84-ABDE-327F02917966}"/>
              </a:ext>
            </a:extLst>
          </p:cNvPr>
          <p:cNvSpPr txBox="1"/>
          <p:nvPr/>
        </p:nvSpPr>
        <p:spPr>
          <a:xfrm>
            <a:off x="1396223" y="3531424"/>
            <a:ext cx="1213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 ৪ ০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58C271-DA39-4162-BB09-FA4E478F7157}"/>
              </a:ext>
            </a:extLst>
          </p:cNvPr>
          <p:cNvSpPr txBox="1"/>
          <p:nvPr/>
        </p:nvSpPr>
        <p:spPr>
          <a:xfrm>
            <a:off x="1056742" y="4302159"/>
            <a:ext cx="1845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৮ ০ 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AE5B2C-E386-44AD-A41B-05579615C6E8}"/>
              </a:ext>
            </a:extLst>
          </p:cNvPr>
          <p:cNvSpPr txBox="1"/>
          <p:nvPr/>
        </p:nvSpPr>
        <p:spPr>
          <a:xfrm>
            <a:off x="954859" y="4712063"/>
            <a:ext cx="1790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 ০ 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52CFC-7942-458E-882E-99F6B9E2A329}"/>
              </a:ext>
            </a:extLst>
          </p:cNvPr>
          <p:cNvSpPr txBox="1"/>
          <p:nvPr/>
        </p:nvSpPr>
        <p:spPr>
          <a:xfrm>
            <a:off x="1140908" y="3914036"/>
            <a:ext cx="1790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 ৯ ৬ 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634DA6-3373-4765-934A-0C2241224EAB}"/>
              </a:ext>
            </a:extLst>
          </p:cNvPr>
          <p:cNvSpPr txBox="1"/>
          <p:nvPr/>
        </p:nvSpPr>
        <p:spPr>
          <a:xfrm>
            <a:off x="2690052" y="2343800"/>
            <a:ext cx="245128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২ অঙ্ক পর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D942A1-18AB-42C0-83F9-AD313D4B7903}"/>
              </a:ext>
            </a:extLst>
          </p:cNvPr>
          <p:cNvGrpSpPr/>
          <p:nvPr/>
        </p:nvGrpSpPr>
        <p:grpSpPr>
          <a:xfrm>
            <a:off x="5149861" y="3114260"/>
            <a:ext cx="885817" cy="2094546"/>
            <a:chOff x="5604882" y="2454322"/>
            <a:chExt cx="885817" cy="2094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CD66D11-404A-4393-828A-B47338D83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4882" y="2454322"/>
              <a:ext cx="83937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37E7B9-A791-4E24-9CD9-D483FF2813C7}"/>
                </a:ext>
              </a:extLst>
            </p:cNvPr>
            <p:cNvCxnSpPr>
              <a:cxnSpLocks/>
            </p:cNvCxnSpPr>
            <p:nvPr/>
          </p:nvCxnSpPr>
          <p:spPr>
            <a:xfrm>
              <a:off x="6467479" y="2454322"/>
              <a:ext cx="0" cy="20945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4C5060F-B317-4CA2-965D-53C0C88CD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51321" y="4528252"/>
              <a:ext cx="839378" cy="83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78E478E-4914-41F7-BBF7-4DEAA214183B}"/>
              </a:ext>
            </a:extLst>
          </p:cNvPr>
          <p:cNvSpPr txBox="1"/>
          <p:nvPr/>
        </p:nvSpPr>
        <p:spPr>
          <a:xfrm>
            <a:off x="2690052" y="4916234"/>
            <a:ext cx="235653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৩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A59CFB-BF7A-4B9D-AE42-1AC867FD43AA}"/>
              </a:ext>
            </a:extLst>
          </p:cNvPr>
          <p:cNvSpPr txBox="1"/>
          <p:nvPr/>
        </p:nvSpPr>
        <p:spPr>
          <a:xfrm>
            <a:off x="747853" y="5579693"/>
            <a:ext cx="482169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৪.৯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বিন্দুর পর ০ লেখা অপ্রয়োজনীয়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C5AC1A-7BB8-49FB-B9EE-41DCC688AD2C}"/>
              </a:ext>
            </a:extLst>
          </p:cNvPr>
          <p:cNvSpPr txBox="1"/>
          <p:nvPr/>
        </p:nvSpPr>
        <p:spPr>
          <a:xfrm>
            <a:off x="6469083" y="2224712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1D5CFC-A814-4142-AA48-FF5DF2182E2E}"/>
              </a:ext>
            </a:extLst>
          </p:cNvPr>
          <p:cNvCxnSpPr>
            <a:cxnSpLocks/>
          </p:cNvCxnSpPr>
          <p:nvPr/>
        </p:nvCxnSpPr>
        <p:spPr>
          <a:xfrm flipV="1">
            <a:off x="6743610" y="3528525"/>
            <a:ext cx="1485990" cy="19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985E6A-DC0A-45FC-80B8-30713C7AFAB2}"/>
              </a:ext>
            </a:extLst>
          </p:cNvPr>
          <p:cNvCxnSpPr>
            <a:cxnSpLocks/>
          </p:cNvCxnSpPr>
          <p:nvPr/>
        </p:nvCxnSpPr>
        <p:spPr>
          <a:xfrm>
            <a:off x="6866979" y="4495800"/>
            <a:ext cx="13973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6B96645-C9D2-474D-9578-949696E37B1C}"/>
              </a:ext>
            </a:extLst>
          </p:cNvPr>
          <p:cNvSpPr txBox="1"/>
          <p:nvPr/>
        </p:nvSpPr>
        <p:spPr>
          <a:xfrm>
            <a:off x="7016252" y="3449635"/>
            <a:ext cx="1213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 ১ ৫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324431-5038-4712-AA51-8FAFFF720CF3}"/>
              </a:ext>
            </a:extLst>
          </p:cNvPr>
          <p:cNvSpPr txBox="1"/>
          <p:nvPr/>
        </p:nvSpPr>
        <p:spPr>
          <a:xfrm>
            <a:off x="7070197" y="3948216"/>
            <a:ext cx="1845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৭ ০ 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641639-B090-4242-8016-5B657C1FCFE1}"/>
              </a:ext>
            </a:extLst>
          </p:cNvPr>
          <p:cNvSpPr txBox="1"/>
          <p:nvPr/>
        </p:nvSpPr>
        <p:spPr>
          <a:xfrm>
            <a:off x="6716688" y="4460915"/>
            <a:ext cx="1790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০ ১ 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7097C8-2A79-42DA-8ADA-2D31D4EF54C6}"/>
              </a:ext>
            </a:extLst>
          </p:cNvPr>
          <p:cNvSpPr txBox="1"/>
          <p:nvPr/>
        </p:nvSpPr>
        <p:spPr>
          <a:xfrm>
            <a:off x="8574258" y="2342739"/>
            <a:ext cx="245128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২ অঙ্ক পর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১ অঙ্ক পর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32DCB7-03D6-4B79-B817-FCEC46BED39B}"/>
              </a:ext>
            </a:extLst>
          </p:cNvPr>
          <p:cNvGrpSpPr/>
          <p:nvPr/>
        </p:nvGrpSpPr>
        <p:grpSpPr>
          <a:xfrm>
            <a:off x="11044307" y="2937379"/>
            <a:ext cx="858139" cy="1901742"/>
            <a:chOff x="9693522" y="2604218"/>
            <a:chExt cx="858139" cy="190174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8F51BF2-37CE-4C74-82F3-58908EB16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3522" y="2604218"/>
              <a:ext cx="839378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F8371E5-8971-492B-979C-B7256BD0E33F}"/>
                </a:ext>
              </a:extLst>
            </p:cNvPr>
            <p:cNvCxnSpPr/>
            <p:nvPr/>
          </p:nvCxnSpPr>
          <p:spPr>
            <a:xfrm>
              <a:off x="10551661" y="2613393"/>
              <a:ext cx="0" cy="1884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5B057DA-90D0-4770-87EF-C5BB94215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2283" y="4497641"/>
              <a:ext cx="839378" cy="83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7E9E216-30AD-4BFE-A289-10EA8F8B0107}"/>
              </a:ext>
            </a:extLst>
          </p:cNvPr>
          <p:cNvSpPr txBox="1"/>
          <p:nvPr/>
        </p:nvSpPr>
        <p:spPr>
          <a:xfrm>
            <a:off x="8491614" y="4582180"/>
            <a:ext cx="24512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 ৩ অঙ্ক পর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D49AC7-F135-4B93-ADA5-69FDBC036DE7}"/>
              </a:ext>
            </a:extLst>
          </p:cNvPr>
          <p:cNvSpPr txBox="1"/>
          <p:nvPr/>
        </p:nvSpPr>
        <p:spPr>
          <a:xfrm>
            <a:off x="6866979" y="5762508"/>
            <a:ext cx="482169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১.০১৫</a:t>
            </a:r>
          </a:p>
        </p:txBody>
      </p:sp>
    </p:spTree>
    <p:extLst>
      <p:ext uri="{BB962C8B-B14F-4D97-AF65-F5344CB8AC3E}">
        <p14:creationId xmlns:p14="http://schemas.microsoft.com/office/powerpoint/2010/main" val="426093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00"/>
                            </p:stCondLst>
                            <p:childTnLst>
                              <p:par>
                                <p:cTn id="1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00"/>
                            </p:stCondLst>
                            <p:childTnLst>
                              <p:par>
                                <p:cTn id="1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7" grpId="0"/>
      <p:bldP spid="20" grpId="0"/>
      <p:bldP spid="21" grpId="0"/>
      <p:bldP spid="22" grpId="0"/>
      <p:bldP spid="23" grpId="0"/>
      <p:bldP spid="24" grpId="0" animBg="1"/>
      <p:bldP spid="29" grpId="0" animBg="1"/>
      <p:bldP spid="37" grpId="0" animBg="1"/>
      <p:bldP spid="39" grpId="0"/>
      <p:bldP spid="42" grpId="0"/>
      <p:bldP spid="43" grpId="0"/>
      <p:bldP spid="44" grpId="0"/>
      <p:bldP spid="45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5B5545-8E4C-493A-AFE6-BE2AD7C5A80F}"/>
              </a:ext>
            </a:extLst>
          </p:cNvPr>
          <p:cNvSpPr/>
          <p:nvPr/>
        </p:nvSpPr>
        <p:spPr>
          <a:xfrm>
            <a:off x="3243872" y="803463"/>
            <a:ext cx="5311630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6DDBA-6410-41FD-A4DF-EC400EC5D176}"/>
              </a:ext>
            </a:extLst>
          </p:cNvPr>
          <p:cNvSpPr txBox="1"/>
          <p:nvPr/>
        </p:nvSpPr>
        <p:spPr>
          <a:xfrm>
            <a:off x="664310" y="3036838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সমস্যা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80F3B-9AD4-4CEE-838E-3F0C4C297F83}"/>
              </a:ext>
            </a:extLst>
          </p:cNvPr>
          <p:cNvSpPr txBox="1"/>
          <p:nvPr/>
        </p:nvSpPr>
        <p:spPr>
          <a:xfrm>
            <a:off x="1752600" y="4716959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(১) ০.৬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×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০.১ ৩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43F76-5C4C-4798-8C71-E1FAD7195A13}"/>
              </a:ext>
            </a:extLst>
          </p:cNvPr>
          <p:cNvSpPr txBox="1"/>
          <p:nvPr/>
        </p:nvSpPr>
        <p:spPr>
          <a:xfrm>
            <a:off x="7543800" y="4716959"/>
            <a:ext cx="350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(২) ৪.১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× ০.৭ ৩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D5F2E-25C0-4126-9AA6-542EFF077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52400"/>
            <a:ext cx="3187729" cy="2118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4441F-7E3F-4C21-9B33-894C84E8C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51871" y="152400"/>
            <a:ext cx="3187729" cy="211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666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2021-04-01T06:16:04Z</dcterms:created>
  <dcterms:modified xsi:type="dcterms:W3CDTF">2021-04-02T16:17:18Z</dcterms:modified>
</cp:coreProperties>
</file>