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9" r:id="rId2"/>
    <p:sldId id="280" r:id="rId3"/>
    <p:sldId id="259" r:id="rId4"/>
    <p:sldId id="281" r:id="rId5"/>
    <p:sldId id="260" r:id="rId6"/>
    <p:sldId id="261" r:id="rId7"/>
    <p:sldId id="28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83" r:id="rId24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dT5ptfBVnrhUZzdIWgPQw==" hashData="1Gdy2RRNclsY32WwHwFB6hdwrqz3J1RgyAQgdGb7iZgowBzTxi8yXfHTCJRSU64l+cmBx09xSaXSTYIDG0Ufe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3D41F3"/>
    <a:srgbClr val="E24E6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386AE-7321-41D1-A0A4-EE80C508B8ED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46BF-BFB6-4F10-BEC7-30271945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1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বর্গাকার</a:t>
            </a:r>
            <a:r>
              <a:rPr lang="bn-BD" baseline="0" dirty="0" smtClean="0"/>
              <a:t>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97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60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63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44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14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37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6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7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66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90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0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50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9827-65B6-44CA-8FB3-60C3309A1B36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D036-EDCE-4C39-9AA0-DE7B0AC34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6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9827-65B6-44CA-8FB3-60C3309A1B36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D036-EDCE-4C39-9AA0-DE7B0AC34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9827-65B6-44CA-8FB3-60C3309A1B36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D036-EDCE-4C39-9AA0-DE7B0AC34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7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9827-65B6-44CA-8FB3-60C3309A1B36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D036-EDCE-4C39-9AA0-DE7B0AC34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5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9827-65B6-44CA-8FB3-60C3309A1B36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D036-EDCE-4C39-9AA0-DE7B0AC34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0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9827-65B6-44CA-8FB3-60C3309A1B36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D036-EDCE-4C39-9AA0-DE7B0AC34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9827-65B6-44CA-8FB3-60C3309A1B36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D036-EDCE-4C39-9AA0-DE7B0AC34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0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9827-65B6-44CA-8FB3-60C3309A1B36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D036-EDCE-4C39-9AA0-DE7B0AC34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9827-65B6-44CA-8FB3-60C3309A1B36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D036-EDCE-4C39-9AA0-DE7B0AC34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2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9827-65B6-44CA-8FB3-60C3309A1B36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D036-EDCE-4C39-9AA0-DE7B0AC34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4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9827-65B6-44CA-8FB3-60C3309A1B36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D036-EDCE-4C39-9AA0-DE7B0AC34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D9827-65B6-44CA-8FB3-60C3309A1B36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FD036-EDCE-4C39-9AA0-DE7B0AC34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3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3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17.png"/><Relationship Id="rId5" Type="http://schemas.openxmlformats.org/officeDocument/2006/relationships/image" Target="../media/image110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20.png"/><Relationship Id="rId5" Type="http://schemas.openxmlformats.org/officeDocument/2006/relationships/image" Target="../media/image34.png"/><Relationship Id="rId15" Type="http://schemas.openxmlformats.org/officeDocument/2006/relationships/image" Target="../media/image23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56839" y="1"/>
            <a:ext cx="11073161" cy="6456556"/>
          </a:xfrm>
          <a:prstGeom prst="frame">
            <a:avLst>
              <a:gd name="adj1" fmla="val 213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379141" y="0"/>
            <a:ext cx="1739591" cy="1605776"/>
          </a:xfrm>
          <a:prstGeom prst="halfFrame">
            <a:avLst>
              <a:gd name="adj1" fmla="val 7639"/>
              <a:gd name="adj2" fmla="val 7639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6729" y="4758674"/>
            <a:ext cx="1767993" cy="1627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62007" y="4828784"/>
            <a:ext cx="1767993" cy="1627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732117" y="70110"/>
            <a:ext cx="1767993" cy="16277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4238" y="1767993"/>
            <a:ext cx="6958361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 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    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3" y="379141"/>
            <a:ext cx="7064297" cy="13464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4236" y="4568759"/>
            <a:ext cx="6958361" cy="11852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0970">
            <a:off x="1609956" y="2432795"/>
            <a:ext cx="1428750" cy="1428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3104">
            <a:off x="8658223" y="2273804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9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62" y="129611"/>
            <a:ext cx="2686050" cy="6728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86026" y="222210"/>
                <a:ext cx="778669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025" y="222209"/>
                <a:ext cx="778669" cy="687689"/>
              </a:xfrm>
              <a:prstGeom prst="rect">
                <a:avLst/>
              </a:prstGeom>
              <a:blipFill rotWithShape="0">
                <a:blip r:embed="rId4"/>
                <a:stretch>
                  <a:fillRect t="-6195" r="-17188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171827" y="242890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00775" y="242888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e>
                      <m:sup>
                        <m: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775" y="242888"/>
                <a:ext cx="685800" cy="6937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86575" y="242890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29588" y="261764"/>
            <a:ext cx="9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1" y="1271590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29349" y="1271590"/>
                <a:ext cx="685800" cy="682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e>
                      <m:sup>
                        <m: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49" y="1271589"/>
                <a:ext cx="685800" cy="6827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915149" y="1271590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8162" y="1290464"/>
            <a:ext cx="9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14561" y="2323042"/>
                <a:ext cx="935832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১৬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561" y="2323041"/>
                <a:ext cx="935832" cy="687689"/>
              </a:xfrm>
              <a:prstGeom prst="rect">
                <a:avLst/>
              </a:prstGeom>
              <a:blipFill rotWithShape="0">
                <a:blip r:embed="rId7"/>
                <a:stretch>
                  <a:fillRect t="-7080" r="-20915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200401" y="2359813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29349" y="2359811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e>
                      <m:sup>
                        <m: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49" y="2359811"/>
                <a:ext cx="685800" cy="6937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915149" y="2359813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58162" y="2378687"/>
            <a:ext cx="1171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00290" y="3682158"/>
                <a:ext cx="964405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২৫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289" y="3682157"/>
                <a:ext cx="964405" cy="687689"/>
              </a:xfrm>
              <a:prstGeom prst="rect">
                <a:avLst/>
              </a:prstGeom>
              <a:blipFill rotWithShape="0">
                <a:blip r:embed="rId9"/>
                <a:stretch>
                  <a:fillRect t="-7080" r="-17089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171827" y="3702838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00775" y="3702836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e>
                      <m:sup>
                        <m: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775" y="3702836"/>
                <a:ext cx="685800" cy="69378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886575" y="3702838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29588" y="3721712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14576" y="5582395"/>
                <a:ext cx="978692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৩৬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576" y="5582394"/>
                <a:ext cx="978692" cy="687689"/>
              </a:xfrm>
              <a:prstGeom prst="rect">
                <a:avLst/>
              </a:prstGeom>
              <a:blipFill rotWithShape="0">
                <a:blip r:embed="rId11"/>
                <a:stretch>
                  <a:fillRect t="-7080" r="-21118" b="-39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200401" y="5603075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29349" y="5603073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e>
                      <m:sup>
                        <m: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49" y="5603073"/>
                <a:ext cx="685800" cy="69378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915149" y="5603075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58162" y="5621949"/>
            <a:ext cx="111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28874" y="1239405"/>
                <a:ext cx="821532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4" y="1239404"/>
                <a:ext cx="821532" cy="687689"/>
              </a:xfrm>
              <a:prstGeom prst="rect">
                <a:avLst/>
              </a:prstGeom>
              <a:blipFill rotWithShape="0">
                <a:blip r:embed="rId13"/>
                <a:stretch>
                  <a:fillRect t="-6195" r="-11852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 4"/>
          <p:cNvSpPr/>
          <p:nvPr/>
        </p:nvSpPr>
        <p:spPr>
          <a:xfrm>
            <a:off x="6627" y="8356"/>
            <a:ext cx="100360" cy="675763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14166" y="0"/>
            <a:ext cx="115834" cy="6773243"/>
          </a:xfrm>
          <a:prstGeom prst="rect">
            <a:avLst/>
          </a:prstGeom>
        </p:spPr>
      </p:pic>
      <p:sp>
        <p:nvSpPr>
          <p:cNvPr id="34" name="Can 33"/>
          <p:cNvSpPr/>
          <p:nvPr/>
        </p:nvSpPr>
        <p:spPr>
          <a:xfrm>
            <a:off x="302757" y="390293"/>
            <a:ext cx="85729" cy="6088566"/>
          </a:xfrm>
          <a:prstGeom prst="ca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76607" y="376234"/>
            <a:ext cx="103641" cy="61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8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978836" y="3665400"/>
            <a:ext cx="7529499" cy="200673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28730" y="1706998"/>
            <a:ext cx="8901109" cy="685800"/>
          </a:xfrm>
          <a:prstGeom prst="rect">
            <a:avLst/>
          </a:prstGeom>
          <a:noFill/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0182" y="1685927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5989" y="1719949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1421" y="1689320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6689" y="1685926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4854" y="1700213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৪৯,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3008" y="1717892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2866" y="1717889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৬২,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5157" y="1728788"/>
            <a:ext cx="84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৬৪,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0589" y="1751669"/>
            <a:ext cx="101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১০০,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8187" y="1728788"/>
            <a:ext cx="101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১০৯,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23455" y="1746469"/>
            <a:ext cx="101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1350" y="2957513"/>
            <a:ext cx="1853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64560" y="707888"/>
            <a:ext cx="7643799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বক্স থেকে বর্গসংখ্যাগুলো খুঁজে বের কর  </a:t>
            </a:r>
            <a:endParaRPr lang="en-US" sz="4000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82" y="377684"/>
            <a:ext cx="103641" cy="6102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7826" y="377685"/>
            <a:ext cx="103641" cy="6102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9" y="0"/>
            <a:ext cx="115834" cy="67732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0027" y="42377"/>
            <a:ext cx="115834" cy="677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7501 0.3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0007 0.3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01684 0.38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0875 0.36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4132 0.36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9566 0.360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474848" y="57148"/>
          <a:ext cx="5740717" cy="67437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985837"/>
                <a:gridCol w="1545721"/>
                <a:gridCol w="411666"/>
                <a:gridCol w="1028700"/>
                <a:gridCol w="1768793"/>
              </a:tblGrid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2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2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196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17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289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18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324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361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986467" y="657226"/>
            <a:ext cx="371474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401175" y="671515"/>
            <a:ext cx="242888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93638" y="5586417"/>
            <a:ext cx="257175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444040" y="5543553"/>
            <a:ext cx="185737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00755" y="1285878"/>
            <a:ext cx="371474" cy="614363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372599" y="1271590"/>
            <a:ext cx="214312" cy="614363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5044" y="1900240"/>
            <a:ext cx="371474" cy="61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386887" y="1900240"/>
            <a:ext cx="214312" cy="61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00781" y="2500315"/>
            <a:ext cx="214312" cy="6143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386887" y="2500315"/>
            <a:ext cx="214312" cy="6143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00781" y="3128966"/>
            <a:ext cx="214312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01175" y="3100390"/>
            <a:ext cx="214312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15070" y="3743329"/>
            <a:ext cx="214313" cy="6143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415463" y="3700465"/>
            <a:ext cx="214312" cy="6143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65062" y="4343403"/>
            <a:ext cx="257175" cy="61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415464" y="4329114"/>
            <a:ext cx="200025" cy="61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186493" y="4957766"/>
            <a:ext cx="250030" cy="614363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422606" y="4943479"/>
            <a:ext cx="207171" cy="614363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93652" y="6186491"/>
            <a:ext cx="185737" cy="614363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422606" y="6157916"/>
            <a:ext cx="164307" cy="614363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57335" y="698142"/>
            <a:ext cx="2971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বর্গসংখ্যাগুলোর একক স্থানীয় অঙ্কগুলো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4435" y="3588248"/>
            <a:ext cx="3314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বর্গসংখ্যাগুলোর একক স্থানে কোন কোন অঙ্কগুলো নেই ? 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3022" y="5342575"/>
            <a:ext cx="2571748" cy="77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২,৩,৭,ও ৮  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541" y="2587799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০,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14439" y="25679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80606" y="2567976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84238" y="2580177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52170" y="2587799"/>
            <a:ext cx="621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7936" y="2633311"/>
            <a:ext cx="65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" y="-964"/>
            <a:ext cx="115834" cy="67732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5176" y="0"/>
            <a:ext cx="115834" cy="6773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51" y="334344"/>
            <a:ext cx="103641" cy="61026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340" y="351439"/>
            <a:ext cx="103641" cy="61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6" grpId="0"/>
      <p:bldP spid="27" grpId="0"/>
      <p:bldP spid="23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5902" y="1343025"/>
            <a:ext cx="3771899" cy="3871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81164" y="1497014"/>
          <a:ext cx="3419474" cy="3505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/>
                <a:gridCol w="1709737"/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loud Callout 4"/>
          <p:cNvSpPr/>
          <p:nvPr/>
        </p:nvSpPr>
        <p:spPr>
          <a:xfrm>
            <a:off x="6243638" y="1128714"/>
            <a:ext cx="3729038" cy="3486149"/>
          </a:xfrm>
          <a:prstGeom prst="cloudCallout">
            <a:avLst>
              <a:gd name="adj1" fmla="val -72315"/>
              <a:gd name="adj2" fmla="val 1389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১ বা ৯ হলে ,এর বর্গসংখ্যার  একক স্থানীয় অঙ্ক ১ হবে 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0277" y="2102347"/>
            <a:ext cx="65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3365" y="2116633"/>
            <a:ext cx="65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0264" y="2871788"/>
            <a:ext cx="857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৮১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3365" y="2894263"/>
            <a:ext cx="54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3103" y="3631108"/>
            <a:ext cx="957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১২১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5481" y="3631107"/>
            <a:ext cx="760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4882" y="4230142"/>
            <a:ext cx="1168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৩৬১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8511" y="4230142"/>
            <a:ext cx="7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82" y="335307"/>
            <a:ext cx="103641" cy="6102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2095" y="335306"/>
            <a:ext cx="103641" cy="6102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" y="-1"/>
            <a:ext cx="115834" cy="67732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166" y="0"/>
            <a:ext cx="115834" cy="677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5902" y="1343025"/>
            <a:ext cx="3771899" cy="3871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681164" y="1497014"/>
          <a:ext cx="3419474" cy="3505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/>
                <a:gridCol w="1709737"/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loud Callout 3"/>
          <p:cNvSpPr/>
          <p:nvPr/>
        </p:nvSpPr>
        <p:spPr>
          <a:xfrm>
            <a:off x="6243638" y="1128714"/>
            <a:ext cx="3729038" cy="3486149"/>
          </a:xfrm>
          <a:prstGeom prst="cloudCallout">
            <a:avLst>
              <a:gd name="adj1" fmla="val -72315"/>
              <a:gd name="adj2" fmla="val 1389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হলে ,এর বর্গসংখ্যার  একক স্থানীয় অঙ্ক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হবে 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681164" y="1497014"/>
          <a:ext cx="3419474" cy="3505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/>
                <a:gridCol w="1709737"/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0277" y="2102347"/>
            <a:ext cx="65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3365" y="2116633"/>
            <a:ext cx="65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0264" y="2871788"/>
            <a:ext cx="857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3365" y="2894263"/>
            <a:ext cx="54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3103" y="3631108"/>
            <a:ext cx="957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১৬৯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5481" y="3631107"/>
            <a:ext cx="760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5834" cy="67732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166" y="0"/>
            <a:ext cx="115834" cy="67732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90" y="377686"/>
            <a:ext cx="103641" cy="6102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106" y="377686"/>
            <a:ext cx="103641" cy="61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5902" y="1343025"/>
            <a:ext cx="3771899" cy="3871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681164" y="1497014"/>
          <a:ext cx="3419474" cy="3505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/>
                <a:gridCol w="1709737"/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loud Callout 3"/>
          <p:cNvSpPr/>
          <p:nvPr/>
        </p:nvSpPr>
        <p:spPr>
          <a:xfrm>
            <a:off x="6343651" y="771526"/>
            <a:ext cx="3729038" cy="3486149"/>
          </a:xfrm>
          <a:prstGeom prst="cloudCallout">
            <a:avLst>
              <a:gd name="adj1" fmla="val -72315"/>
              <a:gd name="adj2" fmla="val 1389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 ,এর বর্গসংখ্যার  একক স্থানীয় অঙ্ক 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হবে ।</a:t>
            </a:r>
            <a:endParaRPr lang="en-US" sz="32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681164" y="1497014"/>
          <a:ext cx="3419474" cy="3505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/>
                <a:gridCol w="1709737"/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0275" y="2102347"/>
            <a:ext cx="750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3365" y="2116633"/>
            <a:ext cx="65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0264" y="2871788"/>
            <a:ext cx="857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3365" y="2894263"/>
            <a:ext cx="54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3103" y="3631108"/>
            <a:ext cx="1119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96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6920" y="3631108"/>
            <a:ext cx="760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4882" y="4230142"/>
            <a:ext cx="1168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256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79950" y="4230142"/>
            <a:ext cx="7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539" y="487706"/>
            <a:ext cx="103641" cy="6102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4" y="487705"/>
            <a:ext cx="103641" cy="61026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5834" cy="67732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166" y="-1"/>
            <a:ext cx="115834" cy="677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3119" y="1957390"/>
            <a:ext cx="691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29075" y="3629027"/>
            <a:ext cx="304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৫২৯ , ২২৫ ও ৯৬১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5834" cy="67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166" y="-1"/>
            <a:ext cx="115834" cy="6773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74" y="487705"/>
            <a:ext cx="103641" cy="610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5185" y="487704"/>
            <a:ext cx="103641" cy="61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0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364" y="1118726"/>
            <a:ext cx="377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এর মৌলিক গুণনীয়ক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7362" y="2202333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= ২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827" y="3462062"/>
            <a:ext cx="327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=(২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(২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২)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8552" y="4385384"/>
            <a:ext cx="327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২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8552" y="5467953"/>
            <a:ext cx="160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৪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568046" y="2257000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696740" y="3519921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213" y="2849411"/>
            <a:ext cx="3426249" cy="184115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5667210" y="4444810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18" y="3557449"/>
            <a:ext cx="3426249" cy="2365453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5696740" y="5529694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371" y="5016848"/>
            <a:ext cx="3353091" cy="1841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58103" y="826339"/>
            <a:ext cx="70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>
            <a:off x="7658101" y="907657"/>
            <a:ext cx="1157288" cy="503457"/>
          </a:xfrm>
          <a:prstGeom prst="bentConnector3">
            <a:avLst>
              <a:gd name="adj1" fmla="val -61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00900" y="907657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75986" y="1397971"/>
            <a:ext cx="38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Elbow Connector 22"/>
          <p:cNvCxnSpPr/>
          <p:nvPr/>
        </p:nvCxnSpPr>
        <p:spPr>
          <a:xfrm>
            <a:off x="7815264" y="1424242"/>
            <a:ext cx="1157288" cy="503457"/>
          </a:xfrm>
          <a:prstGeom prst="bentConnector3">
            <a:avLst>
              <a:gd name="adj1" fmla="val -61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58063" y="1395666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26018" y="1912251"/>
            <a:ext cx="38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Elbow Connector 25"/>
          <p:cNvCxnSpPr/>
          <p:nvPr/>
        </p:nvCxnSpPr>
        <p:spPr>
          <a:xfrm>
            <a:off x="8065296" y="1938522"/>
            <a:ext cx="907256" cy="503457"/>
          </a:xfrm>
          <a:prstGeom prst="bentConnector3">
            <a:avLst>
              <a:gd name="adj1" fmla="val -51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08095" y="1909946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93872" y="2424226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24" y="1792987"/>
            <a:ext cx="3493311" cy="18472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64521" y="92307"/>
            <a:ext cx="5336381" cy="92266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0952"/>
                <a:gd name="adj2" fmla="val -1765"/>
              </a:avLst>
            </a:prstTxWarp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ুণনীয়কের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 </a:t>
            </a:r>
            <a:endParaRPr lang="en-US" sz="3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174" y="487705"/>
            <a:ext cx="103641" cy="61026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6242" y="468608"/>
            <a:ext cx="103641" cy="61026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15834" cy="67732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83753" y="-7071"/>
            <a:ext cx="115834" cy="677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9" grpId="0"/>
      <p:bldP spid="19" grpId="1"/>
      <p:bldP spid="21" grpId="0"/>
      <p:bldP spid="21" grpId="1"/>
      <p:bldP spid="22" grpId="0"/>
      <p:bldP spid="22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846" y="3314214"/>
            <a:ext cx="1050215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১৪৭ 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সংখ্যাটিকে কোন ক্ষুদ্রতম সংখ্যা দ্বারা গুণ করলে গুণফল পূর্ণবর্গ সংখ্যা হবে ?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0574" y="1290673"/>
            <a:ext cx="3189474" cy="10085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b="1" u="sng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b="1" u="sng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        ১৫ মিনিট </a:t>
            </a:r>
            <a:endParaRPr lang="en-US" b="1" u="sng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173">
            <a:off x="7466427" y="956789"/>
            <a:ext cx="1333500" cy="1181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08429" y="725845"/>
            <a:ext cx="1819547" cy="1633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5" y="3898990"/>
            <a:ext cx="7826188" cy="2959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5834" cy="6773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7548" y="0"/>
            <a:ext cx="115834" cy="6773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74" y="487705"/>
            <a:ext cx="103641" cy="6102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0525" y="487704"/>
            <a:ext cx="103641" cy="61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4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393" y="4889503"/>
            <a:ext cx="7510923" cy="9022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8006" y="223223"/>
            <a:ext cx="4777294" cy="85011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2251"/>
              </a:avLst>
            </a:prstTxWarp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</a:t>
            </a:r>
            <a:r>
              <a:rPr lang="bn-BD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 </a:t>
            </a:r>
            <a:endParaRPr lang="en-US" sz="3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8852" y="1948174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২৩০৪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4457702" y="1975973"/>
            <a:ext cx="696007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357437" y="2080286"/>
            <a:ext cx="342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38461" y="2089806"/>
            <a:ext cx="342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539" y="1779882"/>
            <a:ext cx="3450635" cy="10120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539" y="1828948"/>
            <a:ext cx="3865199" cy="321287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>
            <a:off x="3314700" y="2089806"/>
            <a:ext cx="14288" cy="839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302" y="1599895"/>
            <a:ext cx="4176122" cy="265808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4412" y="1599895"/>
            <a:ext cx="4035902" cy="334699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2292291" y="2403453"/>
            <a:ext cx="68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4937" y="1898679"/>
            <a:ext cx="4474852" cy="9022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238384" y="2928938"/>
            <a:ext cx="10334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28888" y="2950228"/>
            <a:ext cx="39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4130" y="1550829"/>
            <a:ext cx="3834716" cy="23288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2769297" y="2928940"/>
            <a:ext cx="670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8006" y="2154636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439919" y="2928940"/>
            <a:ext cx="18575" cy="1080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1924" y="1550829"/>
            <a:ext cx="4035902" cy="334699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1673925" y="2950228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1968216" y="2980056"/>
            <a:ext cx="43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23527" y="2154636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36035" y="3363428"/>
            <a:ext cx="81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424123" y="4009757"/>
            <a:ext cx="10334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57577" y="5645489"/>
                <a:ext cx="2781783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ad>
                      <m:radPr>
                        <m:degHide m:val="on"/>
                        <m:ctrlPr>
                          <a:rPr lang="bn-BD" sz="36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bn-BD" sz="36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২৩০৪</m:t>
                        </m:r>
                        <m:r>
                          <a:rPr lang="bn-BD" sz="36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a:rPr lang="bn-BD" sz="36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৪৮ 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576" y="5645489"/>
                <a:ext cx="2781783" cy="658514"/>
              </a:xfrm>
              <a:prstGeom prst="rect">
                <a:avLst/>
              </a:prstGeom>
              <a:blipFill rotWithShape="0">
                <a:blip r:embed="rId11"/>
                <a:stretch>
                  <a:fillRect t="-12037" r="-10746" b="-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17381" y="4898564"/>
            <a:ext cx="7955970" cy="18777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3" name="TextBox 32"/>
          <p:cNvSpPr txBox="1"/>
          <p:nvPr/>
        </p:nvSpPr>
        <p:spPr>
          <a:xfrm flipH="1">
            <a:off x="3041346" y="3922739"/>
            <a:ext cx="43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12146" y="3046044"/>
            <a:ext cx="385953" cy="5143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71577" y="1261970"/>
            <a:ext cx="4816257" cy="377984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1174" y="487705"/>
            <a:ext cx="103641" cy="61026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17859" y="487705"/>
            <a:ext cx="126128" cy="61026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15834" cy="677324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68504" y="-1"/>
            <a:ext cx="115834" cy="677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2" grpId="0"/>
      <p:bldP spid="15" grpId="0"/>
      <p:bldP spid="17" grpId="0"/>
      <p:bldP spid="18" grpId="0"/>
      <p:bldP spid="21" grpId="0"/>
      <p:bldP spid="22" grpId="0"/>
      <p:bldP spid="23" grpId="0"/>
      <p:bldP spid="24" grpId="0"/>
      <p:bldP spid="27" grpId="0"/>
      <p:bldP spid="27" grpId="1"/>
      <p:bldP spid="33" grpId="0"/>
      <p:bldP spid="35" grpId="0" animBg="1"/>
      <p:bldP spid="35" grpId="1" animBg="1"/>
      <p:bldP spid="3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84018" y="249382"/>
            <a:ext cx="11115304" cy="6507678"/>
          </a:xfrm>
          <a:prstGeom prst="frame">
            <a:avLst>
              <a:gd name="adj1" fmla="val 2646"/>
            </a:avLst>
          </a:prstGeom>
          <a:solidFill>
            <a:srgbClr val="E24E6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284018" y="249382"/>
            <a:ext cx="1728439" cy="1628078"/>
          </a:xfrm>
          <a:prstGeom prst="halfFrame">
            <a:avLst>
              <a:gd name="adj1" fmla="val 7991"/>
              <a:gd name="adj2" fmla="val 8675"/>
            </a:avLst>
          </a:prstGeom>
          <a:solidFill>
            <a:srgbClr val="3D4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9670883" y="5128982"/>
            <a:ext cx="1728439" cy="1628078"/>
          </a:xfrm>
          <a:prstGeom prst="halfFrame">
            <a:avLst>
              <a:gd name="adj1" fmla="val 7991"/>
              <a:gd name="adj2" fmla="val 8675"/>
            </a:avLst>
          </a:prstGeom>
          <a:solidFill>
            <a:srgbClr val="3D4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233838" y="5078801"/>
            <a:ext cx="1728439" cy="1628078"/>
          </a:xfrm>
          <a:prstGeom prst="halfFrame">
            <a:avLst>
              <a:gd name="adj1" fmla="val 7991"/>
              <a:gd name="adj2" fmla="val 8675"/>
            </a:avLst>
          </a:prstGeom>
          <a:solidFill>
            <a:srgbClr val="3D4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9721064" y="299562"/>
            <a:ext cx="1728439" cy="1628078"/>
          </a:xfrm>
          <a:prstGeom prst="halfFrame">
            <a:avLst>
              <a:gd name="adj1" fmla="val 7991"/>
              <a:gd name="adj2" fmla="val 8675"/>
            </a:avLst>
          </a:prstGeom>
          <a:solidFill>
            <a:srgbClr val="3D4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59404" y="441408"/>
            <a:ext cx="286586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60126" y="606220"/>
            <a:ext cx="217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05" y="1063420"/>
            <a:ext cx="1567825" cy="2103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2" t="7966" r="15252" b="10649"/>
          <a:stretch/>
        </p:blipFill>
        <p:spPr>
          <a:xfrm>
            <a:off x="5419493" y="1520620"/>
            <a:ext cx="780586" cy="49359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65691" y="3117715"/>
            <a:ext cx="37750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</a:p>
          <a:p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শিক্ষক(গণিত)</a:t>
            </a:r>
          </a:p>
          <a:p>
            <a:r>
              <a:rPr lang="bn-BD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বরেন্দ্র একাডেমী মাধ্যমিক বিদ্যালয়</a:t>
            </a:r>
          </a:p>
          <a:p>
            <a:r>
              <a:rPr lang="bn-BD" b="1" dirty="0" smtClean="0">
                <a:solidFill>
                  <a:srgbClr val="3D41F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 ,নওগাঁ</a:t>
            </a:r>
          </a:p>
          <a:p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</a:t>
            </a:r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০১৭৪১-১৯৮৪৮০</a:t>
            </a:r>
          </a:p>
          <a:p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Email: mahaburrashidict56@gmail.com</a:t>
            </a:r>
            <a:endParaRPr lang="en-US" sz="1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91" y="1267292"/>
            <a:ext cx="975107" cy="1130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5267" y="2798956"/>
            <a:ext cx="35460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সপ্তম</a:t>
            </a: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BD" sz="2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</a:t>
            </a:r>
          </a:p>
          <a:p>
            <a:r>
              <a:rPr lang="bn-BD" sz="2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অনুশীলনীঃ ১</a:t>
            </a:r>
            <a:r>
              <a:rPr lang="en-US" sz="2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 </a:t>
            </a:r>
          </a:p>
          <a:p>
            <a:r>
              <a:rPr lang="bn-BD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 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lang="bn-BD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/০৪/২০২১</a:t>
            </a:r>
            <a:endParaRPr lang="bn-BD" sz="2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1072">
            <a:off x="5421894" y="2534699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3436" y="551328"/>
            <a:ext cx="3160059" cy="10085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b="1" u="sng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bn-BD" b="1" u="sng" dirty="0">
                <a:ln w="0"/>
                <a:solidFill>
                  <a:srgbClr val="1B1714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b="1" u="sng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u="sng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     ২০ মিনিট </a:t>
            </a:r>
            <a:endParaRPr lang="en-US" b="1" u="sng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5247" y="2595285"/>
            <a:ext cx="477370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সাহায্যে বর্গমুল নির্ণয় কর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8212" y="3515073"/>
            <a:ext cx="1707779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১০৪০৪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3" y="3810000"/>
            <a:ext cx="455855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5834" cy="6773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083" y="20289"/>
            <a:ext cx="115834" cy="6773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74" y="487705"/>
            <a:ext cx="103641" cy="6102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3102" y="487705"/>
            <a:ext cx="103641" cy="61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822803" y="598325"/>
            <a:ext cx="3371374" cy="90329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1497" y="2245661"/>
            <a:ext cx="359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 ৬৪ এর বর্গমূল কত 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495" y="4200041"/>
            <a:ext cx="5190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 নিচের কোন সংখ্যাটি পূর্ণ বর্গসংখ্যা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1495" y="2830434"/>
            <a:ext cx="7745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 ৫টি সংখ্যা লেখ যার একক স্থানীয় অঙ্ক দেখেই সিদ্ধান্ত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নেয়া যায় তা পূর্ণবর্গ সংখ্যা নয় 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1495" y="5077203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২৮৬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7359" y="5077202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৩২৫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1862" y="5077202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৩৬১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6365" y="5077202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৪২৪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1182" y="4963068"/>
            <a:ext cx="941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74" y="487705"/>
            <a:ext cx="103641" cy="6102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1047" y="487705"/>
            <a:ext cx="103641" cy="6102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5834" cy="67732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085" y="0"/>
            <a:ext cx="115834" cy="677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0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579863" y="423746"/>
            <a:ext cx="10426391" cy="575403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834" cy="67732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166" y="-1"/>
            <a:ext cx="115834" cy="67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4" y="487705"/>
            <a:ext cx="103641" cy="610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185" y="487705"/>
            <a:ext cx="103641" cy="6102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2552" y="2882228"/>
            <a:ext cx="7651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 দু’টিকে কোন ক্ষুদ্রতম সংখ্যা দ্বারা গুণ করলে গুণফল পূর্ণ বর্গসংখ্যা হবে ?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2552" y="4146254"/>
            <a:ext cx="147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৩৮৪ 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9063" y="4146253"/>
            <a:ext cx="147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১৮৭০ 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871" y="1139372"/>
            <a:ext cx="5133277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3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546410" y="390293"/>
            <a:ext cx="10303727" cy="5787483"/>
          </a:xfrm>
          <a:prstGeom prst="bevel">
            <a:avLst>
              <a:gd name="adj" fmla="val 4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95" y="1628078"/>
            <a:ext cx="7694342" cy="4192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9610" y="780585"/>
            <a:ext cx="43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42" y="1698036"/>
            <a:ext cx="4911721" cy="3274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7352" y="5829303"/>
            <a:ext cx="831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টাইলসগুলো ও খেলনার গুটিগুলোর আকৃতি কীরুপ ?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6" y="1698036"/>
            <a:ext cx="2979499" cy="3274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7" y="0"/>
            <a:ext cx="9177453" cy="1269643"/>
          </a:xfrm>
          <a:prstGeom prst="rect">
            <a:avLst/>
          </a:prstGeom>
        </p:spPr>
      </p:pic>
      <p:sp>
        <p:nvSpPr>
          <p:cNvPr id="6" name="Can 5"/>
          <p:cNvSpPr/>
          <p:nvPr/>
        </p:nvSpPr>
        <p:spPr>
          <a:xfrm>
            <a:off x="302757" y="390293"/>
            <a:ext cx="85729" cy="6088566"/>
          </a:xfrm>
          <a:prstGeom prst="ca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11031061" y="390293"/>
            <a:ext cx="85729" cy="6088566"/>
          </a:xfrm>
          <a:prstGeom prst="ca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6627" y="8356"/>
            <a:ext cx="100360" cy="675763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11306354" y="0"/>
            <a:ext cx="100360" cy="675763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1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12234" y="334537"/>
            <a:ext cx="10783229" cy="6411951"/>
          </a:xfrm>
          <a:prstGeom prst="frame">
            <a:avLst>
              <a:gd name="adj1" fmla="val 241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312234" y="334536"/>
            <a:ext cx="1405054" cy="1550020"/>
          </a:xfrm>
          <a:prstGeom prst="halfFrame">
            <a:avLst>
              <a:gd name="adj1" fmla="val 7143"/>
              <a:gd name="adj2" fmla="val 634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62779" y="5173584"/>
            <a:ext cx="1432684" cy="1572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2344" y="5243694"/>
            <a:ext cx="1432684" cy="1572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592669" y="264426"/>
            <a:ext cx="1432684" cy="15729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1" y="1337441"/>
            <a:ext cx="4913802" cy="32738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673" y="1348328"/>
            <a:ext cx="2975106" cy="32738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62260" y="5614181"/>
            <a:ext cx="831532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টাইলসগুলো ও খেলনার গুটিগুলোর আকৃতি কীরুপ ?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792" y="356311"/>
            <a:ext cx="9924585" cy="9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798" y="328222"/>
            <a:ext cx="4762500" cy="476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25623" y="1623624"/>
            <a:ext cx="2171700" cy="21431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82862" y="1437887"/>
            <a:ext cx="7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68562" y="2273346"/>
            <a:ext cx="828675" cy="768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4185" y="1570549"/>
            <a:ext cx="2314576" cy="2350294"/>
          </a:xfrm>
          <a:prstGeom prst="rect">
            <a:avLst/>
          </a:prstGeom>
          <a:solidFill>
            <a:srgbClr val="ECB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97149" y="938002"/>
            <a:ext cx="7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1756" y="1066916"/>
            <a:ext cx="3143249" cy="3285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4269" y="2273346"/>
            <a:ext cx="828675" cy="7681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41427" y="584619"/>
            <a:ext cx="4197245" cy="4307007"/>
          </a:xfrm>
          <a:prstGeom prst="rect">
            <a:avLst/>
          </a:prstGeom>
          <a:solidFill>
            <a:srgbClr val="7A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99660" y="423201"/>
            <a:ext cx="47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1425" y="501263"/>
            <a:ext cx="4146068" cy="4390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85985" y="1982118"/>
            <a:ext cx="1902649" cy="9858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3893" y="5279854"/>
            <a:ext cx="4929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বাহুর দৈর্ঘ্য ২ হলে বর্গটির ক্ষেত্রফল 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8524" y="6053759"/>
            <a:ext cx="443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এর বর্গ ৪ এবং ৪ এর বর্গমূল ২ </a:t>
            </a:r>
            <a:endParaRPr lang="en-US" sz="32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12279" y="5262597"/>
            <a:ext cx="4929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বাহুর দৈর্ঘ্য ৩ হলে বর্গটির ক্ষেত্রফল 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63218" y="6073843"/>
            <a:ext cx="443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এর বর্গ ৯ এবং ৯ এর বর্গমূল ৩ </a:t>
            </a:r>
            <a:endParaRPr lang="en-US" sz="32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27511" y="6066455"/>
            <a:ext cx="471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এর বর্গ ১৬ এবং ১৬ এর বর্গমূল ৪ </a:t>
            </a:r>
            <a:endParaRPr lang="en-US" sz="32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Can 18"/>
          <p:cNvSpPr/>
          <p:nvPr/>
        </p:nvSpPr>
        <p:spPr>
          <a:xfrm>
            <a:off x="6627" y="8356"/>
            <a:ext cx="100360" cy="675763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11329640" y="8356"/>
            <a:ext cx="100360" cy="675763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302757" y="390293"/>
            <a:ext cx="85729" cy="6088566"/>
          </a:xfrm>
          <a:prstGeom prst="ca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/>
          <p:cNvSpPr/>
          <p:nvPr/>
        </p:nvSpPr>
        <p:spPr>
          <a:xfrm>
            <a:off x="11083396" y="328222"/>
            <a:ext cx="85729" cy="6088566"/>
          </a:xfrm>
          <a:prstGeom prst="ca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1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10" grpId="0" animBg="1"/>
      <p:bldP spid="8" grpId="0" animBg="1"/>
      <p:bldP spid="14" grpId="0" animBg="1"/>
      <p:bldP spid="11" grpId="0"/>
      <p:bldP spid="12" grpId="0" animBg="1"/>
      <p:bldP spid="13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2254" y="2506972"/>
            <a:ext cx="6830458" cy="14542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4">
              <a:avLst>
                <a:gd name="adj1" fmla="val 12500"/>
                <a:gd name="adj2" fmla="val -3202"/>
              </a:avLst>
            </a:prstTxWarp>
            <a:spAutoFit/>
          </a:bodyPr>
          <a:lstStyle/>
          <a:p>
            <a:r>
              <a:rPr lang="bn-BD" sz="44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 ও </a:t>
            </a:r>
            <a:r>
              <a:rPr lang="bn-BD" sz="44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বর্গমূল ।</a:t>
            </a:r>
            <a:r>
              <a:rPr lang="bn-BD" sz="44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u="sng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2254" y="657922"/>
            <a:ext cx="683045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শিরোনাম...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54" y="0"/>
            <a:ext cx="6830458" cy="657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5087">
            <a:off x="1147879" y="1923160"/>
            <a:ext cx="142875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5180">
            <a:off x="7878672" y="3246823"/>
            <a:ext cx="1428750" cy="1428750"/>
          </a:xfrm>
          <a:prstGeom prst="rect">
            <a:avLst/>
          </a:prstGeom>
        </p:spPr>
      </p:pic>
      <p:sp>
        <p:nvSpPr>
          <p:cNvPr id="7" name="Can 6"/>
          <p:cNvSpPr/>
          <p:nvPr/>
        </p:nvSpPr>
        <p:spPr>
          <a:xfrm>
            <a:off x="6627" y="8356"/>
            <a:ext cx="100360" cy="675763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11430000" y="0"/>
            <a:ext cx="100360" cy="675763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302757" y="390293"/>
            <a:ext cx="85729" cy="6088566"/>
          </a:xfrm>
          <a:prstGeom prst="ca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11148501" y="390293"/>
            <a:ext cx="85729" cy="6088566"/>
          </a:xfrm>
          <a:prstGeom prst="ca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9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1983220" y="1100313"/>
            <a:ext cx="7302295" cy="12148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numCol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9974" y="3079376"/>
            <a:ext cx="5768788" cy="221599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বর্গ ও বর্গমূল ব্যাখ্যা করতে পারবে;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২।বর্গ সংখ্যার ধারণা ব্যাখ্যা করতে পারবে;</a:t>
            </a:r>
          </a:p>
          <a:p>
            <a:r>
              <a:rPr lang="bn-BD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গুণনীয়কের সাহায্যে বর্গমূল নির্ণয় করতে পারবে;</a:t>
            </a:r>
          </a:p>
          <a:p>
            <a:r>
              <a:rPr lang="bn-BD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৪। ভাগ প্রক্রিয়ার সাহায্যে বর্গমূল নির্ণয় করতে পারবে। </a:t>
            </a:r>
            <a:endParaRPr lang="en-US" sz="2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4366">
            <a:off x="6620620" y="2439682"/>
            <a:ext cx="2953281" cy="2465379"/>
          </a:xfrm>
          <a:prstGeom prst="rect">
            <a:avLst/>
          </a:prstGeom>
        </p:spPr>
      </p:pic>
      <p:sp>
        <p:nvSpPr>
          <p:cNvPr id="5" name="Can 4"/>
          <p:cNvSpPr/>
          <p:nvPr/>
        </p:nvSpPr>
        <p:spPr>
          <a:xfrm>
            <a:off x="302757" y="390293"/>
            <a:ext cx="85729" cy="6088566"/>
          </a:xfrm>
          <a:prstGeom prst="ca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1004211" y="390293"/>
            <a:ext cx="85729" cy="6088566"/>
          </a:xfrm>
          <a:prstGeom prst="ca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6627" y="8356"/>
            <a:ext cx="100360" cy="675763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11329640" y="8356"/>
            <a:ext cx="100360" cy="675763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935" y="1270743"/>
            <a:ext cx="914401" cy="91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29" y="1270743"/>
            <a:ext cx="914401" cy="914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23" y="1270743"/>
            <a:ext cx="914401" cy="914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935" y="2454084"/>
            <a:ext cx="914401" cy="914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29" y="2454084"/>
            <a:ext cx="914401" cy="914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23" y="2454084"/>
            <a:ext cx="914401" cy="914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935" y="3637425"/>
            <a:ext cx="914401" cy="914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29" y="3637425"/>
            <a:ext cx="914401" cy="9144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23" y="3637425"/>
            <a:ext cx="914401" cy="9144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94510" y="947577"/>
            <a:ext cx="356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ক্ষেত্রটিতে সারি কয়টি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0063" y="947577"/>
            <a:ext cx="818032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 টি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3145" y="1861978"/>
            <a:ext cx="494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সারিতে ভূ-গোলক কয়টি?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10063" y="2488568"/>
            <a:ext cx="818032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 টি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8832" y="3362191"/>
            <a:ext cx="503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ক্ষেত্রটিতে মোট ভূ-গোলক সংখ্যা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84475" y="4008520"/>
                <a:ext cx="2781302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৩=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৩</m:t>
                        </m:r>
                      </m:e>
                      <m:sup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২</m:t>
                        </m:r>
                      </m:sup>
                    </m:sSup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 ৯ ।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475" y="4008520"/>
                <a:ext cx="2781302" cy="693780"/>
              </a:xfrm>
              <a:prstGeom prst="rect">
                <a:avLst/>
              </a:prstGeom>
              <a:blipFill rotWithShape="0">
                <a:blip r:embed="rId4"/>
                <a:stretch>
                  <a:fillRect l="-6565" t="-14159" r="-1969" b="-33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094376" y="4820766"/>
            <a:ext cx="278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চিত্রটি বর্গাকৃতির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7242" y="5619386"/>
            <a:ext cx="7071755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এর বর্গ ৯ আর ৯ এর বর্গমূল ৩।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" y="-119984"/>
            <a:ext cx="11430000" cy="914401"/>
          </a:xfrm>
          <a:prstGeom prst="rect">
            <a:avLst/>
          </a:prstGeom>
        </p:spPr>
      </p:pic>
      <p:sp>
        <p:nvSpPr>
          <p:cNvPr id="20" name="Can 19"/>
          <p:cNvSpPr/>
          <p:nvPr/>
        </p:nvSpPr>
        <p:spPr>
          <a:xfrm>
            <a:off x="6627" y="8356"/>
            <a:ext cx="100360" cy="675763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/>
          <p:cNvSpPr/>
          <p:nvPr/>
        </p:nvSpPr>
        <p:spPr>
          <a:xfrm>
            <a:off x="11329640" y="-16629"/>
            <a:ext cx="100360" cy="675763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n 28"/>
          <p:cNvSpPr/>
          <p:nvPr/>
        </p:nvSpPr>
        <p:spPr>
          <a:xfrm>
            <a:off x="302757" y="390293"/>
            <a:ext cx="85729" cy="6088566"/>
          </a:xfrm>
          <a:prstGeom prst="ca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n 29"/>
          <p:cNvSpPr/>
          <p:nvPr/>
        </p:nvSpPr>
        <p:spPr>
          <a:xfrm>
            <a:off x="11104748" y="390293"/>
            <a:ext cx="85729" cy="6088566"/>
          </a:xfrm>
          <a:prstGeom prst="ca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2" grpId="0"/>
      <p:bldP spid="23" grpId="0" animBg="1"/>
      <p:bldP spid="24" grpId="0"/>
      <p:bldP spid="25" grpId="0"/>
      <p:bldP spid="26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6166" y="82868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43448" y="84296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57856" y="84296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15138" y="84296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00454" y="177165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43448" y="177165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86442" y="178593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22279" y="178593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00454" y="271462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43448" y="2700333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72154" y="272890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29436" y="272890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86166" y="365759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43448" y="365759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86442" y="367187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43724" y="367187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61532" y="4947872"/>
            <a:ext cx="405346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বর্গ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7856" y="4947871"/>
            <a:ext cx="4053462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বর্গমূল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29377" y="5890839"/>
                <a:ext cx="2071688" cy="753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√</m:t>
                    </m:r>
                    <m:r>
                      <a:rPr lang="bn-BD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১৬</m:t>
                    </m:r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৪ 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377" y="5890839"/>
                <a:ext cx="2071688" cy="753796"/>
              </a:xfrm>
              <a:prstGeom prst="rect">
                <a:avLst/>
              </a:prstGeom>
              <a:blipFill rotWithShape="0">
                <a:blip r:embed="rId3"/>
                <a:stretch>
                  <a:fillRect t="-7258" r="-3235" b="-4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n 22"/>
          <p:cNvSpPr/>
          <p:nvPr/>
        </p:nvSpPr>
        <p:spPr>
          <a:xfrm>
            <a:off x="302757" y="390293"/>
            <a:ext cx="85729" cy="6088566"/>
          </a:xfrm>
          <a:prstGeom prst="ca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23"/>
          <p:cNvSpPr/>
          <p:nvPr/>
        </p:nvSpPr>
        <p:spPr>
          <a:xfrm>
            <a:off x="11012931" y="390293"/>
            <a:ext cx="85729" cy="6088566"/>
          </a:xfrm>
          <a:prstGeom prst="ca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6627" y="8356"/>
            <a:ext cx="100360" cy="675763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11288357" y="8356"/>
            <a:ext cx="100360" cy="675763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4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636</Words>
  <Application>Microsoft Office PowerPoint</Application>
  <PresentationFormat>Custom</PresentationFormat>
  <Paragraphs>237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Mahabur Rashid</dc:creator>
  <cp:lastModifiedBy>Md. Mahabur Rashid</cp:lastModifiedBy>
  <cp:revision>61</cp:revision>
  <dcterms:created xsi:type="dcterms:W3CDTF">2021-04-18T02:39:34Z</dcterms:created>
  <dcterms:modified xsi:type="dcterms:W3CDTF">2021-04-21T03:08:29Z</dcterms:modified>
</cp:coreProperties>
</file>