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284" r:id="rId3"/>
    <p:sldId id="285" r:id="rId4"/>
    <p:sldId id="286" r:id="rId5"/>
    <p:sldId id="287" r:id="rId6"/>
    <p:sldId id="288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B1D7-13DA-4CDA-BC86-78AF3E3C2B88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9CB73-2744-47A2-8AEE-963C1A01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67E-EB19-4559-99A8-1A45EF05B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4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2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D729-EB89-4783-BF45-631C3FD82FE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4E4D-6A9F-4523-B548-F5D5BAD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23780" y="1182209"/>
            <a:ext cx="4731657" cy="854934"/>
            <a:chOff x="3454400" y="319314"/>
            <a:chExt cx="4731657" cy="854934"/>
          </a:xfrm>
        </p:grpSpPr>
        <p:sp>
          <p:nvSpPr>
            <p:cNvPr id="11" name="Rounded Rectangle 10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স্বাগত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9152" y="2981979"/>
            <a:ext cx="2960914" cy="854934"/>
            <a:chOff x="3454400" y="319314"/>
            <a:chExt cx="4731657" cy="854934"/>
          </a:xfrm>
        </p:grpSpPr>
        <p:sp>
          <p:nvSpPr>
            <p:cNvPr id="18" name="Rounded Rectangle 17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স</a:t>
              </a:r>
              <a:endParaRPr lang="en-US" sz="4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32124" y="3879318"/>
            <a:ext cx="2314970" cy="854934"/>
            <a:chOff x="3454400" y="304800"/>
            <a:chExt cx="4731657" cy="854934"/>
          </a:xfrm>
        </p:grpSpPr>
        <p:sp>
          <p:nvSpPr>
            <p:cNvPr id="21" name="Rounded Rectangle 20"/>
            <p:cNvSpPr/>
            <p:nvPr/>
          </p:nvSpPr>
          <p:spPr>
            <a:xfrm>
              <a:off x="3454400" y="304800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বা</a:t>
              </a:r>
              <a:endParaRPr lang="en-US" sz="4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3189" y="4781751"/>
            <a:ext cx="1852840" cy="854934"/>
            <a:chOff x="3454400" y="319314"/>
            <a:chExt cx="4731657" cy="854934"/>
          </a:xfrm>
        </p:grpSpPr>
        <p:sp>
          <p:nvSpPr>
            <p:cNvPr id="27" name="Rounded Rectangle 26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ই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65293" y="5679090"/>
            <a:ext cx="1448632" cy="854934"/>
            <a:chOff x="3454400" y="304800"/>
            <a:chExt cx="4731657" cy="854934"/>
          </a:xfrm>
        </p:grpSpPr>
        <p:sp>
          <p:nvSpPr>
            <p:cNvPr id="30" name="Rounded Rectangle 29"/>
            <p:cNvSpPr/>
            <p:nvPr/>
          </p:nvSpPr>
          <p:spPr>
            <a:xfrm>
              <a:off x="3454400" y="304800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কে</a:t>
              </a:r>
              <a:endParaRPr lang="en-US" sz="4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899" y="4412850"/>
            <a:ext cx="3312071" cy="220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52246" y="4412850"/>
            <a:ext cx="3312071" cy="220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0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5014" y="328405"/>
            <a:ext cx="11811004" cy="7601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গ.সা.গু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পূর্ণরূপ কী?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205014" y="1416974"/>
            <a:ext cx="11811004" cy="7844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গরিষ্ঠ সাধারণ গুণনীয়ক।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5014" y="328405"/>
            <a:ext cx="11811004" cy="7601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গূণনীয়ক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205014" y="1416974"/>
            <a:ext cx="11811004" cy="7844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=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৪	৫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205014" y="2290614"/>
            <a:ext cx="11811004" cy="7844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 = 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২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৪	৫	৬	৭	৮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7425" y="3198595"/>
            <a:ext cx="11811004" cy="7844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 =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৫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৭	৮	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	১১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7425" y="4106575"/>
            <a:ext cx="11811004" cy="14669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=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২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৪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৬	৭	৮	৯	১০	১১	১২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	১৪	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5014" y="5842588"/>
            <a:ext cx="11811004" cy="7601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  <p:bldP spid="5" grpId="0" build="p" animBg="1"/>
      <p:bldP spid="6" grpId="0" build="p" animBg="1"/>
      <p:bldP spid="7" grpId="0" build="p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5014" y="328405"/>
            <a:ext cx="11811004" cy="7601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205014" y="1416974"/>
            <a:ext cx="11811004" cy="7844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205014" y="2539634"/>
            <a:ext cx="11811004" cy="27871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		২		৩		৪		৫		৬</a:t>
            </a:r>
          </a:p>
          <a:p>
            <a:pPr lvl="0" algn="ctr"/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		৮		৯		১০		১১		১২</a:t>
            </a:r>
          </a:p>
          <a:p>
            <a:pPr lvl="0" algn="ctr"/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		১৪		১৫		১৬		১৭		১৮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		২০		২১		২২		২৩		২৪	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205014" y="5664932"/>
            <a:ext cx="11811004" cy="9826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		২		৩		৪		৮		১২		২৪</a:t>
            </a:r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5014" y="174171"/>
            <a:ext cx="11811004" cy="1103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কাছে ১২ টি আপেল ও ৮ টি কমলা আছে। আমি কতজন শিক্ষার্থীর মধ্যে ফলগুলো সমানভাবে ভাগ করে দিতে পারবো তা নির্ণয় করি</a:t>
            </a:r>
            <a:endParaRPr lang="en-US" sz="3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9028" y="1708727"/>
            <a:ext cx="4189086" cy="1727200"/>
            <a:chOff x="6102927" y="2104571"/>
            <a:chExt cx="4189086" cy="1727200"/>
          </a:xfrm>
        </p:grpSpPr>
        <p:sp>
          <p:nvSpPr>
            <p:cNvPr id="28" name="Rectangle 27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499028" y="3599543"/>
            <a:ext cx="4189086" cy="1799771"/>
            <a:chOff x="499028" y="3599543"/>
            <a:chExt cx="4189086" cy="1799771"/>
          </a:xfrm>
        </p:grpSpPr>
        <p:sp>
          <p:nvSpPr>
            <p:cNvPr id="30" name="Rectangle 29"/>
            <p:cNvSpPr/>
            <p:nvPr/>
          </p:nvSpPr>
          <p:spPr>
            <a:xfrm>
              <a:off x="499028" y="3599543"/>
              <a:ext cx="4189086" cy="1799771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13328" y="3797464"/>
              <a:ext cx="2896419" cy="1403927"/>
              <a:chOff x="499028" y="3868068"/>
              <a:chExt cx="2896419" cy="140392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028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926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607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0549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028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926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607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0549" y="4640851"/>
                <a:ext cx="714898" cy="6311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687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26723" y="1073881"/>
            <a:ext cx="2951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70095" y="2061205"/>
            <a:ext cx="4064706" cy="1306286"/>
            <a:chOff x="7441066" y="1451428"/>
            <a:chExt cx="4064706" cy="13062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066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517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5968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066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517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5968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2" name="Rectangle 51"/>
          <p:cNvSpPr/>
          <p:nvPr/>
        </p:nvSpPr>
        <p:spPr>
          <a:xfrm>
            <a:off x="8159582" y="4020634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232969" y="5007958"/>
            <a:ext cx="2032353" cy="1306286"/>
            <a:chOff x="7203940" y="4398181"/>
            <a:chExt cx="2032353" cy="130628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3940" y="439818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1391" y="439818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8842" y="439818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3940" y="5051324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1391" y="5051324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8842" y="5051324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0" name="Group 59"/>
          <p:cNvGrpSpPr/>
          <p:nvPr/>
        </p:nvGrpSpPr>
        <p:grpSpPr>
          <a:xfrm>
            <a:off x="9604048" y="5007958"/>
            <a:ext cx="2032353" cy="1306286"/>
            <a:chOff x="9473419" y="1451428"/>
            <a:chExt cx="2032353" cy="13062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412684" y="1886327"/>
            <a:ext cx="4189086" cy="1727200"/>
            <a:chOff x="6102927" y="2104571"/>
            <a:chExt cx="4189086" cy="1727200"/>
          </a:xfrm>
        </p:grpSpPr>
        <p:sp>
          <p:nvSpPr>
            <p:cNvPr id="69" name="Rectangle 68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grpSp>
        <p:nvGrpSpPr>
          <p:cNvPr id="83" name="Group 82"/>
          <p:cNvGrpSpPr/>
          <p:nvPr/>
        </p:nvGrpSpPr>
        <p:grpSpPr>
          <a:xfrm>
            <a:off x="412684" y="4587044"/>
            <a:ext cx="4189086" cy="1727200"/>
            <a:chOff x="6102927" y="2104571"/>
            <a:chExt cx="4189086" cy="1727200"/>
          </a:xfrm>
        </p:grpSpPr>
        <p:sp>
          <p:nvSpPr>
            <p:cNvPr id="84" name="Rectangle 83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5014" y="245860"/>
            <a:ext cx="11811004" cy="6269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5210629" y="2351314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triped Right Arrow 98"/>
          <p:cNvSpPr/>
          <p:nvPr/>
        </p:nvSpPr>
        <p:spPr>
          <a:xfrm>
            <a:off x="5210629" y="5171325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53934" y="1032105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27321" y="1772685"/>
            <a:ext cx="2032353" cy="653143"/>
            <a:chOff x="7102340" y="1451428"/>
            <a:chExt cx="2032353" cy="65314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7242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7327321" y="2922437"/>
            <a:ext cx="2032353" cy="653143"/>
            <a:chOff x="7102340" y="2354436"/>
            <a:chExt cx="2032353" cy="65314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7242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0" name="Rectangle 49"/>
          <p:cNvSpPr/>
          <p:nvPr/>
        </p:nvSpPr>
        <p:spPr>
          <a:xfrm>
            <a:off x="8276376" y="3993372"/>
            <a:ext cx="2844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88595" y="4980696"/>
            <a:ext cx="1354902" cy="1306286"/>
            <a:chOff x="6102927" y="4412695"/>
            <a:chExt cx="1354902" cy="130628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2927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0378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2927" y="506583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0378" y="506583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5" name="Group 64"/>
          <p:cNvGrpSpPr/>
          <p:nvPr/>
        </p:nvGrpSpPr>
        <p:grpSpPr>
          <a:xfrm>
            <a:off x="9776179" y="1772685"/>
            <a:ext cx="2032353" cy="653143"/>
            <a:chOff x="7102340" y="1451428"/>
            <a:chExt cx="2032353" cy="65314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7242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9776179" y="2922437"/>
            <a:ext cx="2032353" cy="653143"/>
            <a:chOff x="7102340" y="2354436"/>
            <a:chExt cx="2032353" cy="65314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7242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7" name="Group 76"/>
          <p:cNvGrpSpPr/>
          <p:nvPr/>
        </p:nvGrpSpPr>
        <p:grpSpPr>
          <a:xfrm>
            <a:off x="8760002" y="4980696"/>
            <a:ext cx="1354902" cy="1306286"/>
            <a:chOff x="6102927" y="4412695"/>
            <a:chExt cx="1354902" cy="130628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2927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0378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2927" y="506583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0378" y="506583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10465415" y="4980696"/>
            <a:ext cx="1354902" cy="1306286"/>
            <a:chOff x="6102927" y="4412695"/>
            <a:chExt cx="1354902" cy="1306286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2927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0378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2927" y="506583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0378" y="506583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7" name="Group 86"/>
          <p:cNvGrpSpPr/>
          <p:nvPr/>
        </p:nvGrpSpPr>
        <p:grpSpPr>
          <a:xfrm>
            <a:off x="344092" y="1693035"/>
            <a:ext cx="4189086" cy="1727200"/>
            <a:chOff x="6102927" y="2104571"/>
            <a:chExt cx="4189086" cy="1727200"/>
          </a:xfrm>
        </p:grpSpPr>
        <p:sp>
          <p:nvSpPr>
            <p:cNvPr id="88" name="Rectangle 87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grpSp>
        <p:nvGrpSpPr>
          <p:cNvPr id="102" name="Group 101"/>
          <p:cNvGrpSpPr/>
          <p:nvPr/>
        </p:nvGrpSpPr>
        <p:grpSpPr>
          <a:xfrm>
            <a:off x="281902" y="4559782"/>
            <a:ext cx="4189086" cy="1727200"/>
            <a:chOff x="6102927" y="2104571"/>
            <a:chExt cx="4189086" cy="1727200"/>
          </a:xfrm>
        </p:grpSpPr>
        <p:sp>
          <p:nvSpPr>
            <p:cNvPr id="103" name="Rectangle 102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sp>
        <p:nvSpPr>
          <p:cNvPr id="73" name="Striped Right Arrow 72"/>
          <p:cNvSpPr/>
          <p:nvPr/>
        </p:nvSpPr>
        <p:spPr>
          <a:xfrm>
            <a:off x="5210629" y="2351314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riped Right Arrow 73"/>
          <p:cNvSpPr/>
          <p:nvPr/>
        </p:nvSpPr>
        <p:spPr>
          <a:xfrm>
            <a:off x="5210629" y="5171325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16124" y="812271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50785" y="1701977"/>
            <a:ext cx="1354902" cy="653143"/>
            <a:chOff x="7102340" y="2354436"/>
            <a:chExt cx="1354902" cy="65314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0" name="Rectangle 49"/>
          <p:cNvSpPr/>
          <p:nvPr/>
        </p:nvSpPr>
        <p:spPr>
          <a:xfrm>
            <a:off x="8284865" y="3773538"/>
            <a:ext cx="2951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822192" y="1701977"/>
            <a:ext cx="1354902" cy="653143"/>
            <a:chOff x="7102340" y="2354436"/>
            <a:chExt cx="1354902" cy="65314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4" name="Group 73"/>
          <p:cNvGrpSpPr/>
          <p:nvPr/>
        </p:nvGrpSpPr>
        <p:grpSpPr>
          <a:xfrm>
            <a:off x="10558612" y="1701977"/>
            <a:ext cx="1354902" cy="653143"/>
            <a:chOff x="7102340" y="2354436"/>
            <a:chExt cx="1354902" cy="653143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9" name="Group 88"/>
          <p:cNvGrpSpPr/>
          <p:nvPr/>
        </p:nvGrpSpPr>
        <p:grpSpPr>
          <a:xfrm>
            <a:off x="7050785" y="2620664"/>
            <a:ext cx="1354902" cy="653143"/>
            <a:chOff x="7102340" y="2354436"/>
            <a:chExt cx="1354902" cy="653143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2" name="Group 91"/>
          <p:cNvGrpSpPr/>
          <p:nvPr/>
        </p:nvGrpSpPr>
        <p:grpSpPr>
          <a:xfrm>
            <a:off x="8822192" y="2620664"/>
            <a:ext cx="1354902" cy="653143"/>
            <a:chOff x="7102340" y="2354436"/>
            <a:chExt cx="1354902" cy="65314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5" name="Group 94"/>
          <p:cNvGrpSpPr/>
          <p:nvPr/>
        </p:nvGrpSpPr>
        <p:grpSpPr>
          <a:xfrm>
            <a:off x="10558612" y="2620664"/>
            <a:ext cx="1354902" cy="653143"/>
            <a:chOff x="7102340" y="2354436"/>
            <a:chExt cx="1354902" cy="653143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340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9791" y="2354436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6639187" y="4760862"/>
            <a:ext cx="5310516" cy="653143"/>
            <a:chOff x="6352016" y="4412695"/>
            <a:chExt cx="5310516" cy="653143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2016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8629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5242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31855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468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5081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3" name="Group 102"/>
          <p:cNvGrpSpPr/>
          <p:nvPr/>
        </p:nvGrpSpPr>
        <p:grpSpPr>
          <a:xfrm>
            <a:off x="6639187" y="5711854"/>
            <a:ext cx="5310516" cy="653143"/>
            <a:chOff x="6352016" y="4412695"/>
            <a:chExt cx="5310516" cy="65314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2016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8629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5242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31855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468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5081" y="4412695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0" name="Group 109"/>
          <p:cNvGrpSpPr/>
          <p:nvPr/>
        </p:nvGrpSpPr>
        <p:grpSpPr>
          <a:xfrm>
            <a:off x="336959" y="1701977"/>
            <a:ext cx="4189086" cy="1727200"/>
            <a:chOff x="6102927" y="2104571"/>
            <a:chExt cx="4189086" cy="1727200"/>
          </a:xfrm>
        </p:grpSpPr>
        <p:sp>
          <p:nvSpPr>
            <p:cNvPr id="111" name="Rectangle 110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grpSp>
        <p:nvGrpSpPr>
          <p:cNvPr id="125" name="Group 124"/>
          <p:cNvGrpSpPr/>
          <p:nvPr/>
        </p:nvGrpSpPr>
        <p:grpSpPr>
          <a:xfrm>
            <a:off x="362243" y="4637797"/>
            <a:ext cx="4189086" cy="1727200"/>
            <a:chOff x="6102927" y="2104571"/>
            <a:chExt cx="4189086" cy="1727200"/>
          </a:xfrm>
        </p:grpSpPr>
        <p:sp>
          <p:nvSpPr>
            <p:cNvPr id="126" name="Rectangle 125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sp>
        <p:nvSpPr>
          <p:cNvPr id="67" name="Striped Right Arrow 66"/>
          <p:cNvSpPr/>
          <p:nvPr/>
        </p:nvSpPr>
        <p:spPr>
          <a:xfrm>
            <a:off x="4760687" y="2351314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riped Right Arrow 67"/>
          <p:cNvSpPr/>
          <p:nvPr/>
        </p:nvSpPr>
        <p:spPr>
          <a:xfrm>
            <a:off x="4760687" y="5171325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28322" y="1001132"/>
            <a:ext cx="2951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1694" y="1988456"/>
            <a:ext cx="4064706" cy="1306286"/>
            <a:chOff x="7441066" y="1451428"/>
            <a:chExt cx="4064706" cy="13062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066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517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5968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066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517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5968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2" name="Rectangle 51"/>
          <p:cNvSpPr/>
          <p:nvPr/>
        </p:nvSpPr>
        <p:spPr>
          <a:xfrm>
            <a:off x="8261181" y="3947885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34568" y="4935209"/>
            <a:ext cx="2032353" cy="1306286"/>
            <a:chOff x="7334568" y="4935209"/>
            <a:chExt cx="2032353" cy="130628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4568" y="4935209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2019" y="4935209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9470" y="4935209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4568" y="5588352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2019" y="5588352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9470" y="5588352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0" name="Group 59"/>
          <p:cNvGrpSpPr/>
          <p:nvPr/>
        </p:nvGrpSpPr>
        <p:grpSpPr>
          <a:xfrm>
            <a:off x="9705647" y="4935209"/>
            <a:ext cx="2032353" cy="1306286"/>
            <a:chOff x="9473419" y="1451428"/>
            <a:chExt cx="2032353" cy="13062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1451428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3419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870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8321" y="2104571"/>
              <a:ext cx="677451" cy="653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553693" y="1872519"/>
            <a:ext cx="4189086" cy="1727200"/>
            <a:chOff x="6102927" y="2104571"/>
            <a:chExt cx="4189086" cy="1727200"/>
          </a:xfrm>
        </p:grpSpPr>
        <p:sp>
          <p:nvSpPr>
            <p:cNvPr id="69" name="Rectangle 68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grpSp>
        <p:nvGrpSpPr>
          <p:cNvPr id="83" name="Group 82"/>
          <p:cNvGrpSpPr/>
          <p:nvPr/>
        </p:nvGrpSpPr>
        <p:grpSpPr>
          <a:xfrm>
            <a:off x="615883" y="4724752"/>
            <a:ext cx="4189086" cy="1727200"/>
            <a:chOff x="6102927" y="2104571"/>
            <a:chExt cx="4189086" cy="1727200"/>
          </a:xfrm>
        </p:grpSpPr>
        <p:sp>
          <p:nvSpPr>
            <p:cNvPr id="84" name="Rectangle 83"/>
            <p:cNvSpPr/>
            <p:nvPr/>
          </p:nvSpPr>
          <p:spPr>
            <a:xfrm>
              <a:off x="6102927" y="2104571"/>
              <a:ext cx="4189086" cy="1727200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165117" y="2324405"/>
              <a:ext cx="4064706" cy="1306286"/>
              <a:chOff x="517752" y="1451428"/>
              <a:chExt cx="4064706" cy="1306286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752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203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2654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1451428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105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7556" y="2104571"/>
                <a:ext cx="677451" cy="653143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5007" y="2104571"/>
                <a:ext cx="677451" cy="653143"/>
              </a:xfrm>
              <a:prstGeom prst="rect">
                <a:avLst/>
              </a:prstGeom>
            </p:spPr>
          </p:pic>
        </p:grpSp>
      </p:grpSp>
      <p:sp>
        <p:nvSpPr>
          <p:cNvPr id="67" name="Striped Right Arrow 66"/>
          <p:cNvSpPr/>
          <p:nvPr/>
        </p:nvSpPr>
        <p:spPr>
          <a:xfrm>
            <a:off x="5210629" y="2351314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triped Right Arrow 97"/>
          <p:cNvSpPr/>
          <p:nvPr/>
        </p:nvSpPr>
        <p:spPr>
          <a:xfrm>
            <a:off x="5210629" y="5171325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54883" y="1322478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৮ 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23066" y="3980071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4850" y="1845698"/>
            <a:ext cx="4189086" cy="1799771"/>
            <a:chOff x="423065" y="957943"/>
            <a:chExt cx="4189086" cy="1799771"/>
          </a:xfrm>
        </p:grpSpPr>
        <p:sp>
          <p:nvSpPr>
            <p:cNvPr id="98" name="Rectangle 97"/>
            <p:cNvSpPr/>
            <p:nvPr/>
          </p:nvSpPr>
          <p:spPr>
            <a:xfrm>
              <a:off x="423065" y="957943"/>
              <a:ext cx="4189086" cy="1799771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37365" y="1155864"/>
              <a:ext cx="2896419" cy="1403927"/>
              <a:chOff x="499028" y="3868068"/>
              <a:chExt cx="2896419" cy="1403927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4640851"/>
                <a:ext cx="714898" cy="631144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/>
          <p:cNvGrpSpPr/>
          <p:nvPr/>
        </p:nvGrpSpPr>
        <p:grpSpPr>
          <a:xfrm>
            <a:off x="8209996" y="1931289"/>
            <a:ext cx="2896419" cy="1403927"/>
            <a:chOff x="499028" y="3868068"/>
            <a:chExt cx="2896419" cy="1403927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028" y="386806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926" y="386806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607" y="386806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0549" y="386806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028" y="4640851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926" y="4640851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607" y="4640851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0549" y="4640851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7" name="Group 116"/>
          <p:cNvGrpSpPr/>
          <p:nvPr/>
        </p:nvGrpSpPr>
        <p:grpSpPr>
          <a:xfrm>
            <a:off x="423065" y="4280086"/>
            <a:ext cx="4189086" cy="1799771"/>
            <a:chOff x="423065" y="957943"/>
            <a:chExt cx="4189086" cy="1799771"/>
          </a:xfrm>
        </p:grpSpPr>
        <p:sp>
          <p:nvSpPr>
            <p:cNvPr id="118" name="Rectangle 117"/>
            <p:cNvSpPr/>
            <p:nvPr/>
          </p:nvSpPr>
          <p:spPr>
            <a:xfrm>
              <a:off x="423065" y="957943"/>
              <a:ext cx="4189086" cy="1799771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37365" y="1155864"/>
              <a:ext cx="2896419" cy="1403927"/>
              <a:chOff x="499028" y="3868068"/>
              <a:chExt cx="2896419" cy="1403927"/>
            </a:xfrm>
          </p:grpSpPr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4640851"/>
                <a:ext cx="714898" cy="63114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8123066" y="4622887"/>
            <a:ext cx="2896419" cy="631144"/>
            <a:chOff x="8123066" y="4318087"/>
            <a:chExt cx="2896419" cy="631144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3066" y="431808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7964" y="431808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7645" y="431808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4587" y="431808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8132076" y="5448713"/>
            <a:ext cx="2896419" cy="631144"/>
            <a:chOff x="8132076" y="5448713"/>
            <a:chExt cx="2896419" cy="631144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2076" y="5448713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6974" y="5448713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76655" y="5448713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3597" y="5448713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6" name="Striped Right Arrow 45"/>
          <p:cNvSpPr/>
          <p:nvPr/>
        </p:nvSpPr>
        <p:spPr>
          <a:xfrm>
            <a:off x="5210629" y="2351314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riped Right Arrow 46"/>
          <p:cNvSpPr/>
          <p:nvPr/>
        </p:nvSpPr>
        <p:spPr>
          <a:xfrm>
            <a:off x="5210629" y="4886258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5014" y="245860"/>
            <a:ext cx="11811004" cy="6269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96740" y="695770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77040" y="3410857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টি করে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জন</a:t>
            </a:r>
            <a:endParaRPr lang="bn-BD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3870" y="1170555"/>
            <a:ext cx="4189086" cy="1799771"/>
            <a:chOff x="423065" y="957943"/>
            <a:chExt cx="4189086" cy="1799771"/>
          </a:xfrm>
        </p:grpSpPr>
        <p:sp>
          <p:nvSpPr>
            <p:cNvPr id="98" name="Rectangle 97"/>
            <p:cNvSpPr/>
            <p:nvPr/>
          </p:nvSpPr>
          <p:spPr>
            <a:xfrm>
              <a:off x="423065" y="957943"/>
              <a:ext cx="4189086" cy="1799771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37365" y="1155864"/>
              <a:ext cx="2896419" cy="1403927"/>
              <a:chOff x="499028" y="3868068"/>
              <a:chExt cx="2896419" cy="1403927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4640851"/>
                <a:ext cx="714898" cy="631144"/>
              </a:xfrm>
              <a:prstGeom prst="rect">
                <a:avLst/>
              </a:prstGeom>
            </p:spPr>
          </p:pic>
        </p:grpSp>
      </p:grpSp>
      <p:grpSp>
        <p:nvGrpSpPr>
          <p:cNvPr id="117" name="Group 116"/>
          <p:cNvGrpSpPr/>
          <p:nvPr/>
        </p:nvGrpSpPr>
        <p:grpSpPr>
          <a:xfrm>
            <a:off x="423065" y="4280086"/>
            <a:ext cx="4189086" cy="1799771"/>
            <a:chOff x="423065" y="957943"/>
            <a:chExt cx="4189086" cy="1799771"/>
          </a:xfrm>
        </p:grpSpPr>
        <p:sp>
          <p:nvSpPr>
            <p:cNvPr id="118" name="Rectangle 117"/>
            <p:cNvSpPr/>
            <p:nvPr/>
          </p:nvSpPr>
          <p:spPr>
            <a:xfrm>
              <a:off x="423065" y="957943"/>
              <a:ext cx="4189086" cy="1799771"/>
            </a:xfrm>
            <a:prstGeom prst="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37365" y="1155864"/>
              <a:ext cx="2896419" cy="1403927"/>
              <a:chOff x="499028" y="3868068"/>
              <a:chExt cx="2896419" cy="1403927"/>
            </a:xfrm>
          </p:grpSpPr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3868068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8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3926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3607" y="4640851"/>
                <a:ext cx="714898" cy="631144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0549" y="4640851"/>
                <a:ext cx="714898" cy="631144"/>
              </a:xfrm>
              <a:prstGeom prst="rect">
                <a:avLst/>
              </a:prstGeom>
            </p:spPr>
          </p:pic>
        </p:grpSp>
      </p:grpSp>
      <p:pic>
        <p:nvPicPr>
          <p:cNvPr id="133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58" y="4219524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403142" y="1287428"/>
            <a:ext cx="1429796" cy="631144"/>
            <a:chOff x="8025209" y="1113498"/>
            <a:chExt cx="1429796" cy="6311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5209" y="111349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107" y="111349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9946394" y="1287428"/>
            <a:ext cx="1451840" cy="631144"/>
            <a:chOff x="10116803" y="1113497"/>
            <a:chExt cx="1451840" cy="63114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6803" y="111349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3745" y="111349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7381842" y="2214400"/>
            <a:ext cx="1429796" cy="631144"/>
            <a:chOff x="8025209" y="1113498"/>
            <a:chExt cx="1429796" cy="63114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5209" y="111349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107" y="1113498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6" name="Group 55"/>
          <p:cNvGrpSpPr/>
          <p:nvPr/>
        </p:nvGrpSpPr>
        <p:grpSpPr>
          <a:xfrm>
            <a:off x="9925094" y="2214400"/>
            <a:ext cx="1451840" cy="631144"/>
            <a:chOff x="10116803" y="1113497"/>
            <a:chExt cx="1451840" cy="63114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6803" y="111349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3745" y="1113497"/>
              <a:ext cx="714898" cy="631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487" y="4219524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307" y="4219524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036" y="4219524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58" y="5308057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487" y="5308057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307" y="5308057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036" y="5308057"/>
            <a:ext cx="714898" cy="63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6" name="Striped Right Arrow 65"/>
          <p:cNvSpPr/>
          <p:nvPr/>
        </p:nvSpPr>
        <p:spPr>
          <a:xfrm>
            <a:off x="5268356" y="1649527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riped Right Arrow 66"/>
          <p:cNvSpPr/>
          <p:nvPr/>
        </p:nvSpPr>
        <p:spPr>
          <a:xfrm>
            <a:off x="5210629" y="4759056"/>
            <a:ext cx="1669142" cy="8418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426CF-8CF2-450E-8758-18951297D4C8}"/>
              </a:ext>
            </a:extLst>
          </p:cNvPr>
          <p:cNvSpPr/>
          <p:nvPr/>
        </p:nvSpPr>
        <p:spPr>
          <a:xfrm>
            <a:off x="232229" y="159657"/>
            <a:ext cx="11727542" cy="6244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5007427" y="1451429"/>
            <a:ext cx="6952344" cy="4804228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>
              <a:lnSpc>
                <a:spcPct val="130000"/>
              </a:lnSpc>
            </a:pP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খোনকারখিল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30000"/>
              </a:lnSpc>
            </a:pP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০১৮১৫ ৬০৫৪৪৪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228" y="943748"/>
            <a:ext cx="4542971" cy="531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205014" y="232229"/>
            <a:ext cx="11811004" cy="57766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২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৮কে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গুণনীয়কগুলোর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সংখ্যাটিকে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গরিষ্ঠ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গসাগু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lnSpc>
                <a:spcPct val="150000"/>
              </a:lnSpc>
            </a:pP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গসাগু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৪।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4615543"/>
            <a:ext cx="11486154" cy="20207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গুণনীয়কগুলোর মধ্যে সবচেয়ে বড় গুণনীয়ককে ঐ সংখ্যাগুলোর গরিষ্ঠ সাধারণ গুণনীয়ক ( গ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705"/>
          <a:stretch/>
        </p:blipFill>
        <p:spPr>
          <a:xfrm>
            <a:off x="359850" y="341086"/>
            <a:ext cx="11486154" cy="393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6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1415143"/>
            <a:ext cx="11486154" cy="20207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 এবং ৪৫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গরিষ্ঠ সাধারণ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গসাগু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286988"/>
            <a:ext cx="11486154" cy="5693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286988"/>
            <a:ext cx="11486154" cy="5693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গসাগু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0" y="1415142"/>
            <a:ext cx="11486154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1415143"/>
            <a:ext cx="11486154" cy="20207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১৮, ২৪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৩৬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গরিষ্ঠ সাধারণ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গসাগু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286988"/>
            <a:ext cx="11486154" cy="5693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286988"/>
            <a:ext cx="11486154" cy="5693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সংযোগসাধন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23" y="1143331"/>
            <a:ext cx="4429125" cy="54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1307936"/>
            <a:ext cx="11486154" cy="5112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ক) গসাগু এর পূর্ণরূপ 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(খ) গুণনীয়ক এর অপর নাম 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৮ ও ১২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286988"/>
            <a:ext cx="11486154" cy="5693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1307936"/>
            <a:ext cx="11486154" cy="5112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গসাগু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এর পূর্ণরূপ 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গুণনীয়ক এর অপর নাম 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গুণনীয়কগুলো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৪) ১৮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গুণনীয়কগুলো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286988"/>
            <a:ext cx="11486154" cy="5693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5820228"/>
            <a:ext cx="11486154" cy="6000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59850" y="286988"/>
            <a:ext cx="11486154" cy="5693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14" y="941162"/>
            <a:ext cx="3628572" cy="483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1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630F2A-4D41-4BCA-A275-EE13DBF88E2D}"/>
              </a:ext>
            </a:extLst>
          </p:cNvPr>
          <p:cNvSpPr/>
          <p:nvPr/>
        </p:nvSpPr>
        <p:spPr>
          <a:xfrm>
            <a:off x="246744" y="158336"/>
            <a:ext cx="11698512" cy="6295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5050974" y="1799771"/>
            <a:ext cx="6894281" cy="4557485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গরিষ্ঠ সাধারণ গুণনীয়ক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endParaRPr lang="bn-BD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4" y="946259"/>
            <a:ext cx="4557486" cy="54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78463"/>
            <a:ext cx="1181100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1323474"/>
            <a:ext cx="11811000" cy="51222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</a:t>
            </a:r>
            <a:r>
              <a:rPr lang="en-US" sz="5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bn-IN" sz="5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মৌলিক উৎপাদকের সাহায্যে গ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১৭.২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bn-BD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পারবে।</a:t>
            </a:r>
            <a:endParaRPr lang="en-US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78463"/>
            <a:ext cx="1181100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1323474"/>
            <a:ext cx="11811000" cy="51222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		৩		৪		৫</a:t>
            </a: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		৭		৮		৯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78463"/>
            <a:ext cx="1181100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4000" dirty="0">
              <a:ln w="0"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1175852"/>
            <a:ext cx="11811000" cy="15793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 যা থেকে কোন অবশিষ্ট না রেখে কত ভাবে বন্টন করা যেতে পারে?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8" y="3033698"/>
            <a:ext cx="3568702" cy="11028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3601354" y="4386826"/>
            <a:ext cx="4396016" cy="11028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8260438" y="5356775"/>
            <a:ext cx="3741060" cy="11028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78463"/>
            <a:ext cx="1181100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endParaRPr lang="en-US" sz="4000" dirty="0">
              <a:ln w="0"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478971" y="2061224"/>
            <a:ext cx="11247912" cy="256883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78463"/>
            <a:ext cx="11811004" cy="6189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ণনী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য়ক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1117988"/>
            <a:ext cx="11811004" cy="8849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 যে যে সংখ্যা দ্বারা নিঃশেষে বিভাজ্য ঐ সংখ্যা গুলোকে সংখ্যাটির গুণনীয়ক বলে।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586137"/>
            <a:ext cx="11811004" cy="6189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গুণনীয়কের অপর নাম কী?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3346303"/>
            <a:ext cx="11811004" cy="7532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গুণনীয়কের অপর নাম উৎপাদক।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4682692"/>
            <a:ext cx="11811004" cy="6189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উৎপাদক কাকে বলে?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5442858"/>
            <a:ext cx="11811004" cy="11128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সংখ্যার গুণনীয়ক গুলোর মধ্যে যে গুলো মৌলিক 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সেগুলোকে মৌলিক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</p:txBody>
      </p:sp>
    </p:spTree>
    <p:extLst>
      <p:ext uri="{BB962C8B-B14F-4D97-AF65-F5344CB8AC3E}">
        <p14:creationId xmlns:p14="http://schemas.microsoft.com/office/powerpoint/2010/main" val="32223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build="p" animBg="1"/>
      <p:bldP spid="11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78463"/>
            <a:ext cx="11811004" cy="6189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 কাকে বলে? </a:t>
            </a:r>
            <a:endParaRPr lang="en-US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1038628"/>
            <a:ext cx="11811004" cy="15966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as-IN" sz="3200" dirty="0" smtClean="0"/>
              <a:t>গণিতের পরিভাষায় </a:t>
            </a:r>
            <a:r>
              <a:rPr lang="as-IN" sz="3200" b="1" dirty="0" smtClean="0"/>
              <a:t>মৌলিক সংখ্যা</a:t>
            </a:r>
            <a:r>
              <a:rPr lang="as-IN" sz="3200" dirty="0" smtClean="0"/>
              <a:t> হল এমন প্রাকৃতিক </a:t>
            </a:r>
            <a:r>
              <a:rPr lang="as-IN" sz="3200" b="1" dirty="0" smtClean="0"/>
              <a:t>সংখ্যা</a:t>
            </a:r>
            <a:r>
              <a:rPr lang="as-IN" sz="3200" dirty="0" smtClean="0"/>
              <a:t> যার কেবলমাত্র দুটো পৃথক উৎপাদক আছে: ১ এবং ঐ সংখ্যাটি নিজে।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2951380"/>
            <a:ext cx="11811004" cy="6189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 কী?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3751185"/>
            <a:ext cx="11811004" cy="7532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সংখ্যা সব রাশিতে আছে।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4682692"/>
            <a:ext cx="11811004" cy="6189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গরিষ্ঠ মানে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5442858"/>
            <a:ext cx="11811004" cy="11128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গরিষ্ঠ মানে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94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build="p" animBg="1"/>
      <p:bldP spid="11" grpId="0" animBg="1"/>
      <p:bldP spid="1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630</Words>
  <Application>Microsoft Office PowerPoint</Application>
  <PresentationFormat>Widescreen</PresentationFormat>
  <Paragraphs>106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59</cp:revision>
  <dcterms:created xsi:type="dcterms:W3CDTF">2021-04-18T20:02:15Z</dcterms:created>
  <dcterms:modified xsi:type="dcterms:W3CDTF">2021-04-19T18:03:56Z</dcterms:modified>
</cp:coreProperties>
</file>