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88582E-8A58-41D5-8BAF-7C62795F126B}" type="doc">
      <dgm:prSet loTypeId="urn:microsoft.com/office/officeart/2005/8/layout/pyramid2" loCatId="pyramid" qsTypeId="urn:microsoft.com/office/officeart/2005/8/quickstyle/3d1" qsCatId="3D" csTypeId="urn:microsoft.com/office/officeart/2005/8/colors/accent1_2" csCatId="accent1" phldr="1"/>
      <dgm:spPr/>
    </dgm:pt>
    <dgm:pt modelId="{E1D094D7-9B78-49F8-AAD8-20715181435F}">
      <dgm:prSet phldrT="[Text]"/>
      <dgm:spPr>
        <a:solidFill>
          <a:srgbClr val="92D050">
            <a:alpha val="90000"/>
          </a:srgbClr>
        </a:solidFill>
        <a:ln>
          <a:solidFill>
            <a:srgbClr val="FF0000"/>
          </a:solidFill>
        </a:ln>
        <a:scene3d>
          <a:camera prst="orthographicFront"/>
          <a:lightRig rig="flat" dir="t"/>
        </a:scene3d>
        <a:sp3d z="190500" extrusionH="12700" prstMaterial="plastic">
          <a:bevelT w="50800" h="50800" prst="slope"/>
        </a:sp3d>
      </dgm:spPr>
      <dgm:t>
        <a:bodyPr/>
        <a:lstStyle/>
        <a:p>
          <a:r>
            <a:rPr lang="bn-IN" dirty="0" smtClean="0"/>
            <a:t>মাটি দূষণ </a:t>
          </a:r>
          <a:endParaRPr lang="en-US" dirty="0"/>
        </a:p>
      </dgm:t>
    </dgm:pt>
    <dgm:pt modelId="{C48A3F0C-B156-4388-84B8-00EEA1AD9623}" type="parTrans" cxnId="{F6149077-4CEF-4F7E-9464-4ACEBFB52596}">
      <dgm:prSet/>
      <dgm:spPr/>
      <dgm:t>
        <a:bodyPr/>
        <a:lstStyle/>
        <a:p>
          <a:endParaRPr lang="en-US"/>
        </a:p>
      </dgm:t>
    </dgm:pt>
    <dgm:pt modelId="{7CDB2C47-B3B6-4D1E-819C-C3BA93F5E7A6}" type="sibTrans" cxnId="{F6149077-4CEF-4F7E-9464-4ACEBFB52596}">
      <dgm:prSet/>
      <dgm:spPr/>
      <dgm:t>
        <a:bodyPr/>
        <a:lstStyle/>
        <a:p>
          <a:endParaRPr lang="en-US"/>
        </a:p>
      </dgm:t>
    </dgm:pt>
    <dgm:pt modelId="{A01AE721-A0BE-4651-9DC7-D1F3FDD4A26B}">
      <dgm:prSet phldrT="[Text]"/>
      <dgm:spPr>
        <a:solidFill>
          <a:srgbClr val="00B0F0">
            <a:alpha val="90000"/>
          </a:srgbClr>
        </a:solidFill>
        <a:ln>
          <a:solidFill>
            <a:srgbClr val="FF0000"/>
          </a:solidFill>
        </a:ln>
        <a:scene3d>
          <a:camera prst="orthographicFront"/>
          <a:lightRig rig="flat" dir="t"/>
        </a:scene3d>
        <a:sp3d z="190500" extrusionH="12700" prstMaterial="plastic">
          <a:bevelT w="50800" h="50800" prst="slope"/>
        </a:sp3d>
      </dgm:spPr>
      <dgm:t>
        <a:bodyPr/>
        <a:lstStyle/>
        <a:p>
          <a:r>
            <a:rPr lang="bn-IN" dirty="0" smtClean="0"/>
            <a:t>পানি দূষণ </a:t>
          </a:r>
          <a:endParaRPr lang="en-US" dirty="0"/>
        </a:p>
      </dgm:t>
    </dgm:pt>
    <dgm:pt modelId="{9902404D-9E44-4006-95B7-DBB23924F410}" type="parTrans" cxnId="{DEB8F585-A676-450B-8D73-5DEEDF3E8E3A}">
      <dgm:prSet/>
      <dgm:spPr/>
      <dgm:t>
        <a:bodyPr/>
        <a:lstStyle/>
        <a:p>
          <a:endParaRPr lang="en-US"/>
        </a:p>
      </dgm:t>
    </dgm:pt>
    <dgm:pt modelId="{369B6E5E-FB16-492A-9B78-AB9D042FB031}" type="sibTrans" cxnId="{DEB8F585-A676-450B-8D73-5DEEDF3E8E3A}">
      <dgm:prSet/>
      <dgm:spPr/>
      <dgm:t>
        <a:bodyPr/>
        <a:lstStyle/>
        <a:p>
          <a:endParaRPr lang="en-US"/>
        </a:p>
      </dgm:t>
    </dgm:pt>
    <dgm:pt modelId="{F8DD474A-EFA4-4526-B214-F5A5E5813EB5}">
      <dgm:prSet phldrT="[Text]"/>
      <dgm:spPr>
        <a:solidFill>
          <a:schemeClr val="accent6">
            <a:alpha val="90000"/>
          </a:schemeClr>
        </a:solidFill>
        <a:ln>
          <a:solidFill>
            <a:srgbClr val="FF0000"/>
          </a:solidFill>
        </a:ln>
        <a:scene3d>
          <a:camera prst="orthographicFront"/>
          <a:lightRig rig="flat" dir="t"/>
        </a:scene3d>
        <a:sp3d z="190500" extrusionH="12700" prstMaterial="plastic">
          <a:bevelT w="50800" h="50800" prst="slope"/>
        </a:sp3d>
      </dgm:spPr>
      <dgm:t>
        <a:bodyPr/>
        <a:lstStyle/>
        <a:p>
          <a:r>
            <a:rPr lang="bn-IN" dirty="0" smtClean="0"/>
            <a:t>বায়ু দূষণ </a:t>
          </a:r>
          <a:endParaRPr lang="en-US" dirty="0"/>
        </a:p>
      </dgm:t>
    </dgm:pt>
    <dgm:pt modelId="{726AE471-2A7B-4398-8B75-055BA3764301}" type="parTrans" cxnId="{320CE182-C5C1-4C2A-A4CE-8837B4C63AAA}">
      <dgm:prSet/>
      <dgm:spPr/>
      <dgm:t>
        <a:bodyPr/>
        <a:lstStyle/>
        <a:p>
          <a:endParaRPr lang="en-US"/>
        </a:p>
      </dgm:t>
    </dgm:pt>
    <dgm:pt modelId="{F8AEEBED-FD96-4D35-85C1-99968C6E36B1}" type="sibTrans" cxnId="{320CE182-C5C1-4C2A-A4CE-8837B4C63AAA}">
      <dgm:prSet/>
      <dgm:spPr/>
      <dgm:t>
        <a:bodyPr/>
        <a:lstStyle/>
        <a:p>
          <a:endParaRPr lang="en-US"/>
        </a:p>
      </dgm:t>
    </dgm:pt>
    <dgm:pt modelId="{23667B3D-D2F5-4AD3-A15A-4283CB73B6EB}" type="pres">
      <dgm:prSet presAssocID="{8388582E-8A58-41D5-8BAF-7C62795F126B}" presName="compositeShape" presStyleCnt="0">
        <dgm:presLayoutVars>
          <dgm:dir/>
          <dgm:resizeHandles/>
        </dgm:presLayoutVars>
      </dgm:prSet>
      <dgm:spPr/>
    </dgm:pt>
    <dgm:pt modelId="{614D0C92-9B8F-4D99-84FE-4A6F9BBA3376}" type="pres">
      <dgm:prSet presAssocID="{8388582E-8A58-41D5-8BAF-7C62795F126B}" presName="pyramid" presStyleLbl="node1" presStyleIdx="0" presStyleCnt="1"/>
      <dgm:spPr>
        <a:solidFill>
          <a:srgbClr val="FF0000"/>
        </a:solidFill>
        <a:scene3d>
          <a:camera prst="orthographicFront"/>
          <a:lightRig rig="flat" dir="t"/>
        </a:scene3d>
        <a:sp3d prstMaterial="plastic">
          <a:bevelT w="120900" h="88900" prst="slope"/>
          <a:bevelB w="88900" h="31750" prst="angle"/>
        </a:sp3d>
      </dgm:spPr>
    </dgm:pt>
    <dgm:pt modelId="{B859519A-5BB0-4DA8-B539-7239E4D02C26}" type="pres">
      <dgm:prSet presAssocID="{8388582E-8A58-41D5-8BAF-7C62795F126B}" presName="theList" presStyleCnt="0"/>
      <dgm:spPr>
        <a:scene3d>
          <a:camera prst="orthographicFront"/>
          <a:lightRig rig="threePt" dir="t"/>
        </a:scene3d>
        <a:sp3d>
          <a:bevelT prst="slope"/>
        </a:sp3d>
      </dgm:spPr>
    </dgm:pt>
    <dgm:pt modelId="{60D98341-BC04-454D-BCD7-574B2D7348F8}" type="pres">
      <dgm:prSet presAssocID="{E1D094D7-9B78-49F8-AAD8-20715181435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568E6-1CFB-4CEE-9ADC-FAB547BE5C45}" type="pres">
      <dgm:prSet presAssocID="{E1D094D7-9B78-49F8-AAD8-20715181435F}" presName="aSpace" presStyleCnt="0"/>
      <dgm:spPr>
        <a:scene3d>
          <a:camera prst="orthographicFront"/>
          <a:lightRig rig="threePt" dir="t"/>
        </a:scene3d>
        <a:sp3d>
          <a:bevelT prst="slope"/>
        </a:sp3d>
      </dgm:spPr>
    </dgm:pt>
    <dgm:pt modelId="{AA5829DE-C4A5-4EEC-BEE4-1CFA06F37291}" type="pres">
      <dgm:prSet presAssocID="{A01AE721-A0BE-4651-9DC7-D1F3FDD4A26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E6615-A74D-4EC5-92B9-313A161D1036}" type="pres">
      <dgm:prSet presAssocID="{A01AE721-A0BE-4651-9DC7-D1F3FDD4A26B}" presName="aSpace" presStyleCnt="0"/>
      <dgm:spPr>
        <a:scene3d>
          <a:camera prst="orthographicFront"/>
          <a:lightRig rig="threePt" dir="t"/>
        </a:scene3d>
        <a:sp3d>
          <a:bevelT prst="slope"/>
        </a:sp3d>
      </dgm:spPr>
    </dgm:pt>
    <dgm:pt modelId="{062154B3-0BAB-4DCB-97C9-B03474E8E2A3}" type="pres">
      <dgm:prSet presAssocID="{F8DD474A-EFA4-4526-B214-F5A5E5813EB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ED176-A312-4B14-953E-A04FB5447121}" type="pres">
      <dgm:prSet presAssocID="{F8DD474A-EFA4-4526-B214-F5A5E5813EB5}" presName="aSpace" presStyleCnt="0"/>
      <dgm:spPr>
        <a:scene3d>
          <a:camera prst="orthographicFront"/>
          <a:lightRig rig="threePt" dir="t"/>
        </a:scene3d>
        <a:sp3d>
          <a:bevelT prst="slope"/>
        </a:sp3d>
      </dgm:spPr>
    </dgm:pt>
  </dgm:ptLst>
  <dgm:cxnLst>
    <dgm:cxn modelId="{850F7512-4F16-42E3-8F5F-4CB1938A3A5A}" type="presOf" srcId="{A01AE721-A0BE-4651-9DC7-D1F3FDD4A26B}" destId="{AA5829DE-C4A5-4EEC-BEE4-1CFA06F37291}" srcOrd="0" destOrd="0" presId="urn:microsoft.com/office/officeart/2005/8/layout/pyramid2"/>
    <dgm:cxn modelId="{87A296B1-DC6E-4D3E-873C-4EC68884AD2E}" type="presOf" srcId="{F8DD474A-EFA4-4526-B214-F5A5E5813EB5}" destId="{062154B3-0BAB-4DCB-97C9-B03474E8E2A3}" srcOrd="0" destOrd="0" presId="urn:microsoft.com/office/officeart/2005/8/layout/pyramid2"/>
    <dgm:cxn modelId="{E182EDEC-84E3-441D-8440-1CCE3D341CC8}" type="presOf" srcId="{8388582E-8A58-41D5-8BAF-7C62795F126B}" destId="{23667B3D-D2F5-4AD3-A15A-4283CB73B6EB}" srcOrd="0" destOrd="0" presId="urn:microsoft.com/office/officeart/2005/8/layout/pyramid2"/>
    <dgm:cxn modelId="{DEB8F585-A676-450B-8D73-5DEEDF3E8E3A}" srcId="{8388582E-8A58-41D5-8BAF-7C62795F126B}" destId="{A01AE721-A0BE-4651-9DC7-D1F3FDD4A26B}" srcOrd="1" destOrd="0" parTransId="{9902404D-9E44-4006-95B7-DBB23924F410}" sibTransId="{369B6E5E-FB16-492A-9B78-AB9D042FB031}"/>
    <dgm:cxn modelId="{C8190829-5FA5-49F4-902D-843A8B416D86}" type="presOf" srcId="{E1D094D7-9B78-49F8-AAD8-20715181435F}" destId="{60D98341-BC04-454D-BCD7-574B2D7348F8}" srcOrd="0" destOrd="0" presId="urn:microsoft.com/office/officeart/2005/8/layout/pyramid2"/>
    <dgm:cxn modelId="{320CE182-C5C1-4C2A-A4CE-8837B4C63AAA}" srcId="{8388582E-8A58-41D5-8BAF-7C62795F126B}" destId="{F8DD474A-EFA4-4526-B214-F5A5E5813EB5}" srcOrd="2" destOrd="0" parTransId="{726AE471-2A7B-4398-8B75-055BA3764301}" sibTransId="{F8AEEBED-FD96-4D35-85C1-99968C6E36B1}"/>
    <dgm:cxn modelId="{F6149077-4CEF-4F7E-9464-4ACEBFB52596}" srcId="{8388582E-8A58-41D5-8BAF-7C62795F126B}" destId="{E1D094D7-9B78-49F8-AAD8-20715181435F}" srcOrd="0" destOrd="0" parTransId="{C48A3F0C-B156-4388-84B8-00EEA1AD9623}" sibTransId="{7CDB2C47-B3B6-4D1E-819C-C3BA93F5E7A6}"/>
    <dgm:cxn modelId="{14E4118E-8069-467A-A9C0-8BB91E835293}" type="presParOf" srcId="{23667B3D-D2F5-4AD3-A15A-4283CB73B6EB}" destId="{614D0C92-9B8F-4D99-84FE-4A6F9BBA3376}" srcOrd="0" destOrd="0" presId="urn:microsoft.com/office/officeart/2005/8/layout/pyramid2"/>
    <dgm:cxn modelId="{07C265B7-1E1B-4A5B-BAF2-E92E32790CF2}" type="presParOf" srcId="{23667B3D-D2F5-4AD3-A15A-4283CB73B6EB}" destId="{B859519A-5BB0-4DA8-B539-7239E4D02C26}" srcOrd="1" destOrd="0" presId="urn:microsoft.com/office/officeart/2005/8/layout/pyramid2"/>
    <dgm:cxn modelId="{E55B708F-33C6-48A0-90E2-EE62E3E8EBED}" type="presParOf" srcId="{B859519A-5BB0-4DA8-B539-7239E4D02C26}" destId="{60D98341-BC04-454D-BCD7-574B2D7348F8}" srcOrd="0" destOrd="0" presId="urn:microsoft.com/office/officeart/2005/8/layout/pyramid2"/>
    <dgm:cxn modelId="{BFC7CD9C-BBE3-4260-8F9B-3FD43C929F71}" type="presParOf" srcId="{B859519A-5BB0-4DA8-B539-7239E4D02C26}" destId="{FE0568E6-1CFB-4CEE-9ADC-FAB547BE5C45}" srcOrd="1" destOrd="0" presId="urn:microsoft.com/office/officeart/2005/8/layout/pyramid2"/>
    <dgm:cxn modelId="{A9548622-7A51-46D6-B9EA-18CEBC478DB8}" type="presParOf" srcId="{B859519A-5BB0-4DA8-B539-7239E4D02C26}" destId="{AA5829DE-C4A5-4EEC-BEE4-1CFA06F37291}" srcOrd="2" destOrd="0" presId="urn:microsoft.com/office/officeart/2005/8/layout/pyramid2"/>
    <dgm:cxn modelId="{F009CD3E-C237-4872-85E2-6B59D5F66321}" type="presParOf" srcId="{B859519A-5BB0-4DA8-B539-7239E4D02C26}" destId="{6ABE6615-A74D-4EC5-92B9-313A161D1036}" srcOrd="3" destOrd="0" presId="urn:microsoft.com/office/officeart/2005/8/layout/pyramid2"/>
    <dgm:cxn modelId="{8C9A8D85-FC32-4953-9AFC-4FEE0B7614E3}" type="presParOf" srcId="{B859519A-5BB0-4DA8-B539-7239E4D02C26}" destId="{062154B3-0BAB-4DCB-97C9-B03474E8E2A3}" srcOrd="4" destOrd="0" presId="urn:microsoft.com/office/officeart/2005/8/layout/pyramid2"/>
    <dgm:cxn modelId="{CA7C7C26-BD0E-44B4-B8E6-EFC6E27ED86B}" type="presParOf" srcId="{B859519A-5BB0-4DA8-B539-7239E4D02C26}" destId="{7E0ED176-A312-4B14-953E-A04FB5447121}" srcOrd="5" destOrd="0" presId="urn:microsoft.com/office/officeart/2005/8/layout/pyramid2"/>
  </dgm:cxnLst>
  <dgm:bg>
    <a:solidFill>
      <a:srgbClr val="00B050"/>
    </a:solidFill>
  </dgm:bg>
  <dgm:whole>
    <a:ln>
      <a:solidFill>
        <a:srgbClr val="FF0000"/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AEC6D4-39E9-4BEA-815E-C614216C0A5B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F6AB2D-8679-45B4-9764-75ABB2E05E4E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FF0000"/>
          </a:solidFill>
        </a:ln>
      </dgm:spPr>
      <dgm:t>
        <a:bodyPr/>
        <a:lstStyle/>
        <a:p>
          <a:r>
            <a:rPr lang="bn-IN" dirty="0" smtClean="0"/>
            <a:t>মাটি দূষণের কারণ </a:t>
          </a:r>
          <a:endParaRPr lang="en-US" dirty="0"/>
        </a:p>
      </dgm:t>
    </dgm:pt>
    <dgm:pt modelId="{1AA8DA31-5B34-47E1-8D5D-27A29A585A46}" type="parTrans" cxnId="{294BB97F-42C7-4BCD-83D4-54617AAF2C15}">
      <dgm:prSet/>
      <dgm:spPr/>
      <dgm:t>
        <a:bodyPr/>
        <a:lstStyle/>
        <a:p>
          <a:endParaRPr lang="en-US"/>
        </a:p>
      </dgm:t>
    </dgm:pt>
    <dgm:pt modelId="{E18B5B1D-D4BE-47B2-8069-35F4D96F0C43}" type="sibTrans" cxnId="{294BB97F-42C7-4BCD-83D4-54617AAF2C15}">
      <dgm:prSet/>
      <dgm:spPr/>
      <dgm:t>
        <a:bodyPr/>
        <a:lstStyle/>
        <a:p>
          <a:endParaRPr lang="en-US"/>
        </a:p>
      </dgm:t>
    </dgm:pt>
    <dgm:pt modelId="{6BA2C330-BC7A-43AD-BA96-6223CB76BD1F}">
      <dgm:prSet phldrT="[Text]" custT="1"/>
      <dgm:spPr>
        <a:solidFill>
          <a:srgbClr val="FFFF00"/>
        </a:solidFill>
        <a:ln>
          <a:solidFill>
            <a:srgbClr val="FF0000"/>
          </a:solidFill>
        </a:ln>
      </dgm:spPr>
      <dgm:t>
        <a:bodyPr/>
        <a:lstStyle/>
        <a:p>
          <a:r>
            <a:rPr lang="bn-IN" sz="3200" dirty="0" smtClean="0">
              <a:solidFill>
                <a:schemeClr val="tx1"/>
              </a:solidFill>
            </a:rPr>
            <a:t>কাচ,পলিথিন, প্লাষ্টিক </a:t>
          </a:r>
          <a:endParaRPr lang="en-US" sz="3200" dirty="0">
            <a:solidFill>
              <a:schemeClr val="tx1"/>
            </a:solidFill>
          </a:endParaRPr>
        </a:p>
      </dgm:t>
    </dgm:pt>
    <dgm:pt modelId="{1135B890-D41E-466A-B30A-ED3F974C16D0}" type="parTrans" cxnId="{CD297706-259D-4EAE-A105-50F0AC8C43A4}">
      <dgm:prSet/>
      <dgm:spPr/>
      <dgm:t>
        <a:bodyPr/>
        <a:lstStyle/>
        <a:p>
          <a:endParaRPr lang="en-US"/>
        </a:p>
      </dgm:t>
    </dgm:pt>
    <dgm:pt modelId="{61978C60-329C-4FE7-A5AA-D507B0F773F4}" type="sibTrans" cxnId="{CD297706-259D-4EAE-A105-50F0AC8C43A4}">
      <dgm:prSet/>
      <dgm:spPr/>
      <dgm:t>
        <a:bodyPr/>
        <a:lstStyle/>
        <a:p>
          <a:endParaRPr lang="en-US"/>
        </a:p>
      </dgm:t>
    </dgm:pt>
    <dgm:pt modelId="{1C1F3FAE-AFA4-4027-A961-C67AA797583E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bn-IN" sz="3200" dirty="0" smtClean="0">
              <a:solidFill>
                <a:schemeClr val="tx1"/>
              </a:solidFill>
            </a:rPr>
            <a:t>রাসায়নিক সার,কীটনাশের ব্যবহার </a:t>
          </a:r>
          <a:endParaRPr lang="en-US" sz="3200" dirty="0">
            <a:solidFill>
              <a:schemeClr val="tx1"/>
            </a:solidFill>
          </a:endParaRPr>
        </a:p>
      </dgm:t>
    </dgm:pt>
    <dgm:pt modelId="{81EA1293-BCB3-4B76-A1A3-66A4E925F8AA}" type="parTrans" cxnId="{DD9E1801-9D8C-4E04-B071-1740D92EEF6F}">
      <dgm:prSet/>
      <dgm:spPr/>
      <dgm:t>
        <a:bodyPr/>
        <a:lstStyle/>
        <a:p>
          <a:endParaRPr lang="en-US"/>
        </a:p>
      </dgm:t>
    </dgm:pt>
    <dgm:pt modelId="{37922990-3BB0-4919-A877-9878E2B170B4}" type="sibTrans" cxnId="{DD9E1801-9D8C-4E04-B071-1740D92EEF6F}">
      <dgm:prSet/>
      <dgm:spPr/>
      <dgm:t>
        <a:bodyPr/>
        <a:lstStyle/>
        <a:p>
          <a:endParaRPr lang="en-US"/>
        </a:p>
      </dgm:t>
    </dgm:pt>
    <dgm:pt modelId="{D1171A54-F331-49C0-AD96-4FB4E1E2A6DF}">
      <dgm:prSet phldrT="[Text]" custT="1"/>
      <dgm:spPr>
        <a:solidFill>
          <a:schemeClr val="accent6"/>
        </a:solidFill>
        <a:ln>
          <a:solidFill>
            <a:schemeClr val="tx1"/>
          </a:solidFill>
        </a:ln>
      </dgm:spPr>
      <dgm:t>
        <a:bodyPr/>
        <a:lstStyle/>
        <a:p>
          <a:r>
            <a:rPr lang="bn-IN" sz="2600" dirty="0" smtClean="0"/>
            <a:t> </a:t>
          </a:r>
          <a:r>
            <a:rPr lang="bn-IN" sz="3200" dirty="0" smtClean="0">
              <a:solidFill>
                <a:schemeClr val="tx1"/>
              </a:solidFill>
            </a:rPr>
            <a:t>শিল্প কারখানার বর্জ্য</a:t>
          </a:r>
          <a:endParaRPr lang="en-US" sz="3200" dirty="0">
            <a:solidFill>
              <a:schemeClr val="tx1"/>
            </a:solidFill>
          </a:endParaRPr>
        </a:p>
      </dgm:t>
    </dgm:pt>
    <dgm:pt modelId="{D0F7D898-5F51-40DC-A67C-7C6AB1321E8C}" type="parTrans" cxnId="{2D83A9AA-929E-4311-BE11-739D59BCE7F6}">
      <dgm:prSet/>
      <dgm:spPr/>
      <dgm:t>
        <a:bodyPr/>
        <a:lstStyle/>
        <a:p>
          <a:endParaRPr lang="en-US"/>
        </a:p>
      </dgm:t>
    </dgm:pt>
    <dgm:pt modelId="{E42D7C59-C585-4EB8-9CA2-E1D828EE9BA4}" type="sibTrans" cxnId="{2D83A9AA-929E-4311-BE11-739D59BCE7F6}">
      <dgm:prSet/>
      <dgm:spPr/>
      <dgm:t>
        <a:bodyPr/>
        <a:lstStyle/>
        <a:p>
          <a:endParaRPr lang="en-US"/>
        </a:p>
      </dgm:t>
    </dgm:pt>
    <dgm:pt modelId="{AB482860-45DC-4562-A185-CE152A2A2EC8}">
      <dgm:prSet phldrT="[Text]" custT="1"/>
      <dgm:spPr>
        <a:solidFill>
          <a:schemeClr val="accent2"/>
        </a:solidFill>
        <a:ln>
          <a:solidFill>
            <a:srgbClr val="FF0000"/>
          </a:solidFill>
        </a:ln>
      </dgm:spPr>
      <dgm:t>
        <a:bodyPr/>
        <a:lstStyle/>
        <a:p>
          <a:r>
            <a:rPr lang="bn-IN" sz="3200" dirty="0" smtClean="0">
              <a:solidFill>
                <a:srgbClr val="FFFF00"/>
              </a:solidFill>
            </a:rPr>
            <a:t>বিভিন্ন আবর্জনা </a:t>
          </a:r>
          <a:r>
            <a:rPr lang="bn-IN" sz="3200" smtClean="0">
              <a:solidFill>
                <a:srgbClr val="FFFF00"/>
              </a:solidFill>
            </a:rPr>
            <a:t>ইত্যাদি ।</a:t>
          </a:r>
          <a:endParaRPr lang="en-US" sz="3200" dirty="0">
            <a:solidFill>
              <a:srgbClr val="FFFF00"/>
            </a:solidFill>
          </a:endParaRPr>
        </a:p>
      </dgm:t>
    </dgm:pt>
    <dgm:pt modelId="{E18E3E17-FA13-4336-939A-69C18EF7DE72}" type="parTrans" cxnId="{BC5808D8-8D09-4CFA-BE60-ECDFCCE27AF7}">
      <dgm:prSet/>
      <dgm:spPr/>
      <dgm:t>
        <a:bodyPr/>
        <a:lstStyle/>
        <a:p>
          <a:endParaRPr lang="en-US"/>
        </a:p>
      </dgm:t>
    </dgm:pt>
    <dgm:pt modelId="{23B10547-7D60-4E8D-AFC1-2C0FA083DD7D}" type="sibTrans" cxnId="{BC5808D8-8D09-4CFA-BE60-ECDFCCE27AF7}">
      <dgm:prSet/>
      <dgm:spPr/>
      <dgm:t>
        <a:bodyPr/>
        <a:lstStyle/>
        <a:p>
          <a:endParaRPr lang="en-US"/>
        </a:p>
      </dgm:t>
    </dgm:pt>
    <dgm:pt modelId="{F089FF9C-4045-4BD8-B1F6-80DD1EEE2556}">
      <dgm:prSet/>
      <dgm:spPr/>
      <dgm:t>
        <a:bodyPr/>
        <a:lstStyle/>
        <a:p>
          <a:endParaRPr lang="en-US"/>
        </a:p>
      </dgm:t>
    </dgm:pt>
    <dgm:pt modelId="{18DC9BFA-631F-4BAF-9F89-7E8265CEA8C8}" type="parTrans" cxnId="{D2B38155-E6E8-4509-B9AA-E6DA92188DF0}">
      <dgm:prSet/>
      <dgm:spPr/>
      <dgm:t>
        <a:bodyPr/>
        <a:lstStyle/>
        <a:p>
          <a:endParaRPr lang="en-US"/>
        </a:p>
      </dgm:t>
    </dgm:pt>
    <dgm:pt modelId="{36564714-5C5E-4803-80B4-35302044255C}" type="sibTrans" cxnId="{D2B38155-E6E8-4509-B9AA-E6DA92188DF0}">
      <dgm:prSet/>
      <dgm:spPr/>
      <dgm:t>
        <a:bodyPr/>
        <a:lstStyle/>
        <a:p>
          <a:endParaRPr lang="en-US"/>
        </a:p>
      </dgm:t>
    </dgm:pt>
    <dgm:pt modelId="{AC2964F9-1583-49DB-BA65-9696FA5B17C7}" type="pres">
      <dgm:prSet presAssocID="{90AEC6D4-39E9-4BEA-815E-C614216C0A5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5EB5F2-A10A-48A9-844C-BE599D93A3BA}" type="pres">
      <dgm:prSet presAssocID="{90AEC6D4-39E9-4BEA-815E-C614216C0A5B}" presName="matrix" presStyleCnt="0"/>
      <dgm:spPr/>
    </dgm:pt>
    <dgm:pt modelId="{4BAEBB49-69A4-40B8-A830-A516DACBFF7C}" type="pres">
      <dgm:prSet presAssocID="{90AEC6D4-39E9-4BEA-815E-C614216C0A5B}" presName="tile1" presStyleLbl="node1" presStyleIdx="0" presStyleCnt="4"/>
      <dgm:spPr/>
      <dgm:t>
        <a:bodyPr/>
        <a:lstStyle/>
        <a:p>
          <a:endParaRPr lang="en-US"/>
        </a:p>
      </dgm:t>
    </dgm:pt>
    <dgm:pt modelId="{D7B38D21-FAB6-4404-A4C1-ABA11E13959C}" type="pres">
      <dgm:prSet presAssocID="{90AEC6D4-39E9-4BEA-815E-C614216C0A5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B3003-E963-47FB-993E-560266CFCD29}" type="pres">
      <dgm:prSet presAssocID="{90AEC6D4-39E9-4BEA-815E-C614216C0A5B}" presName="tile2" presStyleLbl="node1" presStyleIdx="1" presStyleCnt="4"/>
      <dgm:spPr/>
      <dgm:t>
        <a:bodyPr/>
        <a:lstStyle/>
        <a:p>
          <a:endParaRPr lang="en-US"/>
        </a:p>
      </dgm:t>
    </dgm:pt>
    <dgm:pt modelId="{77627A7C-C29D-4E89-87E6-930E7A0E7763}" type="pres">
      <dgm:prSet presAssocID="{90AEC6D4-39E9-4BEA-815E-C614216C0A5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642AD-866C-4284-B42B-0ACB7B5D6BDF}" type="pres">
      <dgm:prSet presAssocID="{90AEC6D4-39E9-4BEA-815E-C614216C0A5B}" presName="tile3" presStyleLbl="node1" presStyleIdx="2" presStyleCnt="4"/>
      <dgm:spPr/>
      <dgm:t>
        <a:bodyPr/>
        <a:lstStyle/>
        <a:p>
          <a:endParaRPr lang="en-US"/>
        </a:p>
      </dgm:t>
    </dgm:pt>
    <dgm:pt modelId="{EB85350F-DEAB-4C28-975B-61896D400295}" type="pres">
      <dgm:prSet presAssocID="{90AEC6D4-39E9-4BEA-815E-C614216C0A5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84BEB4-EEE2-47F8-A03A-EB6A71B25BCC}" type="pres">
      <dgm:prSet presAssocID="{90AEC6D4-39E9-4BEA-815E-C614216C0A5B}" presName="tile4" presStyleLbl="node1" presStyleIdx="3" presStyleCnt="4"/>
      <dgm:spPr/>
      <dgm:t>
        <a:bodyPr/>
        <a:lstStyle/>
        <a:p>
          <a:endParaRPr lang="en-US"/>
        </a:p>
      </dgm:t>
    </dgm:pt>
    <dgm:pt modelId="{E86D1985-416D-4D0D-A874-3E7952933578}" type="pres">
      <dgm:prSet presAssocID="{90AEC6D4-39E9-4BEA-815E-C614216C0A5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98D95-24A3-4354-9CE6-A94CDE7B5959}" type="pres">
      <dgm:prSet presAssocID="{90AEC6D4-39E9-4BEA-815E-C614216C0A5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2B38155-E6E8-4509-B9AA-E6DA92188DF0}" srcId="{90AEC6D4-39E9-4BEA-815E-C614216C0A5B}" destId="{F089FF9C-4045-4BD8-B1F6-80DD1EEE2556}" srcOrd="1" destOrd="0" parTransId="{18DC9BFA-631F-4BAF-9F89-7E8265CEA8C8}" sibTransId="{36564714-5C5E-4803-80B4-35302044255C}"/>
    <dgm:cxn modelId="{8A641368-A2A3-430A-A104-C04008580D66}" type="presOf" srcId="{AB482860-45DC-4562-A185-CE152A2A2EC8}" destId="{C484BEB4-EEE2-47F8-A03A-EB6A71B25BCC}" srcOrd="0" destOrd="0" presId="urn:microsoft.com/office/officeart/2005/8/layout/matrix1"/>
    <dgm:cxn modelId="{294BB97F-42C7-4BCD-83D4-54617AAF2C15}" srcId="{90AEC6D4-39E9-4BEA-815E-C614216C0A5B}" destId="{88F6AB2D-8679-45B4-9764-75ABB2E05E4E}" srcOrd="0" destOrd="0" parTransId="{1AA8DA31-5B34-47E1-8D5D-27A29A585A46}" sibTransId="{E18B5B1D-D4BE-47B2-8069-35F4D96F0C43}"/>
    <dgm:cxn modelId="{8DEE23FC-A42A-4CAB-9307-12B340224871}" type="presOf" srcId="{6BA2C330-BC7A-43AD-BA96-6223CB76BD1F}" destId="{D7B38D21-FAB6-4404-A4C1-ABA11E13959C}" srcOrd="1" destOrd="0" presId="urn:microsoft.com/office/officeart/2005/8/layout/matrix1"/>
    <dgm:cxn modelId="{345F05C0-4222-404C-971D-24671D6242FF}" type="presOf" srcId="{D1171A54-F331-49C0-AD96-4FB4E1E2A6DF}" destId="{5BB642AD-866C-4284-B42B-0ACB7B5D6BDF}" srcOrd="0" destOrd="0" presId="urn:microsoft.com/office/officeart/2005/8/layout/matrix1"/>
    <dgm:cxn modelId="{862690D7-4974-4E02-B4D1-265B9065963A}" type="presOf" srcId="{1C1F3FAE-AFA4-4027-A961-C67AA797583E}" destId="{77627A7C-C29D-4E89-87E6-930E7A0E7763}" srcOrd="1" destOrd="0" presId="urn:microsoft.com/office/officeart/2005/8/layout/matrix1"/>
    <dgm:cxn modelId="{862A1C17-02A5-4213-AAD1-FB0B6F331893}" type="presOf" srcId="{88F6AB2D-8679-45B4-9764-75ABB2E05E4E}" destId="{8EF98D95-24A3-4354-9CE6-A94CDE7B5959}" srcOrd="0" destOrd="0" presId="urn:microsoft.com/office/officeart/2005/8/layout/matrix1"/>
    <dgm:cxn modelId="{DD9E1801-9D8C-4E04-B071-1740D92EEF6F}" srcId="{88F6AB2D-8679-45B4-9764-75ABB2E05E4E}" destId="{1C1F3FAE-AFA4-4027-A961-C67AA797583E}" srcOrd="1" destOrd="0" parTransId="{81EA1293-BCB3-4B76-A1A3-66A4E925F8AA}" sibTransId="{37922990-3BB0-4919-A877-9878E2B170B4}"/>
    <dgm:cxn modelId="{CD297706-259D-4EAE-A105-50F0AC8C43A4}" srcId="{88F6AB2D-8679-45B4-9764-75ABB2E05E4E}" destId="{6BA2C330-BC7A-43AD-BA96-6223CB76BD1F}" srcOrd="0" destOrd="0" parTransId="{1135B890-D41E-466A-B30A-ED3F974C16D0}" sibTransId="{61978C60-329C-4FE7-A5AA-D507B0F773F4}"/>
    <dgm:cxn modelId="{2D83A9AA-929E-4311-BE11-739D59BCE7F6}" srcId="{88F6AB2D-8679-45B4-9764-75ABB2E05E4E}" destId="{D1171A54-F331-49C0-AD96-4FB4E1E2A6DF}" srcOrd="2" destOrd="0" parTransId="{D0F7D898-5F51-40DC-A67C-7C6AB1321E8C}" sibTransId="{E42D7C59-C585-4EB8-9CA2-E1D828EE9BA4}"/>
    <dgm:cxn modelId="{BBFDCC37-F21A-4DF4-9ABD-9339C8335EAC}" type="presOf" srcId="{1C1F3FAE-AFA4-4027-A961-C67AA797583E}" destId="{ECCB3003-E963-47FB-993E-560266CFCD29}" srcOrd="0" destOrd="0" presId="urn:microsoft.com/office/officeart/2005/8/layout/matrix1"/>
    <dgm:cxn modelId="{BC5808D8-8D09-4CFA-BE60-ECDFCCE27AF7}" srcId="{88F6AB2D-8679-45B4-9764-75ABB2E05E4E}" destId="{AB482860-45DC-4562-A185-CE152A2A2EC8}" srcOrd="3" destOrd="0" parTransId="{E18E3E17-FA13-4336-939A-69C18EF7DE72}" sibTransId="{23B10547-7D60-4E8D-AFC1-2C0FA083DD7D}"/>
    <dgm:cxn modelId="{31178C9C-FCC4-4439-806E-494A227803F0}" type="presOf" srcId="{6BA2C330-BC7A-43AD-BA96-6223CB76BD1F}" destId="{4BAEBB49-69A4-40B8-A830-A516DACBFF7C}" srcOrd="0" destOrd="0" presId="urn:microsoft.com/office/officeart/2005/8/layout/matrix1"/>
    <dgm:cxn modelId="{85283640-FA7F-4848-94AE-9845EB0D2212}" type="presOf" srcId="{D1171A54-F331-49C0-AD96-4FB4E1E2A6DF}" destId="{EB85350F-DEAB-4C28-975B-61896D400295}" srcOrd="1" destOrd="0" presId="urn:microsoft.com/office/officeart/2005/8/layout/matrix1"/>
    <dgm:cxn modelId="{62DFA108-0FE8-48F6-A437-D2FC6D58B297}" type="presOf" srcId="{90AEC6D4-39E9-4BEA-815E-C614216C0A5B}" destId="{AC2964F9-1583-49DB-BA65-9696FA5B17C7}" srcOrd="0" destOrd="0" presId="urn:microsoft.com/office/officeart/2005/8/layout/matrix1"/>
    <dgm:cxn modelId="{BFF1A3BB-DAFE-4FD7-B9D1-264C8785D33A}" type="presOf" srcId="{AB482860-45DC-4562-A185-CE152A2A2EC8}" destId="{E86D1985-416D-4D0D-A874-3E7952933578}" srcOrd="1" destOrd="0" presId="urn:microsoft.com/office/officeart/2005/8/layout/matrix1"/>
    <dgm:cxn modelId="{1EE91613-F3A7-4045-A10C-7D7D90A7E0DB}" type="presParOf" srcId="{AC2964F9-1583-49DB-BA65-9696FA5B17C7}" destId="{E65EB5F2-A10A-48A9-844C-BE599D93A3BA}" srcOrd="0" destOrd="0" presId="urn:microsoft.com/office/officeart/2005/8/layout/matrix1"/>
    <dgm:cxn modelId="{340B3B45-C957-4E11-B513-2B7016E79FCF}" type="presParOf" srcId="{E65EB5F2-A10A-48A9-844C-BE599D93A3BA}" destId="{4BAEBB49-69A4-40B8-A830-A516DACBFF7C}" srcOrd="0" destOrd="0" presId="urn:microsoft.com/office/officeart/2005/8/layout/matrix1"/>
    <dgm:cxn modelId="{792C6512-936E-46CD-A559-40B7931D8C22}" type="presParOf" srcId="{E65EB5F2-A10A-48A9-844C-BE599D93A3BA}" destId="{D7B38D21-FAB6-4404-A4C1-ABA11E13959C}" srcOrd="1" destOrd="0" presId="urn:microsoft.com/office/officeart/2005/8/layout/matrix1"/>
    <dgm:cxn modelId="{529BDA88-FBFC-452E-B6C2-C474F130770A}" type="presParOf" srcId="{E65EB5F2-A10A-48A9-844C-BE599D93A3BA}" destId="{ECCB3003-E963-47FB-993E-560266CFCD29}" srcOrd="2" destOrd="0" presId="urn:microsoft.com/office/officeart/2005/8/layout/matrix1"/>
    <dgm:cxn modelId="{9F34C11B-17B3-4B2B-BE3B-0F7F7654A7C5}" type="presParOf" srcId="{E65EB5F2-A10A-48A9-844C-BE599D93A3BA}" destId="{77627A7C-C29D-4E89-87E6-930E7A0E7763}" srcOrd="3" destOrd="0" presId="urn:microsoft.com/office/officeart/2005/8/layout/matrix1"/>
    <dgm:cxn modelId="{BFB5A5EB-4B09-4931-9202-23DE8602B4A6}" type="presParOf" srcId="{E65EB5F2-A10A-48A9-844C-BE599D93A3BA}" destId="{5BB642AD-866C-4284-B42B-0ACB7B5D6BDF}" srcOrd="4" destOrd="0" presId="urn:microsoft.com/office/officeart/2005/8/layout/matrix1"/>
    <dgm:cxn modelId="{3A2210EF-AEA6-4A0C-B08E-99C76F2A339E}" type="presParOf" srcId="{E65EB5F2-A10A-48A9-844C-BE599D93A3BA}" destId="{EB85350F-DEAB-4C28-975B-61896D400295}" srcOrd="5" destOrd="0" presId="urn:microsoft.com/office/officeart/2005/8/layout/matrix1"/>
    <dgm:cxn modelId="{1F7BA74F-A9EF-43F7-ADB0-9D2A9FB69223}" type="presParOf" srcId="{E65EB5F2-A10A-48A9-844C-BE599D93A3BA}" destId="{C484BEB4-EEE2-47F8-A03A-EB6A71B25BCC}" srcOrd="6" destOrd="0" presId="urn:microsoft.com/office/officeart/2005/8/layout/matrix1"/>
    <dgm:cxn modelId="{8C5F9DEA-8857-4D3D-91DF-E64D6A390FB5}" type="presParOf" srcId="{E65EB5F2-A10A-48A9-844C-BE599D93A3BA}" destId="{E86D1985-416D-4D0D-A874-3E7952933578}" srcOrd="7" destOrd="0" presId="urn:microsoft.com/office/officeart/2005/8/layout/matrix1"/>
    <dgm:cxn modelId="{2A2E6C1F-4041-4712-8154-E5A26E7467AF}" type="presParOf" srcId="{AC2964F9-1583-49DB-BA65-9696FA5B17C7}" destId="{8EF98D95-24A3-4354-9CE6-A94CDE7B5959}" srcOrd="1" destOrd="0" presId="urn:microsoft.com/office/officeart/2005/8/layout/matrix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37AD4E-54E0-43D0-ACF0-8B92703A254F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998BB5-12A9-4C37-81CF-C60CA7B022B4}">
      <dgm:prSet phldrT="[Text]" custT="1"/>
      <dgm:spPr>
        <a:solidFill>
          <a:srgbClr val="FFFF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পয়ঃনিষ্কাশন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bn-IN" sz="2800" dirty="0" smtClean="0">
              <a:solidFill>
                <a:schemeClr val="tx1"/>
              </a:solidFill>
            </a:rPr>
            <a:t>,</a:t>
          </a:r>
          <a:r>
            <a:rPr lang="en-US" sz="2800" dirty="0" err="1" smtClean="0">
              <a:solidFill>
                <a:schemeClr val="tx1"/>
              </a:solidFill>
            </a:rPr>
            <a:t>শিল্প</a:t>
          </a:r>
          <a:r>
            <a:rPr lang="en-US" sz="2800" dirty="0" smtClean="0">
              <a:solidFill>
                <a:schemeClr val="tx1"/>
              </a:solidFill>
            </a:rPr>
            <a:t> ব</a:t>
          </a:r>
          <a:r>
            <a:rPr lang="bn-IN" sz="2800" dirty="0" smtClean="0">
              <a:solidFill>
                <a:schemeClr val="tx1"/>
              </a:solidFill>
            </a:rPr>
            <a:t>র্জ্য ও বৃষ্টি </a:t>
          </a:r>
          <a:endParaRPr lang="en-US" sz="2800" dirty="0">
            <a:solidFill>
              <a:schemeClr val="tx1"/>
            </a:solidFill>
          </a:endParaRPr>
        </a:p>
      </dgm:t>
    </dgm:pt>
    <dgm:pt modelId="{96DBB0CC-12D6-4CB2-A6B3-2CFF10CC1CD6}" type="parTrans" cxnId="{23E7F3D5-B525-4B73-91E5-7B14E22300C6}">
      <dgm:prSet/>
      <dgm:spPr/>
      <dgm:t>
        <a:bodyPr/>
        <a:lstStyle/>
        <a:p>
          <a:endParaRPr lang="en-US"/>
        </a:p>
      </dgm:t>
    </dgm:pt>
    <dgm:pt modelId="{4CD7BD8E-F6DF-4ED1-A905-9DDDC7288B55}" type="sibTrans" cxnId="{23E7F3D5-B525-4B73-91E5-7B14E22300C6}">
      <dgm:prSet/>
      <dgm:spPr/>
      <dgm:t>
        <a:bodyPr/>
        <a:lstStyle/>
        <a:p>
          <a:endParaRPr lang="en-US"/>
        </a:p>
      </dgm:t>
    </dgm:pt>
    <dgm:pt modelId="{FA409831-19F0-48D2-9FA9-90A55E144FD9}">
      <dgm:prSet phldrT="[Text]" custT="1"/>
      <dgm:spPr>
        <a:solidFill>
          <a:srgbClr val="92D050"/>
        </a:solidFill>
        <a:ln>
          <a:solidFill>
            <a:srgbClr val="FF0000"/>
          </a:solidFill>
        </a:ln>
      </dgm:spPr>
      <dgm:t>
        <a:bodyPr/>
        <a:lstStyle/>
        <a:p>
          <a:r>
            <a:rPr lang="bn-IN" sz="2800" dirty="0" smtClean="0">
              <a:solidFill>
                <a:schemeClr val="tx1"/>
              </a:solidFill>
            </a:rPr>
            <a:t>কীটনাশক,রাসায়নিক সার </a:t>
          </a:r>
          <a:endParaRPr lang="en-US" sz="2800" dirty="0">
            <a:solidFill>
              <a:schemeClr val="tx1"/>
            </a:solidFill>
          </a:endParaRPr>
        </a:p>
      </dgm:t>
    </dgm:pt>
    <dgm:pt modelId="{1E5E086A-7BF6-44B4-9A6A-DF245D9C33F0}" type="parTrans" cxnId="{BD9771E7-1869-4F46-B4E4-D2D4A250CD36}">
      <dgm:prSet/>
      <dgm:spPr/>
      <dgm:t>
        <a:bodyPr/>
        <a:lstStyle/>
        <a:p>
          <a:endParaRPr lang="en-US"/>
        </a:p>
      </dgm:t>
    </dgm:pt>
    <dgm:pt modelId="{84B3DDED-B0B7-4750-8761-249D399E5296}" type="sibTrans" cxnId="{BD9771E7-1869-4F46-B4E4-D2D4A250CD36}">
      <dgm:prSet/>
      <dgm:spPr/>
      <dgm:t>
        <a:bodyPr/>
        <a:lstStyle/>
        <a:p>
          <a:endParaRPr lang="en-US"/>
        </a:p>
      </dgm:t>
    </dgm:pt>
    <dgm:pt modelId="{1E90CF20-45EE-4C36-958B-3D209793DA97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জলাশয়ে বাঁশ,বেত পাট ভিজিয়ে রাখা</a:t>
          </a:r>
          <a:endParaRPr lang="en-US" dirty="0">
            <a:solidFill>
              <a:schemeClr val="tx1"/>
            </a:solidFill>
          </a:endParaRPr>
        </a:p>
      </dgm:t>
    </dgm:pt>
    <dgm:pt modelId="{2BF0A176-6B72-4371-8E3C-2884D119BD80}" type="parTrans" cxnId="{6E322503-AFD7-4275-96B1-2C167894FB2E}">
      <dgm:prSet/>
      <dgm:spPr/>
      <dgm:t>
        <a:bodyPr/>
        <a:lstStyle/>
        <a:p>
          <a:endParaRPr lang="en-US"/>
        </a:p>
      </dgm:t>
    </dgm:pt>
    <dgm:pt modelId="{0413B2D9-1BE5-4AB5-9549-EA8E1F584BB1}" type="sibTrans" cxnId="{6E322503-AFD7-4275-96B1-2C167894FB2E}">
      <dgm:prSet/>
      <dgm:spPr/>
      <dgm:t>
        <a:bodyPr/>
        <a:lstStyle/>
        <a:p>
          <a:endParaRPr lang="en-US"/>
        </a:p>
      </dgm:t>
    </dgm:pt>
    <dgm:pt modelId="{74F7DFC3-3C34-405E-8397-6BB9B6B19FDC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বিভিন্ন প্রাণীকে গোসল করানো </a:t>
          </a:r>
          <a:endParaRPr lang="en-US" dirty="0">
            <a:solidFill>
              <a:schemeClr val="tx1"/>
            </a:solidFill>
          </a:endParaRPr>
        </a:p>
      </dgm:t>
    </dgm:pt>
    <dgm:pt modelId="{3FE7018F-2381-45DE-B8A5-C55B37A98032}" type="parTrans" cxnId="{F33ECBBA-BDB2-41C7-963B-9325694DFC59}">
      <dgm:prSet/>
      <dgm:spPr/>
      <dgm:t>
        <a:bodyPr/>
        <a:lstStyle/>
        <a:p>
          <a:endParaRPr lang="en-US"/>
        </a:p>
      </dgm:t>
    </dgm:pt>
    <dgm:pt modelId="{B294A1BD-3988-4371-A762-C11ABB8F7C05}" type="sibTrans" cxnId="{F33ECBBA-BDB2-41C7-963B-9325694DFC59}">
      <dgm:prSet/>
      <dgm:spPr/>
      <dgm:t>
        <a:bodyPr/>
        <a:lstStyle/>
        <a:p>
          <a:endParaRPr lang="en-US"/>
        </a:p>
      </dgm:t>
    </dgm:pt>
    <dgm:pt modelId="{D34BFA76-3BB0-48FD-8FFE-02102DB020FF}">
      <dgm:prSet phldrT="[Text]"/>
      <dgm:spPr>
        <a:solidFill>
          <a:schemeClr val="accent6"/>
        </a:solidFill>
        <a:ln>
          <a:solidFill>
            <a:schemeClr val="tx1"/>
          </a:solidFill>
        </a:ln>
      </dgm:spPr>
      <dgm:t>
        <a:bodyPr/>
        <a:lstStyle/>
        <a:p>
          <a:r>
            <a:rPr lang="bn-IN" smtClean="0">
              <a:solidFill>
                <a:schemeClr val="tx1"/>
              </a:solidFill>
            </a:rPr>
            <a:t>বন্যা ।  </a:t>
          </a:r>
          <a:endParaRPr lang="en-US" dirty="0">
            <a:solidFill>
              <a:schemeClr val="tx1"/>
            </a:solidFill>
          </a:endParaRPr>
        </a:p>
      </dgm:t>
    </dgm:pt>
    <dgm:pt modelId="{F69D0E66-C3D0-42A8-87DE-21CB757F1E01}" type="parTrans" cxnId="{461CEB8D-9EC7-4367-8ECA-C4FD98AA78BB}">
      <dgm:prSet/>
      <dgm:spPr/>
      <dgm:t>
        <a:bodyPr/>
        <a:lstStyle/>
        <a:p>
          <a:endParaRPr lang="en-US"/>
        </a:p>
      </dgm:t>
    </dgm:pt>
    <dgm:pt modelId="{DBFE2275-9450-4A60-BC2B-757EE57C508F}" type="sibTrans" cxnId="{461CEB8D-9EC7-4367-8ECA-C4FD98AA78BB}">
      <dgm:prSet/>
      <dgm:spPr/>
      <dgm:t>
        <a:bodyPr/>
        <a:lstStyle/>
        <a:p>
          <a:endParaRPr lang="en-US"/>
        </a:p>
      </dgm:t>
    </dgm:pt>
    <dgm:pt modelId="{78DFAFE1-7B66-4E70-8E1C-340D941371A0}" type="pres">
      <dgm:prSet presAssocID="{AB37AD4E-54E0-43D0-ACF0-8B92703A254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108689-0FA2-413D-9965-F798C89672A9}" type="pres">
      <dgm:prSet presAssocID="{0E998BB5-12A9-4C37-81CF-C60CA7B022B4}" presName="node" presStyleLbl="node1" presStyleIdx="0" presStyleCnt="5" custScaleX="1355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D3130-026B-4204-93CE-A6938BFBB414}" type="pres">
      <dgm:prSet presAssocID="{4CD7BD8E-F6DF-4ED1-A905-9DDDC7288B55}" presName="sibTrans" presStyleCnt="0"/>
      <dgm:spPr/>
    </dgm:pt>
    <dgm:pt modelId="{DB32B44B-AA3F-4473-A60A-88290045609D}" type="pres">
      <dgm:prSet presAssocID="{FA409831-19F0-48D2-9FA9-90A55E144FD9}" presName="node" presStyleLbl="node1" presStyleIdx="1" presStyleCnt="5" custScaleX="144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0B775-6D44-4C0F-92D3-6A3777C73296}" type="pres">
      <dgm:prSet presAssocID="{84B3DDED-B0B7-4750-8761-249D399E5296}" presName="sibTrans" presStyleCnt="0"/>
      <dgm:spPr/>
    </dgm:pt>
    <dgm:pt modelId="{8A2EB897-AA38-4BD3-A9D8-026E22781B11}" type="pres">
      <dgm:prSet presAssocID="{1E90CF20-45EE-4C36-958B-3D209793DA9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98305-497D-4541-BF1B-85541F8AE3D9}" type="pres">
      <dgm:prSet presAssocID="{0413B2D9-1BE5-4AB5-9549-EA8E1F584BB1}" presName="sibTrans" presStyleCnt="0"/>
      <dgm:spPr/>
    </dgm:pt>
    <dgm:pt modelId="{DE6F4678-E7BE-4CB3-96D6-2BB18BF64F1B}" type="pres">
      <dgm:prSet presAssocID="{74F7DFC3-3C34-405E-8397-6BB9B6B19FD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7A71A-1E07-4C75-96BF-C5EA4E3E0722}" type="pres">
      <dgm:prSet presAssocID="{B294A1BD-3988-4371-A762-C11ABB8F7C05}" presName="sibTrans" presStyleCnt="0"/>
      <dgm:spPr/>
    </dgm:pt>
    <dgm:pt modelId="{021A2F1F-D234-4383-ABFF-7752D16DAEA2}" type="pres">
      <dgm:prSet presAssocID="{D34BFA76-3BB0-48FD-8FFE-02102DB020F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3ECBBA-BDB2-41C7-963B-9325694DFC59}" srcId="{AB37AD4E-54E0-43D0-ACF0-8B92703A254F}" destId="{74F7DFC3-3C34-405E-8397-6BB9B6B19FDC}" srcOrd="3" destOrd="0" parTransId="{3FE7018F-2381-45DE-B8A5-C55B37A98032}" sibTransId="{B294A1BD-3988-4371-A762-C11ABB8F7C05}"/>
    <dgm:cxn modelId="{5F4414C2-9A02-45B9-BC82-501C46DA92A5}" type="presOf" srcId="{0E998BB5-12A9-4C37-81CF-C60CA7B022B4}" destId="{B5108689-0FA2-413D-9965-F798C89672A9}" srcOrd="0" destOrd="0" presId="urn:microsoft.com/office/officeart/2005/8/layout/default"/>
    <dgm:cxn modelId="{23E7F3D5-B525-4B73-91E5-7B14E22300C6}" srcId="{AB37AD4E-54E0-43D0-ACF0-8B92703A254F}" destId="{0E998BB5-12A9-4C37-81CF-C60CA7B022B4}" srcOrd="0" destOrd="0" parTransId="{96DBB0CC-12D6-4CB2-A6B3-2CFF10CC1CD6}" sibTransId="{4CD7BD8E-F6DF-4ED1-A905-9DDDC7288B55}"/>
    <dgm:cxn modelId="{2FB991CE-80DA-4528-A965-9D52EF4A685C}" type="presOf" srcId="{D34BFA76-3BB0-48FD-8FFE-02102DB020FF}" destId="{021A2F1F-D234-4383-ABFF-7752D16DAEA2}" srcOrd="0" destOrd="0" presId="urn:microsoft.com/office/officeart/2005/8/layout/default"/>
    <dgm:cxn modelId="{74DA9176-C36A-4F33-BF27-27FDAF70FF76}" type="presOf" srcId="{FA409831-19F0-48D2-9FA9-90A55E144FD9}" destId="{DB32B44B-AA3F-4473-A60A-88290045609D}" srcOrd="0" destOrd="0" presId="urn:microsoft.com/office/officeart/2005/8/layout/default"/>
    <dgm:cxn modelId="{0DDFF31E-D239-415E-AB10-23B991DA2761}" type="presOf" srcId="{74F7DFC3-3C34-405E-8397-6BB9B6B19FDC}" destId="{DE6F4678-E7BE-4CB3-96D6-2BB18BF64F1B}" srcOrd="0" destOrd="0" presId="urn:microsoft.com/office/officeart/2005/8/layout/default"/>
    <dgm:cxn modelId="{6E322503-AFD7-4275-96B1-2C167894FB2E}" srcId="{AB37AD4E-54E0-43D0-ACF0-8B92703A254F}" destId="{1E90CF20-45EE-4C36-958B-3D209793DA97}" srcOrd="2" destOrd="0" parTransId="{2BF0A176-6B72-4371-8E3C-2884D119BD80}" sibTransId="{0413B2D9-1BE5-4AB5-9549-EA8E1F584BB1}"/>
    <dgm:cxn modelId="{646A5766-C559-459E-8C95-512E76CF3D56}" type="presOf" srcId="{AB37AD4E-54E0-43D0-ACF0-8B92703A254F}" destId="{78DFAFE1-7B66-4E70-8E1C-340D941371A0}" srcOrd="0" destOrd="0" presId="urn:microsoft.com/office/officeart/2005/8/layout/default"/>
    <dgm:cxn modelId="{BD9771E7-1869-4F46-B4E4-D2D4A250CD36}" srcId="{AB37AD4E-54E0-43D0-ACF0-8B92703A254F}" destId="{FA409831-19F0-48D2-9FA9-90A55E144FD9}" srcOrd="1" destOrd="0" parTransId="{1E5E086A-7BF6-44B4-9A6A-DF245D9C33F0}" sibTransId="{84B3DDED-B0B7-4750-8761-249D399E5296}"/>
    <dgm:cxn modelId="{B8F8DB77-E6FE-4BBF-9DDB-85608D0884CE}" type="presOf" srcId="{1E90CF20-45EE-4C36-958B-3D209793DA97}" destId="{8A2EB897-AA38-4BD3-A9D8-026E22781B11}" srcOrd="0" destOrd="0" presId="urn:microsoft.com/office/officeart/2005/8/layout/default"/>
    <dgm:cxn modelId="{461CEB8D-9EC7-4367-8ECA-C4FD98AA78BB}" srcId="{AB37AD4E-54E0-43D0-ACF0-8B92703A254F}" destId="{D34BFA76-3BB0-48FD-8FFE-02102DB020FF}" srcOrd="4" destOrd="0" parTransId="{F69D0E66-C3D0-42A8-87DE-21CB757F1E01}" sibTransId="{DBFE2275-9450-4A60-BC2B-757EE57C508F}"/>
    <dgm:cxn modelId="{838B135D-431C-4E05-A47B-AA34F71A996D}" type="presParOf" srcId="{78DFAFE1-7B66-4E70-8E1C-340D941371A0}" destId="{B5108689-0FA2-413D-9965-F798C89672A9}" srcOrd="0" destOrd="0" presId="urn:microsoft.com/office/officeart/2005/8/layout/default"/>
    <dgm:cxn modelId="{80F113DA-2557-4594-91F1-9D6C749655D7}" type="presParOf" srcId="{78DFAFE1-7B66-4E70-8E1C-340D941371A0}" destId="{BAFD3130-026B-4204-93CE-A6938BFBB414}" srcOrd="1" destOrd="0" presId="urn:microsoft.com/office/officeart/2005/8/layout/default"/>
    <dgm:cxn modelId="{95AB9C4E-98E8-4C7E-A9B1-7D86D667C8F2}" type="presParOf" srcId="{78DFAFE1-7B66-4E70-8E1C-340D941371A0}" destId="{DB32B44B-AA3F-4473-A60A-88290045609D}" srcOrd="2" destOrd="0" presId="urn:microsoft.com/office/officeart/2005/8/layout/default"/>
    <dgm:cxn modelId="{3F52801D-B0DB-4B82-A71C-5818632E672E}" type="presParOf" srcId="{78DFAFE1-7B66-4E70-8E1C-340D941371A0}" destId="{55E0B775-6D44-4C0F-92D3-6A3777C73296}" srcOrd="3" destOrd="0" presId="urn:microsoft.com/office/officeart/2005/8/layout/default"/>
    <dgm:cxn modelId="{D56F597A-88DE-447C-B403-442EC40A9426}" type="presParOf" srcId="{78DFAFE1-7B66-4E70-8E1C-340D941371A0}" destId="{8A2EB897-AA38-4BD3-A9D8-026E22781B11}" srcOrd="4" destOrd="0" presId="urn:microsoft.com/office/officeart/2005/8/layout/default"/>
    <dgm:cxn modelId="{58AE5FB1-8619-429C-B908-5CDAFCCF17B5}" type="presParOf" srcId="{78DFAFE1-7B66-4E70-8E1C-340D941371A0}" destId="{35198305-497D-4541-BF1B-85541F8AE3D9}" srcOrd="5" destOrd="0" presId="urn:microsoft.com/office/officeart/2005/8/layout/default"/>
    <dgm:cxn modelId="{4C51B834-8460-4B9B-A2A7-4BBCD10C028E}" type="presParOf" srcId="{78DFAFE1-7B66-4E70-8E1C-340D941371A0}" destId="{DE6F4678-E7BE-4CB3-96D6-2BB18BF64F1B}" srcOrd="6" destOrd="0" presId="urn:microsoft.com/office/officeart/2005/8/layout/default"/>
    <dgm:cxn modelId="{C27654F9-BC15-421D-B431-20253757265D}" type="presParOf" srcId="{78DFAFE1-7B66-4E70-8E1C-340D941371A0}" destId="{B147A71A-1E07-4C75-96BF-C5EA4E3E0722}" srcOrd="7" destOrd="0" presId="urn:microsoft.com/office/officeart/2005/8/layout/default"/>
    <dgm:cxn modelId="{521FC0C8-1669-4865-A4F6-5D7C3458E615}" type="presParOf" srcId="{78DFAFE1-7B66-4E70-8E1C-340D941371A0}" destId="{021A2F1F-D234-4383-ABFF-7752D16DAEA2}" srcOrd="8" destOrd="0" presId="urn:microsoft.com/office/officeart/2005/8/layout/default"/>
  </dgm:cxnLst>
  <dgm:bg/>
  <dgm:whole>
    <a:ln>
      <a:solidFill>
        <a:schemeClr val="tx1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8145-DF9E-463A-A237-EB50A76ABF9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080-2F21-464C-874A-D62145E7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8145-DF9E-463A-A237-EB50A76ABF9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080-2F21-464C-874A-D62145E7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8145-DF9E-463A-A237-EB50A76ABF9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080-2F21-464C-874A-D62145E7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8145-DF9E-463A-A237-EB50A76ABF9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080-2F21-464C-874A-D62145E7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8145-DF9E-463A-A237-EB50A76ABF9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080-2F21-464C-874A-D62145E7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8145-DF9E-463A-A237-EB50A76ABF9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080-2F21-464C-874A-D62145E7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8145-DF9E-463A-A237-EB50A76ABF9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080-2F21-464C-874A-D62145E7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8145-DF9E-463A-A237-EB50A76ABF9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080-2F21-464C-874A-D62145E7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8145-DF9E-463A-A237-EB50A76ABF9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080-2F21-464C-874A-D62145E7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8145-DF9E-463A-A237-EB50A76ABF9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080-2F21-464C-874A-D62145E7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8145-DF9E-463A-A237-EB50A76ABF9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080-2F21-464C-874A-D62145E7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E8145-DF9E-463A-A237-EB50A76ABF9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10080-2F21-464C-874A-D62145E7A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shakhawath747@gamil.com" TargetMode="Externa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8194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828927" y="2828923"/>
            <a:ext cx="6648451" cy="99060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990600" y="152400"/>
            <a:ext cx="81534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আজকের ক্লাসে সবাইকে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1219200"/>
            <a:ext cx="8153400" cy="48768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15" name="Picture 14" descr="0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295400"/>
            <a:ext cx="2743200" cy="200722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8195" name="Picture 3" descr="C:\Users\sagor khan\Downloads\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219200"/>
            <a:ext cx="2819400" cy="2013857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8196" name="Picture 4" descr="C:\Users\sagor khan\Downloads\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962400"/>
            <a:ext cx="2787445" cy="2057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8197" name="Picture 5" descr="C:\Users\sagor khan\Downloads\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962400"/>
            <a:ext cx="2743200" cy="2037805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20" name="TextBox 19"/>
          <p:cNvSpPr txBox="1"/>
          <p:nvPr/>
        </p:nvSpPr>
        <p:spPr>
          <a:xfrm rot="19829422">
            <a:off x="1591504" y="1636989"/>
            <a:ext cx="2154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</a:rPr>
              <a:t>স্বা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9010388">
            <a:off x="6937241" y="1388322"/>
            <a:ext cx="2118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গ</a:t>
            </a:r>
            <a:endParaRPr lang="en-US" sz="5400" dirty="0"/>
          </a:p>
        </p:txBody>
      </p:sp>
      <p:sp>
        <p:nvSpPr>
          <p:cNvPr id="22" name="TextBox 21"/>
          <p:cNvSpPr txBox="1"/>
          <p:nvPr/>
        </p:nvSpPr>
        <p:spPr>
          <a:xfrm rot="19194844">
            <a:off x="1710043" y="4219772"/>
            <a:ext cx="1889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ত</a:t>
            </a:r>
            <a:endParaRPr lang="en-US" sz="5400" dirty="0"/>
          </a:p>
        </p:txBody>
      </p:sp>
      <p:sp>
        <p:nvSpPr>
          <p:cNvPr id="23" name="TextBox 22"/>
          <p:cNvSpPr txBox="1"/>
          <p:nvPr/>
        </p:nvSpPr>
        <p:spPr>
          <a:xfrm rot="19066827">
            <a:off x="6882568" y="4157848"/>
            <a:ext cx="245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</a:rPr>
              <a:t>ম 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8199" name="Picture 7" descr="C:\Users\sagor khan\Downloads\a1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2628904" y="2400300"/>
            <a:ext cx="4876800" cy="2514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09800" y="228600"/>
            <a:ext cx="49530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একক কাজ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133600"/>
            <a:ext cx="3581400" cy="3124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imagesোোোোো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09800"/>
            <a:ext cx="3810000" cy="3048000"/>
          </a:xfrm>
          <a:prstGeom prst="rect">
            <a:avLst/>
          </a:prstGeom>
          <a:solidFill>
            <a:srgbClr val="FF0000"/>
          </a:solidFill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Content Placeholder 7" descr="IMG_87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2895600"/>
            <a:ext cx="1524000" cy="16002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Oval 11"/>
          <p:cNvSpPr/>
          <p:nvPr/>
        </p:nvSpPr>
        <p:spPr>
          <a:xfrm>
            <a:off x="5791200" y="2286000"/>
            <a:ext cx="2514600" cy="2514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মাটি দূষণের কারণ গুলো লিখ? </a:t>
            </a:r>
            <a:endParaRPr lang="en-US" sz="2400" dirty="0"/>
          </a:p>
        </p:txBody>
      </p:sp>
      <p:pic>
        <p:nvPicPr>
          <p:cNvPr id="9" name="Picture 1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43200" y="304800"/>
            <a:ext cx="3657600" cy="1066800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</a:rPr>
              <a:t>উত্তর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1981200"/>
            <a:ext cx="4343400" cy="9144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dirty="0" smtClean="0">
                <a:solidFill>
                  <a:schemeClr val="tx1"/>
                </a:solidFill>
              </a:rPr>
              <a:t>কাচ,পলিথিন, প্লাষ্টিক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3124200"/>
            <a:ext cx="4724400" cy="9144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dirty="0" smtClean="0">
                <a:solidFill>
                  <a:schemeClr val="tx1"/>
                </a:solidFill>
              </a:rPr>
              <a:t>রাসায়নিক সার,কীটনাশের ব্যবহার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4191000"/>
            <a:ext cx="4495800" cy="9144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dirty="0" smtClean="0">
                <a:solidFill>
                  <a:schemeClr val="tx1"/>
                </a:solidFill>
              </a:rPr>
              <a:t>শিল্প কারখানার বর্জ্য ইত্যাদি।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" name="Picture 1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800"/>
          </a:xfr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33600" y="381000"/>
            <a:ext cx="53340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নিচের চিত্রগুলো ভাল করে লক্ষ কর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752600"/>
            <a:ext cx="3276600" cy="2667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81400" y="4191000"/>
            <a:ext cx="3276600" cy="2438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676400"/>
            <a:ext cx="3276600" cy="2438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safa 286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3276600" cy="2667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safa 297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752600"/>
            <a:ext cx="3200400" cy="2286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sagor khan\Downloads\safa 294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114800"/>
            <a:ext cx="3276600" cy="25908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Down Arrow 10"/>
          <p:cNvSpPr/>
          <p:nvPr/>
        </p:nvSpPr>
        <p:spPr>
          <a:xfrm rot="10800000">
            <a:off x="7467600" y="4114800"/>
            <a:ext cx="1143000" cy="1981200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bn-IN" sz="2000" dirty="0" smtClean="0"/>
              <a:t>প্লাষ্টিক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3886200" y="1676400"/>
            <a:ext cx="1295400" cy="238301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n-IN" dirty="0" smtClean="0"/>
              <a:t> </a:t>
            </a:r>
            <a:r>
              <a:rPr lang="bn-IN" sz="2000" dirty="0" smtClean="0"/>
              <a:t>শিল্প কারখানার বর্জ্য</a:t>
            </a:r>
            <a:endParaRPr lang="en-US" sz="2000" dirty="0"/>
          </a:p>
        </p:txBody>
      </p:sp>
      <p:sp>
        <p:nvSpPr>
          <p:cNvPr id="13" name="Right Arrow 12"/>
          <p:cNvSpPr/>
          <p:nvPr/>
        </p:nvSpPr>
        <p:spPr>
          <a:xfrm rot="16200000">
            <a:off x="1790700" y="4762500"/>
            <a:ext cx="2057400" cy="15240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কীটনাশক ব্যবহার </a:t>
            </a:r>
            <a:endParaRPr lang="en-US" sz="2000" dirty="0"/>
          </a:p>
        </p:txBody>
      </p:sp>
      <p:sp>
        <p:nvSpPr>
          <p:cNvPr id="16" name="Oval 15"/>
          <p:cNvSpPr/>
          <p:nvPr/>
        </p:nvSpPr>
        <p:spPr>
          <a:xfrm>
            <a:off x="0" y="5029200"/>
            <a:ext cx="2133600" cy="18288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মাটি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দূষণ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600200" y="381000"/>
            <a:ext cx="60960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পানি দূষণের কারণ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7" name="Picture 1" descr="C:\Users\sagor khan\Downloads\a12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r>
              <a:rPr lang="bn-IN" sz="3600" dirty="0" smtClean="0"/>
              <a:t>নিচের চিত্রগুলো ভাল করে লক্ষ কর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105400"/>
          </a:xfr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752600"/>
            <a:ext cx="3352800" cy="2438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57800" y="1752600"/>
            <a:ext cx="3352800" cy="2438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4191000"/>
            <a:ext cx="2895600" cy="2438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safa 263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3200400" cy="23622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sagor khan\Downloads\safa 264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752600"/>
            <a:ext cx="3429000" cy="2438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9" name="Picture 5" descr="C:\Users\sagor khan\Downloads\index 5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4267200"/>
            <a:ext cx="3200400" cy="2286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Down Arrow 9"/>
          <p:cNvSpPr/>
          <p:nvPr/>
        </p:nvSpPr>
        <p:spPr>
          <a:xfrm rot="10800000">
            <a:off x="2133600" y="4267200"/>
            <a:ext cx="914400" cy="22098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bn-IN" dirty="0" smtClean="0"/>
              <a:t> কারখানার বর্জ্য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rot="10800000">
            <a:off x="7848600" y="4267200"/>
            <a:ext cx="914400" cy="22098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n-IN" dirty="0" smtClean="0"/>
              <a:t>আবজর্না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3505200" y="2743200"/>
            <a:ext cx="2133600" cy="9144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bn-IN" dirty="0" smtClean="0"/>
              <a:t>গরু গোসল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81000" y="4648200"/>
            <a:ext cx="1524000" cy="19812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পানি দূষণ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381000"/>
            <a:ext cx="5486400" cy="914400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পানি দূষণের প্রভাব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1752600"/>
            <a:ext cx="3886200" cy="14478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কলেরা, জন্ডিস, টাইফয়েড রোগ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752600"/>
            <a:ext cx="3810000" cy="1447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আমাশয় ,ডায়রিয়া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3733800"/>
            <a:ext cx="5638800" cy="14478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মাছ ও অন্যান্য জলজ প্রাণীর বেচে থাকতে না </a:t>
            </a:r>
            <a:r>
              <a:rPr lang="bn-IN" sz="2800" smtClean="0">
                <a:solidFill>
                  <a:schemeClr val="tx1"/>
                </a:solidFill>
              </a:rPr>
              <a:t>পারা ।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8" name="Picture 1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33600" y="381000"/>
            <a:ext cx="5410200" cy="9144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দলীয়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9" name="Picture 1" descr="C:\Users\sagor khan\Downloads\a1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81000" y="1752600"/>
            <a:ext cx="8382000" cy="419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7200" y="1752600"/>
            <a:ext cx="3581400" cy="33528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029200" y="2514600"/>
            <a:ext cx="3733800" cy="20574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পানি দূষণের কারণ গুলো কি কি?  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4" name="Content Placeholder 7" descr="IMG201909151333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828800"/>
            <a:ext cx="3886200" cy="33528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19400" y="304800"/>
            <a:ext cx="35052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উত্তর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1752600"/>
            <a:ext cx="3657600" cy="2057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err="1" smtClean="0">
                <a:solidFill>
                  <a:schemeClr val="tx1"/>
                </a:solidFill>
              </a:rPr>
              <a:t>পয়ঃনিষ্কাশন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bn-IN" sz="2800" dirty="0" smtClean="0">
                <a:solidFill>
                  <a:schemeClr val="tx1"/>
                </a:solidFill>
              </a:rPr>
              <a:t>,</a:t>
            </a:r>
            <a:r>
              <a:rPr lang="en-US" sz="2800" dirty="0" err="1" smtClean="0">
                <a:solidFill>
                  <a:schemeClr val="tx1"/>
                </a:solidFill>
              </a:rPr>
              <a:t>শিল্প</a:t>
            </a:r>
            <a:r>
              <a:rPr lang="en-US" sz="2800" dirty="0" smtClean="0">
                <a:solidFill>
                  <a:schemeClr val="tx1"/>
                </a:solidFill>
              </a:rPr>
              <a:t> ব</a:t>
            </a:r>
            <a:r>
              <a:rPr lang="bn-IN" sz="2800" dirty="0" smtClean="0">
                <a:solidFill>
                  <a:schemeClr val="tx1"/>
                </a:solidFill>
              </a:rPr>
              <a:t>র্জ্য ও বৃষ্টি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24400" y="1752600"/>
            <a:ext cx="3657600" cy="2057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dirty="0" smtClean="0">
                <a:solidFill>
                  <a:schemeClr val="tx1"/>
                </a:solidFill>
              </a:rPr>
              <a:t>কীটনাশক,রাসায়নিক সার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" y="3962400"/>
            <a:ext cx="3657600" cy="2057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dirty="0" smtClean="0">
                <a:solidFill>
                  <a:srgbClr val="FFFF00"/>
                </a:solidFill>
              </a:rPr>
              <a:t>জলাশয়ে বাঁশ,বেত পাট ভিজিয়ে রাখা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24400" y="3886200"/>
            <a:ext cx="3657600" cy="1981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dirty="0" smtClean="0">
                <a:solidFill>
                  <a:srgbClr val="FFFF00"/>
                </a:solidFill>
              </a:rPr>
              <a:t>বিভিন্ন প্রাণীকে গোসল </a:t>
            </a:r>
            <a:r>
              <a:rPr lang="bn-IN" sz="2800" smtClean="0">
                <a:solidFill>
                  <a:srgbClr val="FFFF00"/>
                </a:solidFill>
              </a:rPr>
              <a:t>করানো ।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10" name="Picture 1" descr="C:\Users\sagor khan\Downloads\a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381000"/>
            <a:ext cx="5791200" cy="914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নিচের চিত্রগুলো ভাল করে লক্ষ কর 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81000" y="1676400"/>
            <a:ext cx="3581400" cy="2743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828800"/>
            <a:ext cx="3657600" cy="2590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4267200"/>
            <a:ext cx="3886200" cy="2133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index 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3657600" cy="28194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sagor khan\Downloads\safa 283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676400"/>
            <a:ext cx="3657600" cy="27432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1" name="Picture 7" descr="C:\Users\sagor khan\Downloads\safa 29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495800"/>
            <a:ext cx="3962400" cy="23622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Down Arrow 14"/>
          <p:cNvSpPr/>
          <p:nvPr/>
        </p:nvSpPr>
        <p:spPr>
          <a:xfrm rot="10800000">
            <a:off x="228599" y="4495800"/>
            <a:ext cx="1295400" cy="19812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জলাশয়ে পাট ছাড়ানো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10800000">
            <a:off x="7391400" y="4343400"/>
            <a:ext cx="1524000" cy="22860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রাসায় নিক সার প্রয়োগ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191000" y="2057400"/>
            <a:ext cx="942013" cy="236687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বিভিন্ন প্রকার ময়লা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600200" y="4876800"/>
            <a:ext cx="1447800" cy="1752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পানি দূষণ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381000"/>
            <a:ext cx="59436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বায়ু দূষণের কারণ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752600"/>
            <a:ext cx="3733800" cy="2133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যানবাহন,শিল্পকারখানার,ইটের ভাটা থেকে নির্গত ধোয়া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1676400"/>
            <a:ext cx="3733800" cy="21336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সিগারেটের ধোয়া ,এুটিপূর্ণ মোটর গাড়ি, রেলগাড়ি বাস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4114800"/>
            <a:ext cx="3810000" cy="19050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নির্মান কাজের ধূলিকণা, বিভিন্ন আর্বজনা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4038600"/>
            <a:ext cx="3810000" cy="19050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নির্বিচারে বন-জঙ্গল কাটা,ইত্যাদি </a:t>
            </a:r>
            <a:r>
              <a:rPr lang="bn-IN" sz="2800" dirty="0" smtClean="0"/>
              <a:t>।  </a:t>
            </a:r>
            <a:endParaRPr lang="en-US" sz="2800" dirty="0"/>
          </a:p>
        </p:txBody>
      </p:sp>
      <p:pic>
        <p:nvPicPr>
          <p:cNvPr id="10" name="Picture 1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447800" y="381000"/>
            <a:ext cx="54864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1752600"/>
            <a:ext cx="3581400" cy="419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imagesৌ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752600"/>
            <a:ext cx="3657600" cy="4267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Content Placeholder 4" descr="IMG_999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562100" y="2705100"/>
            <a:ext cx="1676400" cy="16002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4800600" y="1752600"/>
            <a:ext cx="3810000" cy="4267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 এম .সাখাওয়াত হোসেন </a:t>
            </a: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(ব্যবসায় শিক্ষা ) </a:t>
            </a: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,সদর ,নেত্রকোনা </a:t>
            </a:r>
          </a:p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hlinkClick r:id="rId5"/>
              </a:rPr>
              <a:t>         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shakhawath747@gamil.com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bn-IN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    </a:t>
            </a:r>
            <a:r>
              <a:rPr lang="en-US" sz="2000" dirty="0" smtClean="0">
                <a:solidFill>
                  <a:schemeClr val="tx1"/>
                </a:solidFill>
              </a:rPr>
              <a:t>Mob: </a:t>
            </a:r>
          </a:p>
          <a:p>
            <a:pPr>
              <a:buNone/>
            </a:pPr>
            <a:r>
              <a:rPr lang="bn-IN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>01734475103     01917636486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92D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828800"/>
            <a:ext cx="3352800" cy="2514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1828800"/>
            <a:ext cx="3429000" cy="2514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4343400"/>
            <a:ext cx="3429000" cy="2514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images 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828800"/>
            <a:ext cx="3429000" cy="2438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8" name="Picture 4" descr="C:\Users\sagor khan\Downloads\safa 261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343400"/>
            <a:ext cx="3429000" cy="2514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9" name="Picture 5" descr="C:\Users\sagor khan\Downloads\safa 278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828800"/>
            <a:ext cx="3276600" cy="2438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Rounded Rectangle 9"/>
          <p:cNvSpPr/>
          <p:nvPr/>
        </p:nvSpPr>
        <p:spPr>
          <a:xfrm>
            <a:off x="6934200" y="4343400"/>
            <a:ext cx="1981200" cy="609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সিগারেটের ধোঁয়া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0" y="4267200"/>
            <a:ext cx="1752600" cy="609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ধূলিকণা 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4114800" y="1676400"/>
            <a:ext cx="762000" cy="250240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bn-IN" dirty="0" smtClean="0"/>
              <a:t>শিল্প কারখানার ধোঁয়া 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33400" y="5029200"/>
            <a:ext cx="2286000" cy="1676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বায়ু দূষণ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47800" y="381000"/>
            <a:ext cx="6324600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নিচের চিত্রগুলো ভাল করে লক্ষ কর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76400" y="381000"/>
            <a:ext cx="5715000" cy="914400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বায়ু  দূষণের প্রভাব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0" y="1752600"/>
            <a:ext cx="3810000" cy="31242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dirty="0" smtClean="0">
                <a:solidFill>
                  <a:schemeClr val="tx1"/>
                </a:solidFill>
              </a:rPr>
              <a:t>শ্বাসকষ্টজনিত রোগসহ ক্যান্সারের মতো  মারাত্নক  রোগ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00600" y="1752600"/>
            <a:ext cx="3733800" cy="28956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এসিড বৃষ্টি দ্বারা মানুষ,জলজ প্রাণী এবং বনভূমির ক্ষতি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14600" y="3962400"/>
            <a:ext cx="3733800" cy="28956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পৃথিবীর তাপমাত্রা বৃদ্ধি,জলবায়ু পরিবর্তন ।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00200" y="381000"/>
            <a:ext cx="6172200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নিচের চিত্রগুলো ভাল করে লক্ষ কর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1752600"/>
            <a:ext cx="3505200" cy="2895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48200" y="1752600"/>
            <a:ext cx="3505200" cy="2895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0" y="3962400"/>
            <a:ext cx="3505200" cy="2895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images 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3581400" cy="2819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safa 280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828800"/>
            <a:ext cx="3505200" cy="27432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sagor khan\Downloads\safa 290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4648200"/>
            <a:ext cx="3505200" cy="22098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ounded Rectangle 10"/>
          <p:cNvSpPr/>
          <p:nvPr/>
        </p:nvSpPr>
        <p:spPr>
          <a:xfrm>
            <a:off x="0" y="1752600"/>
            <a:ext cx="685800" cy="2971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bn-IN" sz="2000" dirty="0" smtClean="0"/>
              <a:t>নির্ববারে বন-জঙ্গল কাটা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8229600" y="1752600"/>
            <a:ext cx="685800" cy="2895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bn-IN" sz="2000" dirty="0" smtClean="0"/>
              <a:t>গাড়ির কালো ধোঁয়া 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6553200" y="5486400"/>
            <a:ext cx="2362200" cy="609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বিভিন্ন আর্বজনা </a:t>
            </a:r>
            <a:endParaRPr lang="en-US" sz="2000" dirty="0"/>
          </a:p>
        </p:txBody>
      </p:sp>
      <p:sp>
        <p:nvSpPr>
          <p:cNvPr id="14" name="Isosceles Triangle 13"/>
          <p:cNvSpPr/>
          <p:nvPr/>
        </p:nvSpPr>
        <p:spPr>
          <a:xfrm>
            <a:off x="0" y="4800600"/>
            <a:ext cx="2895600" cy="18288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বায়ু দূষণ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33600" y="381000"/>
            <a:ext cx="5410200" cy="914400"/>
          </a:xfrm>
          <a:prstGeom prst="round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মূল্যায়ন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1828800"/>
            <a:ext cx="7315200" cy="40386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১। আমাদের জীবন ধারনের জন্য কোনটি অত্যাবশ্যক?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(ক) উদ্ভিদ           (খ) প্রাণী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(গ) মাটি              (ঘ) বায়ু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২। বর্তমানে পৃথিবীতে কোন পানির অভাব রয়েছে?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(ক) সুপেয়           (খ) মিষ্টি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(গ) লবণাক্ত         (ঘ) স্বাদু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৩। পলিথিনের মাটিতে মিশতে সময় লাগে-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(ক) দুশ  বছর         (খ) একশ বছর </a:t>
            </a:r>
            <a:br>
              <a:rPr lang="bn-IN" sz="2400" dirty="0" smtClean="0">
                <a:solidFill>
                  <a:schemeClr val="tx1"/>
                </a:solidFill>
              </a:rPr>
            </a:br>
            <a:r>
              <a:rPr lang="bn-IN" sz="2400" dirty="0" smtClean="0">
                <a:solidFill>
                  <a:schemeClr val="tx1"/>
                </a:solidFill>
              </a:rPr>
              <a:t>(গ) সাড়ে চারশ  বছর    (ঘ) তিনশ বছর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971800" y="2895600"/>
            <a:ext cx="4572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95600" y="3581400"/>
            <a:ext cx="457200" cy="4572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33600" y="5105400"/>
            <a:ext cx="3810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133600" y="304800"/>
            <a:ext cx="5562600" cy="1066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বাড়ীর কাজ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4034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04800" y="1600200"/>
            <a:ext cx="8534400" cy="4495800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ecagon 11"/>
          <p:cNvSpPr/>
          <p:nvPr/>
        </p:nvSpPr>
        <p:spPr>
          <a:xfrm>
            <a:off x="5105400" y="2209800"/>
            <a:ext cx="3352800" cy="2971800"/>
          </a:xfrm>
          <a:prstGeom prst="decagon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পানি ও মাটি দূষণের কারণ এবং উৎস গুলো লিখ?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304800" y="1600200"/>
            <a:ext cx="4038600" cy="3429000"/>
          </a:xfrm>
          <a:prstGeom prst="round1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agor khan\Downloads\4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3581400" cy="2667000"/>
          </a:xfrm>
          <a:prstGeom prst="rect">
            <a:avLst/>
          </a:prstGeom>
          <a:ln>
            <a:solidFill>
              <a:srgbClr val="FF0000"/>
            </a:solidFill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057400" y="381000"/>
            <a:ext cx="5638800" cy="91440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সবাইকে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2590800" y="1828800"/>
            <a:ext cx="4191000" cy="3581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034" name="Picture 2" descr="C:\Users\sagor khan\Downloads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905000"/>
            <a:ext cx="4495800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 rot="19668573">
            <a:off x="2810968" y="3048411"/>
            <a:ext cx="4363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ধন্যবাদ </a:t>
            </a:r>
            <a:endParaRPr lang="en-US" sz="4800" dirty="0"/>
          </a:p>
        </p:txBody>
      </p:sp>
      <p:pic>
        <p:nvPicPr>
          <p:cNvPr id="10" name="Picture 1" descr="C:\Users\sagor khan\Downloads\a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09800" y="228600"/>
            <a:ext cx="51816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পাঠ পরিচিতি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057400"/>
            <a:ext cx="2819400" cy="3276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2743200" cy="3200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4800600" y="1676400"/>
            <a:ext cx="3581400" cy="4038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শ্রেণি</a:t>
            </a:r>
            <a:r>
              <a:rPr lang="bn-IN" sz="2400" dirty="0" smtClean="0">
                <a:solidFill>
                  <a:schemeClr val="tx1"/>
                </a:solidFill>
              </a:rPr>
              <a:t>ঃ</a:t>
            </a:r>
            <a:r>
              <a:rPr lang="en-US" sz="2400" dirty="0" err="1" smtClean="0">
                <a:solidFill>
                  <a:schemeClr val="tx1"/>
                </a:solidFill>
              </a:rPr>
              <a:t>সপ্তম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বিষয়</a:t>
            </a:r>
            <a:r>
              <a:rPr lang="bn-IN" sz="2400" dirty="0" smtClean="0">
                <a:solidFill>
                  <a:schemeClr val="tx1"/>
                </a:solidFill>
              </a:rPr>
              <a:t>ঃ</a:t>
            </a:r>
            <a:r>
              <a:rPr lang="en-US" sz="2400" dirty="0" err="1" smtClean="0">
                <a:solidFill>
                  <a:schemeClr val="tx1"/>
                </a:solidFill>
              </a:rPr>
              <a:t>বি</a:t>
            </a:r>
            <a:r>
              <a:rPr lang="bn-IN" sz="2400" dirty="0" smtClean="0">
                <a:solidFill>
                  <a:schemeClr val="tx1"/>
                </a:solidFill>
              </a:rPr>
              <a:t>জ্ঞান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পাঠ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শিরোনাম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bn-IN" sz="2000" dirty="0" smtClean="0">
                <a:solidFill>
                  <a:schemeClr val="tx1"/>
                </a:solidFill>
              </a:rPr>
              <a:t>প্রাকৃতিক পরিবেশ এবং দূষণ </a:t>
            </a:r>
            <a:r>
              <a:rPr lang="bn-IN" sz="2000" dirty="0" smtClean="0">
                <a:solidFill>
                  <a:srgbClr val="FF0000"/>
                </a:solidFill>
              </a:rPr>
              <a:t>(</a:t>
            </a:r>
            <a:r>
              <a:rPr lang="bn-IN" sz="2400" dirty="0" smtClean="0">
                <a:solidFill>
                  <a:srgbClr val="FF0000"/>
                </a:solidFill>
              </a:rPr>
              <a:t>মাটি,পানি ও বায়ু)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bn-IN" sz="2400" dirty="0" smtClean="0">
                <a:solidFill>
                  <a:schemeClr val="tx1"/>
                </a:solidFill>
              </a:rPr>
              <a:t>অধ্যায়ঃএয়োদশ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সময়ঃ০০</a:t>
            </a:r>
            <a:r>
              <a:rPr lang="en-US" sz="2400" dirty="0" smtClean="0">
                <a:solidFill>
                  <a:schemeClr val="tx1"/>
                </a:solidFill>
              </a:rPr>
              <a:t>.00.00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bn-IN" sz="2400" dirty="0" smtClean="0">
                <a:solidFill>
                  <a:schemeClr val="tx1"/>
                </a:solidFill>
              </a:rPr>
              <a:t>তারিখঃ ০০.০০.০০ </a:t>
            </a:r>
            <a:endParaRPr lang="en-US" sz="2400" dirty="0"/>
          </a:p>
        </p:txBody>
      </p:sp>
      <p:pic>
        <p:nvPicPr>
          <p:cNvPr id="6145" name="Picture 1" descr="C:\Users\sagor khan\Downloads\a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52600" y="381000"/>
            <a:ext cx="6248400" cy="9144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নিচের চিত্রগুলো  দ্বারা কী বোঝানো হয়েছে</a:t>
            </a:r>
            <a:r>
              <a:rPr lang="en-US" sz="2400" smtClean="0">
                <a:solidFill>
                  <a:schemeClr val="tx1"/>
                </a:solidFill>
              </a:rPr>
              <a:t>?</a:t>
            </a:r>
            <a:r>
              <a:rPr lang="bn-IN" sz="240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600" y="1828800"/>
            <a:ext cx="2895600" cy="2667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4191000"/>
            <a:ext cx="2895600" cy="2514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1752600"/>
            <a:ext cx="2895600" cy="2667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safa 289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2819400" cy="2667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images 1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828800"/>
            <a:ext cx="28956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sagor khan\Downloads\index 5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038600"/>
            <a:ext cx="2895600" cy="2667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ight Arrow 11"/>
          <p:cNvSpPr/>
          <p:nvPr/>
        </p:nvSpPr>
        <p:spPr>
          <a:xfrm>
            <a:off x="4191000" y="2438400"/>
            <a:ext cx="1752600" cy="9906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বায়ু দূষণ  </a:t>
            </a:r>
            <a:endParaRPr lang="en-US" sz="2000" dirty="0"/>
          </a:p>
        </p:txBody>
      </p:sp>
      <p:sp>
        <p:nvSpPr>
          <p:cNvPr id="13" name="Down Arrow 12"/>
          <p:cNvSpPr/>
          <p:nvPr/>
        </p:nvSpPr>
        <p:spPr>
          <a:xfrm rot="5400000">
            <a:off x="6362700" y="4686300"/>
            <a:ext cx="990600" cy="16764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n-IN" sz="2000" dirty="0" smtClean="0"/>
              <a:t>পানি দূষণ  </a:t>
            </a:r>
            <a:endParaRPr lang="en-US" sz="2000" dirty="0"/>
          </a:p>
        </p:txBody>
      </p:sp>
      <p:sp>
        <p:nvSpPr>
          <p:cNvPr id="14" name="Down Arrow 13"/>
          <p:cNvSpPr/>
          <p:nvPr/>
        </p:nvSpPr>
        <p:spPr>
          <a:xfrm rot="10800000">
            <a:off x="784860" y="4472940"/>
            <a:ext cx="1066800" cy="172212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bn-IN" sz="2000" dirty="0" smtClean="0"/>
              <a:t>মাটি দূষণ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2133600" y="304800"/>
            <a:ext cx="5562600" cy="1066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আজকের পাঠ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6" name="Picture 1" descr="C:\Users\sagor khan\Downloads\a12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133600" y="381000"/>
            <a:ext cx="58674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</a:rPr>
              <a:t>শিখনফল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3000" y="1828800"/>
            <a:ext cx="7086600" cy="3886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এই পাঠ শেষে শিক্ষার্থীরা-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১। পরিবেশের উপাদানসমূহের দূষণের কারণ ব্যাখ্যা করতে পারবে।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২। পরিবেশের উপাদানসমূহের দূষণের প্রভাব বর্ণনা করতে পারবে।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" name="Picture 1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381000"/>
            <a:ext cx="5791200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মাটি দূষণের কারণ 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1" descr="C:\Users\sagor khan\Downloads\a12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828800"/>
            <a:ext cx="3200400" cy="259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1905000"/>
            <a:ext cx="3352800" cy="2438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4267200"/>
            <a:ext cx="3352800" cy="2438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828800" y="381000"/>
            <a:ext cx="6019800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নিচের চিত্রগুলো ভাল করে লক্ষ কর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agor khan\Downloads\index 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3200400" cy="2438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safa 287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905000"/>
            <a:ext cx="3200400" cy="2438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sagor khan\Downloads\safa 293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4343400"/>
            <a:ext cx="3276600" cy="2362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Down Arrow 10"/>
          <p:cNvSpPr/>
          <p:nvPr/>
        </p:nvSpPr>
        <p:spPr>
          <a:xfrm rot="5400000">
            <a:off x="3886200" y="1981201"/>
            <a:ext cx="1219199" cy="18288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n-IN" sz="2000" dirty="0" smtClean="0"/>
              <a:t>আবর্জনা </a:t>
            </a:r>
            <a:endParaRPr lang="en-US" sz="2000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7391400" y="4419600"/>
            <a:ext cx="1371600" cy="18288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bn-IN" sz="2000" dirty="0" smtClean="0"/>
              <a:t>রাসায়নিক</a:t>
            </a:r>
            <a:r>
              <a:rPr lang="bn-IN" dirty="0" smtClean="0"/>
              <a:t> </a:t>
            </a:r>
            <a:r>
              <a:rPr lang="bn-IN" sz="2000" dirty="0" smtClean="0"/>
              <a:t>সার </a:t>
            </a:r>
            <a:endParaRPr lang="en-US" sz="2000" dirty="0"/>
          </a:p>
        </p:txBody>
      </p:sp>
      <p:sp>
        <p:nvSpPr>
          <p:cNvPr id="13" name="Right Arrow 12"/>
          <p:cNvSpPr/>
          <p:nvPr/>
        </p:nvSpPr>
        <p:spPr>
          <a:xfrm>
            <a:off x="1676400" y="5029200"/>
            <a:ext cx="1740408" cy="11430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পলিথিন </a:t>
            </a:r>
            <a:endParaRPr lang="en-US" sz="2000" dirty="0"/>
          </a:p>
        </p:txBody>
      </p:sp>
      <p:sp>
        <p:nvSpPr>
          <p:cNvPr id="14" name="Oval 13"/>
          <p:cNvSpPr/>
          <p:nvPr/>
        </p:nvSpPr>
        <p:spPr>
          <a:xfrm>
            <a:off x="0" y="4724400"/>
            <a:ext cx="1524000" cy="167640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মাটি দূষণ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381000"/>
            <a:ext cx="5867400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মাটি দূষণের প্রভাব 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533400" y="1676400"/>
            <a:ext cx="3048000" cy="2743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মাটির উর্বরতা হারোনো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62600" y="1828800"/>
            <a:ext cx="3048000" cy="2590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জলাবদ্ধতার সৃষ্টি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48000" y="3200400"/>
            <a:ext cx="3048000" cy="274320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ক্যান্সারের মতো ভয়াবহ রোগ </a:t>
            </a:r>
            <a:r>
              <a:rPr lang="bn-IN" sz="2800" smtClean="0">
                <a:solidFill>
                  <a:schemeClr val="tx1"/>
                </a:solidFill>
              </a:rPr>
              <a:t>সৃষ্টি ।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9" name="Picture 1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466</Words>
  <Application>Microsoft Office PowerPoint</Application>
  <PresentationFormat>On-screen Show (4:3)</PresentationFormat>
  <Paragraphs>119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 </vt:lpstr>
      <vt:lpstr>Slide 12</vt:lpstr>
      <vt:lpstr> </vt:lpstr>
      <vt:lpstr>নিচের চিত্রগুলো ভাল করে লক্ষ কর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125</cp:revision>
  <dcterms:created xsi:type="dcterms:W3CDTF">2020-09-23T22:18:39Z</dcterms:created>
  <dcterms:modified xsi:type="dcterms:W3CDTF">2021-04-12T05:29:44Z</dcterms:modified>
</cp:coreProperties>
</file>