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67" r:id="rId6"/>
    <p:sldId id="268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1" r:id="rId16"/>
    <p:sldId id="272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1C9C5"/>
    <a:srgbClr val="33CCCC"/>
    <a:srgbClr val="CCECFF"/>
    <a:srgbClr val="B7B7FF"/>
    <a:srgbClr val="C1C1FF"/>
    <a:srgbClr val="FDC3C3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8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0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2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5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4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9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9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9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DE16-8C9D-4408-8721-D831DB20F16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3C412-CF7C-4DD1-AB93-588E006B9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1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372" y="2078998"/>
            <a:ext cx="9144000" cy="3057777"/>
          </a:xfrm>
        </p:spPr>
        <p:txBody>
          <a:bodyPr>
            <a:normAutofit fontScale="90000"/>
          </a:bodyPr>
          <a:lstStyle/>
          <a:p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23900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812" y="282389"/>
            <a:ext cx="496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 জাতীয় ব্যয় নির্ণয়ঃ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87824" y="1402978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178859" y="1905001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19283" y="1402978"/>
            <a:ext cx="143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03659" y="1358155"/>
            <a:ext cx="116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35424" y="134471"/>
            <a:ext cx="1089212" cy="1156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গ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232653" y="1948081"/>
            <a:ext cx="4697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দালান কোঠা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 সাজসজ্জা</a:t>
            </a:r>
            <a:endParaRPr lang="bn-BD" sz="48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79230" y="1952564"/>
            <a:ext cx="24877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BD" sz="48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৪৫,০০০</a:t>
            </a:r>
          </a:p>
          <a:p>
            <a:pPr algn="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৫০,০০০</a:t>
            </a:r>
          </a:p>
          <a:p>
            <a:pPr algn="r"/>
            <a:endParaRPr lang="bn-BD" sz="48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৯৫,০</a:t>
            </a:r>
            <a:r>
              <a:rPr lang="bn-BD" sz="48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183341" y="5715001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83341" y="1398494"/>
            <a:ext cx="0" cy="432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4117" y="1402976"/>
            <a:ext cx="0" cy="432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089341" y="1394011"/>
            <a:ext cx="0" cy="432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39635" y="4908176"/>
            <a:ext cx="325418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412941" y="5526741"/>
            <a:ext cx="1559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417424" y="5585012"/>
            <a:ext cx="1559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06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812" y="94131"/>
            <a:ext cx="496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জাতীয় ব্যয় নির্ণয়ঃ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87824" y="824757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178859" y="1326780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6589" y="811310"/>
            <a:ext cx="143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74306" y="779934"/>
            <a:ext cx="116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6" y="1369860"/>
            <a:ext cx="55312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মজুদ পণ্য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বাদঃ সমাপণী মজুদ পণ্য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কুঋণ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বাদঃ কুঋণ সঞ্চিতি</a:t>
            </a:r>
          </a:p>
          <a:p>
            <a:endParaRPr lang="bn-BD" sz="36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বিমা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143999" y="1374343"/>
            <a:ext cx="19363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bn-BD" sz="36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৫,০০০</a:t>
            </a: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২,০০০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৫,০০০</a:t>
            </a: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৮,০০০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83341" y="6347013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73470" y="797863"/>
            <a:ext cx="116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44553" y="1365378"/>
            <a:ext cx="2102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৪০,০০০</a:t>
            </a: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(৩৫,০০০)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,০০০</a:t>
            </a: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(৩,০০০)</a:t>
            </a:r>
          </a:p>
          <a:p>
            <a:pPr algn="r"/>
            <a:endParaRPr lang="bn-BD" sz="36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29234" y="2495029"/>
            <a:ext cx="215152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22142" y="4159623"/>
            <a:ext cx="215152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64707" y="5818094"/>
            <a:ext cx="215152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08141" y="5708778"/>
            <a:ext cx="1936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২০,০</a:t>
            </a:r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9789459" y="6225988"/>
            <a:ext cx="11833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793942" y="6270812"/>
            <a:ext cx="11833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107271" y="820271"/>
            <a:ext cx="0" cy="5540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973677" y="811307"/>
            <a:ext cx="0" cy="5540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26636" y="815790"/>
            <a:ext cx="0" cy="5540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83368" y="820273"/>
            <a:ext cx="0" cy="5540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98174" y="6296672"/>
            <a:ext cx="10372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মুনাফা জাতীয় আয় ৯৫,০০০ টাকা এবং মুনাফা জাতীয় ব্যয় ২০,০০০ টাকা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7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5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9054" y="530626"/>
            <a:ext cx="4134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একক কাজ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37030" y="2264229"/>
            <a:ext cx="11146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১। রেওয়ামিলের ছকে কলামের সংখ্যা কত?</a:t>
            </a:r>
          </a:p>
          <a:p>
            <a:r>
              <a:rPr lang="bn-BD" sz="4800" dirty="0" smtClean="0"/>
              <a:t>২। কোন কোন এন্ট্রি রেওয়ামিলে অন্তর্ভূক্ত</a:t>
            </a:r>
          </a:p>
          <a:p>
            <a:r>
              <a:rPr lang="bn-BD" sz="4800" dirty="0" smtClean="0"/>
              <a:t>	হবে না?</a:t>
            </a:r>
          </a:p>
          <a:p>
            <a:r>
              <a:rPr lang="bn-BD" sz="4800" dirty="0" smtClean="0"/>
              <a:t>৩। কখন সমাপণী মজুদ পণ্য রেওয়ামিলে</a:t>
            </a:r>
          </a:p>
          <a:p>
            <a:r>
              <a:rPr lang="bn-BD" sz="4800" dirty="0" smtClean="0"/>
              <a:t>	অন্তর্ভূক্ত হবে?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808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7112" y="290286"/>
            <a:ext cx="4134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মূল্যায়ন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53145" y="1741715"/>
            <a:ext cx="111469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১। রেওয়ামিলের ছকে কলামের সংখ্যা ৫টি।</a:t>
            </a:r>
          </a:p>
          <a:p>
            <a:r>
              <a:rPr lang="bn-BD" sz="4800" dirty="0" smtClean="0"/>
              <a:t> </a:t>
            </a:r>
          </a:p>
          <a:p>
            <a:r>
              <a:rPr lang="bn-BD" sz="4800" dirty="0" smtClean="0"/>
              <a:t>২। যেসব এন্ট্রি রেওয়ামিলে অন্তর্ভূক্ত হবে</a:t>
            </a:r>
          </a:p>
          <a:p>
            <a:r>
              <a:rPr lang="bn-BD" sz="4800" dirty="0"/>
              <a:t>	</a:t>
            </a:r>
            <a:r>
              <a:rPr lang="bn-BD" sz="4800" dirty="0" smtClean="0"/>
              <a:t>না তা হলো- প্রারম্ভিক নগদ তহবিল,</a:t>
            </a:r>
          </a:p>
          <a:p>
            <a:r>
              <a:rPr lang="bn-BD" sz="4800" dirty="0"/>
              <a:t>	</a:t>
            </a:r>
            <a:r>
              <a:rPr lang="bn-BD" sz="4800" dirty="0" smtClean="0"/>
              <a:t>প্রারম্ভিক ব্যাংক তহবিল ও সমাপণী</a:t>
            </a:r>
          </a:p>
          <a:p>
            <a:r>
              <a:rPr lang="bn-BD" sz="4800" dirty="0"/>
              <a:t>	</a:t>
            </a:r>
            <a:r>
              <a:rPr lang="bn-BD" sz="4800" dirty="0" smtClean="0"/>
              <a:t>মজুদ পণ্য। </a:t>
            </a:r>
          </a:p>
        </p:txBody>
      </p:sp>
    </p:spTree>
    <p:extLst>
      <p:ext uri="{BB962C8B-B14F-4D97-AF65-F5344CB8AC3E}">
        <p14:creationId xmlns:p14="http://schemas.microsoft.com/office/powerpoint/2010/main" val="222895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8630" y="2293257"/>
            <a:ext cx="111469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৩। যখন  রেওয়ামিলে সমন্বয়নিত</a:t>
            </a:r>
            <a:r>
              <a:rPr lang="en-US" sz="4800" dirty="0" smtClean="0"/>
              <a:t> </a:t>
            </a:r>
            <a:r>
              <a:rPr lang="bn-BD" sz="4800" dirty="0" smtClean="0"/>
              <a:t>ক্রয় থাকে 	তখন সমাপণী মজুদ পণ্য রেওয়ামিলে</a:t>
            </a:r>
          </a:p>
          <a:p>
            <a:r>
              <a:rPr lang="bn-BD" sz="4800" dirty="0"/>
              <a:t>	</a:t>
            </a:r>
            <a:r>
              <a:rPr lang="bn-BD" sz="4800" dirty="0" smtClean="0"/>
              <a:t>অন্তর্ভূক্ত হবে কিন্তু প্রারম্ভিক মজুদ পণ্য</a:t>
            </a:r>
          </a:p>
          <a:p>
            <a:r>
              <a:rPr lang="bn-BD" sz="4800" dirty="0"/>
              <a:t>	</a:t>
            </a:r>
            <a:r>
              <a:rPr lang="bn-BD" sz="4800" dirty="0" smtClean="0"/>
              <a:t>ও ক্রয় রেওয়ামিলে অন্তর্ভূক্ত হবে না? 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189512" y="442686"/>
            <a:ext cx="4134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মূল্যায়ন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4417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5518" y="1459943"/>
            <a:ext cx="4598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31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ডিসেম্বর, ২০১৭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43001" y="2619401"/>
            <a:ext cx="9955305" cy="3958751"/>
            <a:chOff x="1143001" y="2619401"/>
            <a:chExt cx="9955305" cy="3958751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174377" y="2695600"/>
              <a:ext cx="992392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65412" y="3668268"/>
              <a:ext cx="992392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146177" y="2856965"/>
              <a:ext cx="14388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বিবরণ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76564" y="2619401"/>
              <a:ext cx="15464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ডেবিট</a:t>
              </a:r>
            </a:p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টাকা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614648" y="2637330"/>
              <a:ext cx="11609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ক্রেডিট</a:t>
              </a:r>
            </a:p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টাকা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3884" y="2682152"/>
              <a:ext cx="5737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খঃপৃঃ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837329" y="2677670"/>
              <a:ext cx="0" cy="36844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143001" y="2842371"/>
              <a:ext cx="17615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ক্রমিক নং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87823" y="2695599"/>
              <a:ext cx="0" cy="36844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517340" y="2700082"/>
              <a:ext cx="0" cy="36844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315199" y="2691118"/>
              <a:ext cx="0" cy="36844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242611" y="2695601"/>
              <a:ext cx="0" cy="36844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1075893" y="2686637"/>
              <a:ext cx="0" cy="36844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873188" y="3711348"/>
              <a:ext cx="3635187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প্রারম্ভিক মজুদপণ্য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ক্রয়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বেতন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পাওনাদার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দেনাদার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09329" y="3711347"/>
              <a:ext cx="1801906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৩৪,০০০</a:t>
              </a:r>
            </a:p>
            <a:p>
              <a:pPr algn="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১,০০,০০০</a:t>
              </a:r>
            </a:p>
            <a:p>
              <a:pPr algn="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১২,০০০</a:t>
              </a:r>
            </a:p>
            <a:p>
              <a:pPr algn="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৪০,০০০</a:t>
              </a:r>
            </a:p>
            <a:p>
              <a:pPr algn="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১৬,০০০</a:t>
              </a:r>
              <a:endParaRPr lang="bn-BD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23683" y="3715830"/>
              <a:ext cx="1398494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endParaRPr lang="bn-BD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01354" y="0"/>
            <a:ext cx="3482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বাড়ির কাজ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587188" y="551494"/>
            <a:ext cx="116048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মেসার্স সালেহ এন্ড কোং এর হিসাবরক্ষক কর্তৃক প্রস্তুতকৃত রেওয়ামিলটিতে কিছু অসামঞ্জস্য পলক্ষিত হয়। এই ত্রুটিপূর্ণ রেওয়ামিলটি নিচে প্রদত্ত হলোঃ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8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65412" y="32"/>
            <a:ext cx="10212171" cy="6472486"/>
            <a:chOff x="1165412" y="32"/>
            <a:chExt cx="10212171" cy="647248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837329" y="94132"/>
              <a:ext cx="0" cy="63739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873188" y="10117"/>
              <a:ext cx="3635187" cy="6093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জমার উদ্বৃত্ত 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আন্তঃফেরত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জাহাজ ভাড়া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প্রদেয় বিল</a:t>
              </a:r>
              <a:endParaRPr lang="en-US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গৃহীত</a:t>
              </a:r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ঋণ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দালানকোঠা</a:t>
              </a:r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বরাদ্দকৃত বাট্টা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মূলধন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বিক্রয়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বহিঃফেরত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মনিহারি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কুঋণ</a:t>
              </a:r>
            </a:p>
            <a:p>
              <a:r>
                <a:rPr lang="bn-BD" sz="3000" baseline="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সন্দেহজনক দেনা সঞ্চিতি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9318811" y="8988"/>
              <a:ext cx="1734671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৪৫,০০০</a:t>
              </a: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৫,০০০</a:t>
              </a:r>
            </a:p>
            <a:p>
              <a:pPr algn="r"/>
              <a:endParaRPr lang="bn-BD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১৩,০০০</a:t>
              </a: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১০,০০০</a:t>
              </a: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৬৭,০০০</a:t>
              </a: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১,৪০,০০০</a:t>
              </a:r>
              <a:endParaRPr lang="bn-BD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৫,০০০</a:t>
              </a: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৯,০০০</a:t>
              </a:r>
              <a:endParaRPr lang="bn-BD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81054" y="32"/>
              <a:ext cx="1734671" cy="609397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৩,০০০</a:t>
              </a:r>
              <a:endParaRPr lang="bn-BD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২০,০০০</a:t>
              </a: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৫৫,০০০</a:t>
              </a: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endParaRPr lang="bn-BD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৬,০০০</a:t>
              </a: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৮,০০০</a:t>
              </a:r>
            </a:p>
            <a:p>
              <a:pPr algn="r"/>
              <a:endParaRPr lang="bn-BD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r"/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৮,০০০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187824" y="98615"/>
              <a:ext cx="0" cy="63739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539752" y="94129"/>
              <a:ext cx="0" cy="63739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310717" y="94129"/>
              <a:ext cx="0" cy="63739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238130" y="94129"/>
              <a:ext cx="0" cy="63739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1084860" y="94129"/>
              <a:ext cx="0" cy="63739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24165" y="5979463"/>
              <a:ext cx="3769658" cy="447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9711169" y="5854280"/>
              <a:ext cx="166641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২,৯৪,০০০</a:t>
              </a:r>
              <a:endParaRPr lang="en-US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47645" y="5858762"/>
              <a:ext cx="14699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২,৯৪,০০০</a:t>
              </a:r>
              <a:endParaRPr lang="en-US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7584141" y="6387353"/>
              <a:ext cx="155985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582274" y="6432177"/>
              <a:ext cx="155985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9444318" y="6379135"/>
              <a:ext cx="155985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9441704" y="6423212"/>
              <a:ext cx="155985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65412" y="6463555"/>
              <a:ext cx="992392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223683" y="13447"/>
              <a:ext cx="1465729" cy="6093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১১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১২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১৩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১৪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১৫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১৬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১৭</a:t>
              </a:r>
            </a:p>
            <a:p>
              <a:r>
                <a:rPr lang="bn-BD" sz="3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১৮</a:t>
              </a:r>
              <a:endParaRPr lang="en-US" sz="3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2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7541" y="811306"/>
            <a:ext cx="113806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	 মেসার্স সালেহ এন্ড কোং-এর মূলধন জাতীয়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 পরিমাণ নির্ণয় কর।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	উপর্যুক্ত তথ্যের আলোকে মুনাফা জাতীয় ব্যয়ের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 নির্ণয় কর।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	উদ্দীপকের আলোকে মেসার্স সালেহ এন্ড কোং-এর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শুদ্ধ রেওয়ামিল প্রস্তুত কর। </a:t>
            </a:r>
          </a:p>
        </p:txBody>
      </p:sp>
    </p:spTree>
    <p:extLst>
      <p:ext uri="{BB962C8B-B14F-4D97-AF65-F5344CB8AC3E}">
        <p14:creationId xmlns:p14="http://schemas.microsoft.com/office/powerpoint/2010/main" val="316644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906" y="1909483"/>
            <a:ext cx="832372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/>
              <a:t>ধন্যবাদ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3849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14805" y="221673"/>
            <a:ext cx="3879273" cy="1066800"/>
          </a:xfrm>
          <a:prstGeom prst="rect">
            <a:avLst/>
          </a:prstGeom>
          <a:solidFill>
            <a:srgbClr val="31C9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0" y="1662545"/>
            <a:ext cx="12192000" cy="5195455"/>
            <a:chOff x="0" y="1662545"/>
            <a:chExt cx="12192000" cy="5195455"/>
          </a:xfrm>
        </p:grpSpPr>
        <p:sp>
          <p:nvSpPr>
            <p:cNvPr id="11" name="Rectangle 10"/>
            <p:cNvSpPr/>
            <p:nvPr/>
          </p:nvSpPr>
          <p:spPr>
            <a:xfrm>
              <a:off x="0" y="1662545"/>
              <a:ext cx="12081164" cy="5195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5" name="Straight Connector 14"/>
            <p:cNvCxnSpPr>
              <a:stCxn id="11" idx="0"/>
              <a:endCxn id="11" idx="2"/>
            </p:cNvCxnSpPr>
            <p:nvPr/>
          </p:nvCxnSpPr>
          <p:spPr>
            <a:xfrm>
              <a:off x="6040582" y="1662545"/>
              <a:ext cx="0" cy="51954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0" y="1676400"/>
              <a:ext cx="12192000" cy="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999017" y="1662545"/>
              <a:ext cx="0" cy="51954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082145" y="1690255"/>
              <a:ext cx="6109855" cy="5167745"/>
            </a:xfrm>
            <a:prstGeom prst="rect">
              <a:avLst/>
            </a:prstGeom>
            <a:solidFill>
              <a:srgbClr val="FDC3C3"/>
            </a:solidFill>
            <a:ln>
              <a:solidFill>
                <a:srgbClr val="DED9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1690255"/>
              <a:ext cx="5971309" cy="5167745"/>
            </a:xfrm>
            <a:prstGeom prst="rect">
              <a:avLst/>
            </a:prstGeom>
            <a:solidFill>
              <a:srgbClr val="C1C1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10222"/>
              <a:ext cx="2356984" cy="294623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507672" y="2092037"/>
              <a:ext cx="3089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কামাল হোসেন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2144" y="2715490"/>
              <a:ext cx="38515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 (ব্যবসায় শিক্ষা)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55271" y="3241963"/>
              <a:ext cx="336665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আহমেদ বাওয়ানী একাডেমী স্কুল এন্ড কলেজ </a:t>
              </a:r>
            </a:p>
            <a:p>
              <a:pPr algn="ctr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আরমানিটোলা, ঢাকা।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0" y="5098473"/>
              <a:ext cx="58050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মোবাইলঃ ০১৮৮২১২৪৫৪৩</a:t>
              </a:r>
            </a:p>
            <a:p>
              <a:pPr algn="ctr"/>
              <a:r>
                <a:rPr lang="bn-BD" sz="2400" dirty="0" smtClean="0">
                  <a:latin typeface="+mj-lt"/>
                  <a:cs typeface="NikoshBAN" panose="02000000000000000000" pitchFamily="2" charset="0"/>
                </a:rPr>
                <a:t>Email:mdkamalhossen</a:t>
              </a:r>
              <a:r>
                <a:rPr lang="bn-BD" sz="2400" dirty="0" smtClean="0">
                  <a:latin typeface="+mj-lt"/>
                  <a:cs typeface="+mj-cs"/>
                </a:rPr>
                <a:t>1985</a:t>
              </a:r>
              <a:r>
                <a:rPr lang="bn-BD" sz="2400" dirty="0" smtClean="0">
                  <a:latin typeface="+mj-lt"/>
                  <a:cs typeface="NikoshBAN" panose="02000000000000000000" pitchFamily="2" charset="0"/>
                </a:rPr>
                <a:t>@yahoo.com</a:t>
              </a:r>
              <a:endParaRPr lang="en-US" sz="2400" dirty="0">
                <a:latin typeface="+mj-lt"/>
                <a:cs typeface="NikoshBAN" panose="02000000000000000000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76108" y="2092038"/>
              <a:ext cx="5430982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নবম-দশমঃ শ্রেণি</a:t>
              </a:r>
            </a:p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হিসাব বিজ্ঞান</a:t>
              </a:r>
            </a:p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অধ্যায়-৯  (রেওয়ামিল) </a:t>
              </a:r>
            </a:p>
            <a:p>
              <a:pPr algn="ctr"/>
              <a:r>
                <a:rPr lang="bn-BD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বোর্ড বইয়ের সৃজনশীল </a:t>
              </a:r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২নং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৩০ মিনিট</a:t>
              </a:r>
            </a:p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১৪/০৪।২০২১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66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047" y="1519518"/>
            <a:ext cx="4598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আজকের পাঠ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483659" y="3433482"/>
            <a:ext cx="8951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রেওয়ামিল বোর্ড  বইয়ের সৃজনশীল-২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323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5562" y="532546"/>
            <a:ext cx="4598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শিখনফল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12801" y="1909482"/>
            <a:ext cx="10751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এই পাঠ শেষে শিক্ষার্থীরা...  </a:t>
            </a:r>
          </a:p>
          <a:p>
            <a:r>
              <a:rPr lang="bn-BD" sz="4400" dirty="0" smtClean="0"/>
              <a:t>১। রেওয়ামিলে যেসব এন্ট্রি অন্তর্ভুক্ত হবে না তা চিহ্নিত করতে পারবে। </a:t>
            </a:r>
          </a:p>
          <a:p>
            <a:r>
              <a:rPr lang="bn-BD" sz="4400" dirty="0" smtClean="0"/>
              <a:t>২। রেওয়ামিল প্রস্তুত করতে পারবে। </a:t>
            </a:r>
          </a:p>
          <a:p>
            <a:r>
              <a:rPr lang="bn-BD" sz="4400" dirty="0" smtClean="0"/>
              <a:t>৩। মূলধন জাতীয় ব্যয় নির্ণয় করতে পারবে। </a:t>
            </a:r>
          </a:p>
          <a:p>
            <a:r>
              <a:rPr lang="bn-BD" sz="4400" dirty="0" smtClean="0"/>
              <a:t>৪। মুনাফা জাতীয় ব্যয় নির্ণয় করতে পারবে।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031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928" y="338791"/>
            <a:ext cx="11604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জুবিলি এন্টারপ্রাইজের ২০১৭ সালের ৩১ ডিসেম্বর তারিখের হিসাবের উদ্বৃত্তগুলো নিম্নরূপঃ-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46900"/>
              </p:ext>
            </p:extLst>
          </p:nvPr>
        </p:nvGraphicFramePr>
        <p:xfrm>
          <a:off x="663545" y="1104405"/>
          <a:ext cx="10675470" cy="5118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3376"/>
                <a:gridCol w="1842247"/>
                <a:gridCol w="3482788"/>
                <a:gridCol w="2017059"/>
              </a:tblGrid>
              <a:tr h="767122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351144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 ও সাজসজ্জা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বিল 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বিল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সাধারণ সঞ্চিতি</a:t>
                      </a:r>
                      <a:endParaRPr lang="bn-BD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তহবিল (০১/০১/১৭)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 পণ্য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(০১/০১/১৭)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কুঋণ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কুঋণ সঞ্চিতি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১,৫০,০০০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দালানকোঠা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বেতন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অনুপার্জিত সেবা আয়</a:t>
                      </a: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 জমাতিরিক্ত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তহবিল (৩১/১২/১৭)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বিমা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 পণ্য 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(৩১/১২/১৭)</a:t>
                      </a:r>
                      <a:endParaRPr lang="bn-BD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৮,০০০</a:t>
                      </a:r>
                    </a:p>
                    <a:p>
                      <a:pPr algn="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৩৫,০০০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85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7541" y="811306"/>
            <a:ext cx="113806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	জুবিলি এন্টারপ্রাইজের রেওয়ামিলে যে উদ্বৃত্তগুলো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 হবে না, তার পরিমাণ নির্ণয়। 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	উপর্যুক্ত উদ্বৃত্তগুলো দ্বারা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জুবিলি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এন্টারপ্রাইজের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 প্রস্তুত কর। 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	জুবিলি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এন্টারপ্রাইজের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 জাতীয় ব্যয় ও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জাতীয় ব্যয়ের পরিমাণ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2386596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4372" y="384259"/>
            <a:ext cx="111745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জুবিলি এন্টারপ্রাইজের রেওয়ামিলে যে উদ্বৃত্তগুলো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অন্তর্ভুক্ত হবে না, তার পরিমাণ নির্ণয়ঃ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23683" y="2702861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4718" y="3204884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37946" y="2689414"/>
            <a:ext cx="0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22895" y="2707343"/>
            <a:ext cx="0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129683" y="2684931"/>
            <a:ext cx="0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33012" y="2702860"/>
            <a:ext cx="0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12142" y="2702861"/>
            <a:ext cx="143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2824" y="2680450"/>
            <a:ext cx="116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89141" y="2684933"/>
            <a:ext cx="1160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0578" y="3240743"/>
            <a:ext cx="4800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হাতে নগদ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(০১/০১/২০১৭)</a:t>
            </a:r>
          </a:p>
          <a:p>
            <a:r>
              <a:rPr lang="bn-BD" sz="4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মজুদ পণ্য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(০১/০১/২০১৭)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9755" y="3245225"/>
            <a:ext cx="2066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৬,০০০</a:t>
            </a:r>
          </a:p>
          <a:p>
            <a:pPr algn="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৩৫,০০০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45389" y="4473389"/>
            <a:ext cx="2066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৪১,০০০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118412" y="4558555"/>
            <a:ext cx="252804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14718" y="5208496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79496" y="5453879"/>
            <a:ext cx="480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৪১,০০০ টাকা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0580" y="4464425"/>
            <a:ext cx="2066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08542" y="449051"/>
            <a:ext cx="1089212" cy="1156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ক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6460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5518" y="94130"/>
            <a:ext cx="4598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জুবিলি এন্টারপ্রাইজের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31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ডিসেম্বর, ২০১৭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74377" y="2290484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165412" y="3263152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46177" y="2451849"/>
            <a:ext cx="143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6564" y="2214285"/>
            <a:ext cx="1546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14648" y="2232214"/>
            <a:ext cx="1160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3884" y="2277036"/>
            <a:ext cx="573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খঃপৃঃ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837329" y="2272554"/>
            <a:ext cx="0" cy="3684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43001" y="2437255"/>
            <a:ext cx="1761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ক্রমিক নং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187823" y="2290483"/>
            <a:ext cx="0" cy="3684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17340" y="2294966"/>
            <a:ext cx="0" cy="3684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15199" y="2286002"/>
            <a:ext cx="0" cy="3684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242611" y="2290485"/>
            <a:ext cx="0" cy="3684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75893" y="2281521"/>
            <a:ext cx="0" cy="3684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048870" y="268942"/>
            <a:ext cx="1089212" cy="1156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খ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2873188" y="3306232"/>
            <a:ext cx="36351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 সাজসজ্জা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বিল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প্রদেয়</a:t>
            </a:r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বিল</a:t>
            </a:r>
          </a:p>
          <a:p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সঞ্চিতি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9329" y="3306231"/>
            <a:ext cx="18019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৫০,০০০</a:t>
            </a: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৩০,০০০</a:t>
            </a: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256058" y="3310717"/>
            <a:ext cx="18019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০,০০০</a:t>
            </a: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২৫,০০০</a:t>
            </a:r>
          </a:p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৫,০০০</a:t>
            </a:r>
          </a:p>
          <a:p>
            <a:pPr algn="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23683" y="3310714"/>
            <a:ext cx="1398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1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9" grpId="0"/>
      <p:bldP spid="10" grpId="0" uiExpand="1" build="allAtOnce"/>
      <p:bldP spid="11" grpId="0" uiExpand="1" build="allAtOnce"/>
      <p:bldP spid="12" grpId="0"/>
      <p:bldP spid="21" grpId="0"/>
      <p:bldP spid="5" grpId="0" animBg="1"/>
      <p:bldP spid="6" grpId="0" uiExpand="1" build="allAtOnce"/>
      <p:bldP spid="2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73188" y="-84012"/>
            <a:ext cx="363518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মজুদ </a:t>
            </a:r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পণ্য (০১/০১/১৭)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কুঋণ</a:t>
            </a:r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কুঋণ সঞ্চিতি</a:t>
            </a:r>
            <a:endParaRPr lang="bn-BD" sz="33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দালানকোঠা</a:t>
            </a:r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</a:p>
          <a:p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</a:p>
          <a:p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</a:p>
          <a:p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অনুপার্জিত সেবা আয়</a:t>
            </a:r>
          </a:p>
          <a:p>
            <a:r>
              <a:rPr lang="bn-BD" sz="33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জমাতিরিক্ত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তহবিল(৩১/১২/১৭)</a:t>
            </a:r>
          </a:p>
          <a:p>
            <a:pPr>
              <a:defRPr/>
            </a:pPr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বিমা </a:t>
            </a:r>
          </a:p>
          <a:p>
            <a:pPr>
              <a:defRPr/>
            </a:pP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 হিসাব</a:t>
            </a:r>
            <a:endParaRPr lang="bn-BD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18811" y="-85141"/>
            <a:ext cx="173467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৩,০০০</a:t>
            </a:r>
          </a:p>
          <a:p>
            <a:pPr algn="r"/>
            <a:endParaRPr lang="bn-BD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২৫,০০০</a:t>
            </a: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৩,০০০</a:t>
            </a: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২,০০০</a:t>
            </a:r>
            <a:endParaRPr lang="bn-BD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১০,০০০</a:t>
            </a: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২,২৩,০০০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81054" y="-94097"/>
            <a:ext cx="1734671" cy="669414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৪০,০০০</a:t>
            </a:r>
          </a:p>
          <a:p>
            <a:pPr algn="r"/>
            <a:r>
              <a:rPr lang="en-US" sz="33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,০০০</a:t>
            </a:r>
            <a:endParaRPr lang="bn-BD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৪৫,০০০</a:t>
            </a: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৩০,০০০</a:t>
            </a: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৫,০০০</a:t>
            </a: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bn-BD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১০,০০০</a:t>
            </a: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৮,০০০</a:t>
            </a:r>
          </a:p>
          <a:p>
            <a:pPr algn="r"/>
            <a:endParaRPr lang="bn-BD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২,২৩,০০০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324165" y="5992910"/>
            <a:ext cx="3769658" cy="447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84141" y="6414247"/>
            <a:ext cx="1559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582274" y="6459071"/>
            <a:ext cx="1559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444318" y="6419476"/>
            <a:ext cx="1559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441704" y="6450106"/>
            <a:ext cx="1559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165412" y="6490449"/>
            <a:ext cx="99239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96238" y="6407695"/>
            <a:ext cx="3083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২,২৩,০০০ টাকা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3683" y="-80682"/>
            <a:ext cx="1465729" cy="631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</a:t>
            </a:r>
            <a:endParaRPr lang="en-US" sz="3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494929" y="0"/>
            <a:ext cx="0" cy="6494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19679" y="4483"/>
            <a:ext cx="0" cy="6494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233636" y="-4481"/>
            <a:ext cx="0" cy="6494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080358" y="2"/>
            <a:ext cx="0" cy="6494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41786" y="4484"/>
            <a:ext cx="0" cy="6494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84528" y="-4481"/>
            <a:ext cx="0" cy="6494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6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497</Words>
  <Application>Microsoft Office PowerPoint</Application>
  <PresentationFormat>Widescreen</PresentationFormat>
  <Paragraphs>303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Office Theme</vt:lpstr>
      <vt:lpstr>স্বাগতম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</dc:creator>
  <cp:lastModifiedBy>KAMAL</cp:lastModifiedBy>
  <cp:revision>30</cp:revision>
  <dcterms:created xsi:type="dcterms:W3CDTF">2021-04-12T02:10:32Z</dcterms:created>
  <dcterms:modified xsi:type="dcterms:W3CDTF">2021-04-15T06:12:21Z</dcterms:modified>
</cp:coreProperties>
</file>