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  <p:sldMasterId id="2147483754" r:id="rId2"/>
    <p:sldMasterId id="2147483766" r:id="rId3"/>
    <p:sldMasterId id="2147483783" r:id="rId4"/>
    <p:sldMasterId id="2147483800" r:id="rId5"/>
    <p:sldMasterId id="2147483817" r:id="rId6"/>
  </p:sldMasterIdLst>
  <p:sldIdLst>
    <p:sldId id="283" r:id="rId7"/>
    <p:sldId id="277" r:id="rId8"/>
    <p:sldId id="279" r:id="rId9"/>
    <p:sldId id="258" r:id="rId10"/>
    <p:sldId id="274" r:id="rId11"/>
    <p:sldId id="259" r:id="rId12"/>
    <p:sldId id="261" r:id="rId13"/>
    <p:sldId id="262" r:id="rId14"/>
    <p:sldId id="263" r:id="rId15"/>
    <p:sldId id="264" r:id="rId16"/>
    <p:sldId id="281" r:id="rId17"/>
    <p:sldId id="287" r:id="rId18"/>
    <p:sldId id="288" r:id="rId19"/>
    <p:sldId id="282" r:id="rId20"/>
    <p:sldId id="267" r:id="rId21"/>
    <p:sldId id="266" r:id="rId22"/>
    <p:sldId id="269" r:id="rId23"/>
    <p:sldId id="289" r:id="rId24"/>
    <p:sldId id="278" r:id="rId2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66FF"/>
    <a:srgbClr val="FF00FF"/>
    <a:srgbClr val="0000FF"/>
    <a:srgbClr val="00FFFF"/>
    <a:srgbClr val="CCFF33"/>
    <a:srgbClr val="33CC33"/>
    <a:srgbClr val="3399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636" y="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83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E632-22BD-4040-B158-894C57A75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FA1614-7B8A-4FD5-8461-EA1B67F56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12883-DDEF-4C94-B7F3-A8980169D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FA0C3-F907-4C85-B806-AF74B1F05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702EC-FEDA-4BCD-898D-E8DA3CC7D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06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0598-0EA0-4249-B6A9-1C7B47F22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25D887-FFB1-4646-983F-6AD687820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E9496-8976-451F-AB2B-93BA928CF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E26B5-5175-40D1-8AE3-6E9B2922B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87CFA-A13D-499A-8BA6-C159352C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7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E72EB8-30B7-41BA-9E61-362E6B181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B854B7-F50A-4734-BFBF-35C96538D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D5376-1F16-4A3B-A074-E3620A124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5BDEC-DAD6-4798-B4DB-22B16CEE3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A6272-AF59-43F0-8AFA-C88EABD2F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E632-22BD-4040-B158-894C57A75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FA1614-7B8A-4FD5-8461-EA1B67F56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12883-DDEF-4C94-B7F3-A8980169D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FA0C3-F907-4C85-B806-AF74B1F05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702EC-FEDA-4BCD-898D-E8DA3CC7D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21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41D7E-D930-48A5-9646-501435E0C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7C87B-F3A6-471A-A33E-F48876FA5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2AAD7-8819-4CC3-8EF1-09D3E9F5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B4F2B-778A-452A-989F-2520F777C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B5736-17B2-4772-88BE-E29C87004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40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E6B2B-B3EF-4102-B6A1-219D110F7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51E83-AD1B-494D-A250-43CE765C6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C2AE0-B411-4D89-B1B7-76CC28523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3C558-B06C-4F21-A254-84243BD35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9FACC-EDA7-4FBF-B65B-53B4C62CC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1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75D1F-4B07-4AFB-8752-2176725F9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4C1F3-7A8B-4F98-982E-C1187BF64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32F20-F76B-4B07-A2AF-38CD59404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F544C-89FD-41E2-B0DB-3D5317AEE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23A5F-50F1-469F-9F7D-B1E314BB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2D6D7-3EAA-4831-BA7B-200A27110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40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DB38E-EB3B-4DD8-8590-BB16EECE9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CA422-1347-4BD3-8093-6B769F015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F0D81-84E9-4746-9590-1B726DA2B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DDDF53-7956-4D1D-944C-B61942C072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0C6C63-6B41-46C1-B7B5-F1ABC47EF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C2358C-E6B9-4A11-A0C0-8FBB9DAE0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B057F6-C3E5-4FBE-8697-3570FC13C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3E7405-CB1C-4D33-A912-6270B822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29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5FCE5-9B59-4FF2-98D4-FF91A557B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8ED6B4-0FA8-407D-8B7A-3E9BB9D3B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BD73D3-6C9B-4371-9C8B-0366D00D6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5F9C2-7A0F-487F-B61E-19170066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33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B47875-0B5B-45EE-8ECB-D0029EB5E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830ABB-2A6B-415B-AB22-B5D7E819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2B566-1AE9-42BD-88CE-84AAC739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60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2C449-9659-42DC-8645-5C45C30D2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68582-634E-4728-B456-DA86D28AA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504AF-A8A7-468C-8A42-6E0EC565D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CE02B-6DB1-49C8-B2BA-1CB95BF09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B3A36-F28B-4763-BDB5-2E6B73208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0945A-1CB9-4DAB-829A-2FDF68CC7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7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41D7E-D930-48A5-9646-501435E0C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7C87B-F3A6-471A-A33E-F48876FA5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2AAD7-8819-4CC3-8EF1-09D3E9F5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B4F2B-778A-452A-989F-2520F777C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B5736-17B2-4772-88BE-E29C87004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68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A844-6728-4966-A932-DEFE4F4F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C961E2-C228-4173-8F7B-3D27BB92A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48DCD-A7A9-4C23-8670-D72453C57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00B6A-668C-419A-909A-2EBEDB265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37A35-67FC-442E-9CF8-91A15568B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DC12D-0CCF-4211-AB53-053250077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06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0598-0EA0-4249-B6A9-1C7B47F22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25D887-FFB1-4646-983F-6AD687820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E9496-8976-451F-AB2B-93BA928CF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E26B5-5175-40D1-8AE3-6E9B2922B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87CFA-A13D-499A-8BA6-C159352C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13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E72EB8-30B7-41BA-9E61-362E6B181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B854B7-F50A-4734-BFBF-35C96538D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D5376-1F16-4A3B-A074-E3620A124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5BDEC-DAD6-4798-B4DB-22B16CEE3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A6272-AF59-43F0-8AFA-C88EABD2F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403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7056"/>
            <a:ext cx="9144000" cy="5722056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003779"/>
            <a:ext cx="5825202" cy="1371918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375694"/>
            <a:ext cx="5825202" cy="914083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89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41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250723"/>
            <a:ext cx="6447501" cy="152215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72873"/>
            <a:ext cx="6447501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42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800491"/>
            <a:ext cx="3138026" cy="3233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800491"/>
            <a:ext cx="3138026" cy="32339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58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800819"/>
            <a:ext cx="3139217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281038"/>
            <a:ext cx="3139217" cy="275343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800819"/>
            <a:ext cx="3139214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281038"/>
            <a:ext cx="3139213" cy="275343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46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508000"/>
            <a:ext cx="6447501" cy="11006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6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0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E6B2B-B3EF-4102-B6A1-219D110F7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51E83-AD1B-494D-A250-43CE765C6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C2AE0-B411-4D89-B1B7-76CC28523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3C558-B06C-4F21-A254-84243BD35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9FACC-EDA7-4FBF-B65B-53B4C62CC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817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248837"/>
            <a:ext cx="2890896" cy="1065388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429104"/>
            <a:ext cx="3385156" cy="46053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314224"/>
            <a:ext cx="2890896" cy="215370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36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000500"/>
            <a:ext cx="644750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508000"/>
            <a:ext cx="6447501" cy="320476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472782"/>
            <a:ext cx="6447500" cy="56168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573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508000"/>
            <a:ext cx="6447501" cy="28363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25333"/>
            <a:ext cx="6447501" cy="1309135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69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508000"/>
            <a:ext cx="6070601" cy="25188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026833"/>
            <a:ext cx="5418393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25333"/>
            <a:ext cx="6447501" cy="1309135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65864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40546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8904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609990"/>
            <a:ext cx="6447501" cy="2162883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72873"/>
            <a:ext cx="6447501" cy="126159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053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508000"/>
            <a:ext cx="6070601" cy="25188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344333"/>
            <a:ext cx="6447502" cy="4285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72873"/>
            <a:ext cx="6447501" cy="126159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65864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40546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17305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08000"/>
            <a:ext cx="6441152" cy="25188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344333"/>
            <a:ext cx="6447502" cy="4285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72873"/>
            <a:ext cx="6447501" cy="126159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704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665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508000"/>
            <a:ext cx="978557" cy="4376209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508000"/>
            <a:ext cx="5295113" cy="437620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70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7056"/>
            <a:ext cx="9144000" cy="5722056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003779"/>
            <a:ext cx="5825202" cy="1371918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375694"/>
            <a:ext cx="5825202" cy="914083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1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75D1F-4B07-4AFB-8752-2176725F9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4C1F3-7A8B-4F98-982E-C1187BF64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32F20-F76B-4B07-A2AF-38CD59404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F544C-89FD-41E2-B0DB-3D5317AEE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23A5F-50F1-469F-9F7D-B1E314BB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2D6D7-3EAA-4831-BA7B-200A27110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077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953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250723"/>
            <a:ext cx="6447501" cy="152215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72873"/>
            <a:ext cx="6447501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710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800491"/>
            <a:ext cx="3138026" cy="3233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800491"/>
            <a:ext cx="3138026" cy="32339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651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800819"/>
            <a:ext cx="3139217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281038"/>
            <a:ext cx="3139217" cy="275343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800819"/>
            <a:ext cx="3139214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281038"/>
            <a:ext cx="3139213" cy="275343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33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508000"/>
            <a:ext cx="6447501" cy="11006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484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485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248837"/>
            <a:ext cx="2890896" cy="1065388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429104"/>
            <a:ext cx="3385156" cy="46053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314224"/>
            <a:ext cx="2890896" cy="215370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74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000500"/>
            <a:ext cx="644750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508000"/>
            <a:ext cx="6447501" cy="320476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472782"/>
            <a:ext cx="6447500" cy="56168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515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508000"/>
            <a:ext cx="6447501" cy="28363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25333"/>
            <a:ext cx="6447501" cy="1309135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005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508000"/>
            <a:ext cx="6070601" cy="25188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026833"/>
            <a:ext cx="5418393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25333"/>
            <a:ext cx="6447501" cy="1309135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65864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40546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430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DB38E-EB3B-4DD8-8590-BB16EECE9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CA422-1347-4BD3-8093-6B769F015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F0D81-84E9-4746-9590-1B726DA2B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DDDF53-7956-4D1D-944C-B61942C072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0C6C63-6B41-46C1-B7B5-F1ABC47EF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C2358C-E6B9-4A11-A0C0-8FBB9DAE0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B057F6-C3E5-4FBE-8697-3570FC13C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3E7405-CB1C-4D33-A912-6270B822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393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609990"/>
            <a:ext cx="6447501" cy="2162883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72873"/>
            <a:ext cx="6447501" cy="126159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290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508000"/>
            <a:ext cx="6070601" cy="25188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344333"/>
            <a:ext cx="6447502" cy="4285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72873"/>
            <a:ext cx="6447501" cy="126159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65864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40546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93362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08000"/>
            <a:ext cx="6441152" cy="25188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344333"/>
            <a:ext cx="6447502" cy="4285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72873"/>
            <a:ext cx="6447501" cy="126159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288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633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508000"/>
            <a:ext cx="978557" cy="4376209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508000"/>
            <a:ext cx="5295113" cy="437620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56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7056"/>
            <a:ext cx="9144000" cy="5722056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003779"/>
            <a:ext cx="5825202" cy="1371918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375694"/>
            <a:ext cx="5825202" cy="914083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306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678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250723"/>
            <a:ext cx="6447501" cy="152215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72873"/>
            <a:ext cx="6447501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418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800491"/>
            <a:ext cx="3138026" cy="3233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800491"/>
            <a:ext cx="3138026" cy="32339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36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800819"/>
            <a:ext cx="3139217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281038"/>
            <a:ext cx="3139217" cy="275343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800819"/>
            <a:ext cx="3139214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281038"/>
            <a:ext cx="3139213" cy="275343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6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5FCE5-9B59-4FF2-98D4-FF91A557B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8ED6B4-0FA8-407D-8B7A-3E9BB9D3B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BD73D3-6C9B-4371-9C8B-0366D00D6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5F9C2-7A0F-487F-B61E-19170066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860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508000"/>
            <a:ext cx="6447501" cy="11006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830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323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248837"/>
            <a:ext cx="2890896" cy="1065388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429104"/>
            <a:ext cx="3385156" cy="46053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314224"/>
            <a:ext cx="2890896" cy="215370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554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000500"/>
            <a:ext cx="644750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508000"/>
            <a:ext cx="6447501" cy="320476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472782"/>
            <a:ext cx="6447500" cy="56168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4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508000"/>
            <a:ext cx="6447501" cy="28363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25333"/>
            <a:ext cx="6447501" cy="1309135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160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508000"/>
            <a:ext cx="6070601" cy="25188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026833"/>
            <a:ext cx="5418393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25333"/>
            <a:ext cx="6447501" cy="1309135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65864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40546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19984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609990"/>
            <a:ext cx="6447501" cy="2162883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72873"/>
            <a:ext cx="6447501" cy="126159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824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508000"/>
            <a:ext cx="6070601" cy="25188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344333"/>
            <a:ext cx="6447502" cy="4285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72873"/>
            <a:ext cx="6447501" cy="126159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65864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40546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88621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08000"/>
            <a:ext cx="6441152" cy="25188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344333"/>
            <a:ext cx="6447502" cy="4285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72873"/>
            <a:ext cx="6447501" cy="126159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582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8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B47875-0B5B-45EE-8ECB-D0029EB5E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830ABB-2A6B-415B-AB22-B5D7E819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2B566-1AE9-42BD-88CE-84AAC739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760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508000"/>
            <a:ext cx="978557" cy="4376209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508000"/>
            <a:ext cx="5295113" cy="437620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992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7056"/>
            <a:ext cx="9144000" cy="5722056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003779"/>
            <a:ext cx="5825202" cy="1371918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375694"/>
            <a:ext cx="5825202" cy="914083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826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879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250723"/>
            <a:ext cx="6447501" cy="152215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72873"/>
            <a:ext cx="6447501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527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800491"/>
            <a:ext cx="3138026" cy="3233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800491"/>
            <a:ext cx="3138026" cy="32339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814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800819"/>
            <a:ext cx="3139217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281038"/>
            <a:ext cx="3139217" cy="275343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800819"/>
            <a:ext cx="3139214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281038"/>
            <a:ext cx="3139213" cy="275343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908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508000"/>
            <a:ext cx="6447501" cy="11006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09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716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248837"/>
            <a:ext cx="2890896" cy="1065388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429104"/>
            <a:ext cx="3385156" cy="46053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314224"/>
            <a:ext cx="2890896" cy="215370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737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000500"/>
            <a:ext cx="644750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508000"/>
            <a:ext cx="6447501" cy="320476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472782"/>
            <a:ext cx="6447500" cy="56168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2C449-9659-42DC-8645-5C45C30D2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68582-634E-4728-B456-DA86D28AA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504AF-A8A7-468C-8A42-6E0EC565D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CE02B-6DB1-49C8-B2BA-1CB95BF09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B3A36-F28B-4763-BDB5-2E6B73208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0945A-1CB9-4DAB-829A-2FDF68CC7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303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508000"/>
            <a:ext cx="6447501" cy="28363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25333"/>
            <a:ext cx="6447501" cy="1309135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507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508000"/>
            <a:ext cx="6070601" cy="25188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026833"/>
            <a:ext cx="5418393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25333"/>
            <a:ext cx="6447501" cy="1309135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65864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40546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74006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609990"/>
            <a:ext cx="6447501" cy="2162883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72873"/>
            <a:ext cx="6447501" cy="126159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294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508000"/>
            <a:ext cx="6070601" cy="25188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344333"/>
            <a:ext cx="6447502" cy="4285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72873"/>
            <a:ext cx="6447501" cy="126159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65864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40546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05162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08000"/>
            <a:ext cx="6441152" cy="25188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344333"/>
            <a:ext cx="6447502" cy="4285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72873"/>
            <a:ext cx="6447501" cy="126159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974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296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508000"/>
            <a:ext cx="978557" cy="4376209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508000"/>
            <a:ext cx="5295113" cy="437620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7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A844-6728-4966-A932-DEFE4F4F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C961E2-C228-4173-8F7B-3D27BB92A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48DCD-A7A9-4C23-8670-D72453C57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00B6A-668C-419A-909A-2EBEDB265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37A35-67FC-442E-9CF8-91A15568B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DC12D-0CCF-4211-AB53-053250077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1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90367-9DCF-4143-858E-9F5E33F75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71F12-EB7F-4457-9E15-988A40087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12CBB-CD27-4D5C-8290-9EA91E8F0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79FBC-5803-4663-A700-30A68044A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84461-90DF-4955-93DA-E06EDC63C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90367-9DCF-4143-858E-9F5E33F75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71F12-EB7F-4457-9E15-988A40087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12CBB-CD27-4D5C-8290-9EA91E8F0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79FBC-5803-4663-A700-30A68044A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84461-90DF-4955-93DA-E06EDC63C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7056"/>
            <a:ext cx="9144000" cy="5722056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508000"/>
            <a:ext cx="6447501" cy="11006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800491"/>
            <a:ext cx="6447501" cy="3233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5034469"/>
            <a:ext cx="683954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5034469"/>
            <a:ext cx="472320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5034469"/>
            <a:ext cx="512504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7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7056"/>
            <a:ext cx="9144000" cy="5722056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508000"/>
            <a:ext cx="6447501" cy="11006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800491"/>
            <a:ext cx="6447501" cy="3233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5034469"/>
            <a:ext cx="683954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5034469"/>
            <a:ext cx="472320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5034469"/>
            <a:ext cx="512504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7056"/>
            <a:ext cx="9144000" cy="5722056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508000"/>
            <a:ext cx="6447501" cy="11006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800491"/>
            <a:ext cx="6447501" cy="3233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5034469"/>
            <a:ext cx="683954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5034469"/>
            <a:ext cx="472320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5034469"/>
            <a:ext cx="512504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2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7056"/>
            <a:ext cx="9144000" cy="5722056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508000"/>
            <a:ext cx="6447501" cy="11006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800491"/>
            <a:ext cx="6447501" cy="3233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5034469"/>
            <a:ext cx="683954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5034469"/>
            <a:ext cx="472320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5034469"/>
            <a:ext cx="512504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1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81992E-03DA-423F-8769-DCA8B7D3F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495300"/>
            <a:ext cx="7772400" cy="3041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83" b="1" spc="42" dirty="0" err="1">
                <a:ln w="0">
                  <a:solidFill>
                    <a:srgbClr val="FF00FF"/>
                  </a:solidFill>
                </a:ln>
                <a:solidFill>
                  <a:srgbClr val="FF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583" b="1" spc="42" dirty="0">
                <a:ln w="0">
                  <a:solidFill>
                    <a:srgbClr val="FF00FF"/>
                  </a:solidFill>
                </a:ln>
                <a:solidFill>
                  <a:srgbClr val="FF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583" b="1" spc="42" dirty="0">
                <a:ln w="0">
                  <a:solidFill>
                    <a:srgbClr val="FF00FF"/>
                  </a:solidFill>
                </a:ln>
                <a:solidFill>
                  <a:srgbClr val="FF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ফুলের শুভেচ্ছা </a:t>
            </a:r>
            <a:endParaRPr lang="en-US" sz="9583" b="1" spc="42" dirty="0">
              <a:ln w="0">
                <a:solidFill>
                  <a:srgbClr val="FF00FF"/>
                </a:solidFill>
              </a:ln>
              <a:solidFill>
                <a:srgbClr val="FF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743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1081" y="4000500"/>
            <a:ext cx="5181600" cy="1200329"/>
          </a:xfrm>
          <a:prstGeom prst="rect">
            <a:avLst/>
          </a:prstGeom>
          <a:noFill/>
          <a:ln w="381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পাখির কন্ঠে গান </a:t>
            </a:r>
          </a:p>
          <a:p>
            <a:pPr algn="ctr"/>
            <a:r>
              <a:rPr lang="bn-BD" sz="3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সকলি তোমার দান </a:t>
            </a:r>
            <a:r>
              <a:rPr lang="bn-BD" sz="3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36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9268" y="218003"/>
            <a:ext cx="5181600" cy="707886"/>
          </a:xfrm>
          <a:prstGeom prst="rect">
            <a:avLst/>
          </a:prstGeom>
          <a:noFill/>
          <a:ln w="28575">
            <a:noFill/>
            <a:prstDash val="sys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spc="50" dirty="0">
                <a:ln w="0">
                  <a:solidFill>
                    <a:srgbClr val="FF00FF"/>
                  </a:solidFill>
                </a:ln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4000" b="1" spc="50" dirty="0">
              <a:ln w="0">
                <a:solidFill>
                  <a:srgbClr val="FF00FF"/>
                </a:solidFill>
              </a:ln>
              <a:solidFill>
                <a:srgbClr val="FF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57742D-2BCE-4D35-BCFC-A286B8A9B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12" y="2057400"/>
            <a:ext cx="2847975" cy="160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3DBC65-B1E4-4A16-A747-743CC397091C}"/>
              </a:ext>
            </a:extLst>
          </p:cNvPr>
          <p:cNvSpPr txBox="1"/>
          <p:nvPr/>
        </p:nvSpPr>
        <p:spPr>
          <a:xfrm>
            <a:off x="2743200" y="4953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</a:t>
            </a:r>
            <a:r>
              <a:rPr lang="bn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৪৮ পৃষ্টা খোল।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EB8665-D445-4BF9-B220-C6EE8CCC67E4}"/>
              </a:ext>
            </a:extLst>
          </p:cNvPr>
          <p:cNvSpPr txBox="1"/>
          <p:nvPr/>
        </p:nvSpPr>
        <p:spPr>
          <a:xfrm>
            <a:off x="3352800" y="15621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আর্দশ পাঠ।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6ABFC0-0D70-4D4C-A543-9686878ED2AD}"/>
              </a:ext>
            </a:extLst>
          </p:cNvPr>
          <p:cNvGrpSpPr/>
          <p:nvPr/>
        </p:nvGrpSpPr>
        <p:grpSpPr>
          <a:xfrm>
            <a:off x="1447764" y="2171701"/>
            <a:ext cx="5943636" cy="2438400"/>
            <a:chOff x="1838737" y="2269986"/>
            <a:chExt cx="5943636" cy="282376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307C5C-EF48-4B64-906D-678793939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8737" y="2269986"/>
              <a:ext cx="2693504" cy="282376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EA1CB66-06E9-4BA5-9A7E-BFDABD82C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269986"/>
              <a:ext cx="3210373" cy="2823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47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C9B0BA-00A1-4CEA-BE78-D315AADE18AC}"/>
              </a:ext>
            </a:extLst>
          </p:cNvPr>
          <p:cNvSpPr txBox="1"/>
          <p:nvPr/>
        </p:nvSpPr>
        <p:spPr>
          <a:xfrm>
            <a:off x="2061608" y="739913"/>
            <a:ext cx="5034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শিক্ষার্থীর মিলিত পাঠ।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F24262-2F40-4A7A-BCF8-9761D8545B93}"/>
              </a:ext>
            </a:extLst>
          </p:cNvPr>
          <p:cNvSpPr txBox="1"/>
          <p:nvPr/>
        </p:nvSpPr>
        <p:spPr>
          <a:xfrm>
            <a:off x="457200" y="2857500"/>
            <a:ext cx="7879080" cy="132343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b="1" spc="50" dirty="0">
                <a:ln w="952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শিক্ষক ছড়াটি অঙ্গভঙ্গি মাধ্যমে  প্রমিত উচ্চারণ বজায় রেখে বার বার বলবে  এবং ছাত্র/ছাত্রী শুনে বলবে ।  </a:t>
            </a:r>
            <a:endParaRPr lang="en-US" sz="3600" b="1" spc="50" dirty="0">
              <a:ln w="9525" cmpd="sng">
                <a:solidFill>
                  <a:srgbClr val="00FF00"/>
                </a:solidFill>
                <a:prstDash val="solid"/>
              </a:ln>
              <a:solidFill>
                <a:srgbClr val="00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F05968-9D61-4A99-A8C0-36859EC23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053" y="266700"/>
            <a:ext cx="1861147" cy="2362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3CD75C-E459-4504-A468-4F88C2F5D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6700"/>
            <a:ext cx="1452008" cy="199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4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1C2120-C5C6-43AE-9A14-871C2CA4B346}"/>
              </a:ext>
            </a:extLst>
          </p:cNvPr>
          <p:cNvSpPr txBox="1"/>
          <p:nvPr/>
        </p:nvSpPr>
        <p:spPr>
          <a:xfrm>
            <a:off x="1600200" y="419100"/>
            <a:ext cx="701040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 পাঠের যুক্তবর্ণগুলো চিনে নিই।যুক্তবর্ণ দিয়ে তৈরি করা নতুন শব্দ পড়ি।  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BA5B0B-66C4-4455-9FCA-C2FCCE5D0815}"/>
              </a:ext>
            </a:extLst>
          </p:cNvPr>
          <p:cNvSpPr txBox="1"/>
          <p:nvPr/>
        </p:nvSpPr>
        <p:spPr>
          <a:xfrm>
            <a:off x="4844016" y="2607012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      দ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BB94A9-9A6A-4DD7-AB2D-6AB0FAB6F7BC}"/>
              </a:ext>
            </a:extLst>
          </p:cNvPr>
          <p:cNvSpPr txBox="1"/>
          <p:nvPr/>
        </p:nvSpPr>
        <p:spPr>
          <a:xfrm>
            <a:off x="3149897" y="260701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ন্দ </a:t>
            </a:r>
            <a:endParaRPr lang="en-US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297CE0-7CC5-4B7A-A663-FE9E159BEAEF}"/>
              </a:ext>
            </a:extLst>
          </p:cNvPr>
          <p:cNvSpPr txBox="1"/>
          <p:nvPr/>
        </p:nvSpPr>
        <p:spPr>
          <a:xfrm>
            <a:off x="940981" y="260701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769662-A7AF-4135-B348-148820E95621}"/>
              </a:ext>
            </a:extLst>
          </p:cNvPr>
          <p:cNvSpPr txBox="1"/>
          <p:nvPr/>
        </p:nvSpPr>
        <p:spPr>
          <a:xfrm>
            <a:off x="7239000" y="2607012"/>
            <a:ext cx="1158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bn-IN" dirty="0"/>
              <a:t> 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AFF1C2-A314-4259-BE33-5204824B9926}"/>
              </a:ext>
            </a:extLst>
          </p:cNvPr>
          <p:cNvSpPr txBox="1"/>
          <p:nvPr/>
        </p:nvSpPr>
        <p:spPr>
          <a:xfrm>
            <a:off x="940981" y="4373012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ণ্ঠ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51D3EC-F39B-42FD-BB33-4E0C65FBE281}"/>
              </a:ext>
            </a:extLst>
          </p:cNvPr>
          <p:cNvSpPr txBox="1"/>
          <p:nvPr/>
        </p:nvSpPr>
        <p:spPr>
          <a:xfrm>
            <a:off x="3114455" y="4240347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ণ্ঠ </a:t>
            </a:r>
            <a:endParaRPr lang="en-US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C9C477-BE49-417D-B10F-613764D27A6B}"/>
              </a:ext>
            </a:extLst>
          </p:cNvPr>
          <p:cNvSpPr txBox="1"/>
          <p:nvPr/>
        </p:nvSpPr>
        <p:spPr>
          <a:xfrm>
            <a:off x="4916673" y="4253816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     ঠ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36949C-D91E-446F-852E-2DCB6EE21AFF}"/>
              </a:ext>
            </a:extLst>
          </p:cNvPr>
          <p:cNvSpPr txBox="1"/>
          <p:nvPr/>
        </p:nvSpPr>
        <p:spPr>
          <a:xfrm>
            <a:off x="7086600" y="4240346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কুণ্ঠিত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152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6977" y="351177"/>
            <a:ext cx="3124200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8963" y="1324274"/>
            <a:ext cx="7254240" cy="707886"/>
          </a:xfrm>
          <a:prstGeom prst="rect">
            <a:avLst/>
          </a:prstGeom>
          <a:gradFill>
            <a:gsLst>
              <a:gs pos="0">
                <a:srgbClr val="0000FF"/>
              </a:gs>
              <a:gs pos="98000">
                <a:srgbClr val="FF00FF"/>
              </a:gs>
            </a:gsLst>
            <a:lin ang="16200000" scaled="1"/>
          </a:gra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দলে ভাগ করে ছড়াটি পড়তে দিব। 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2228673"/>
            <a:ext cx="5029200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 দল প্রথম ৪ লাইন </a:t>
            </a:r>
          </a:p>
          <a:p>
            <a:r>
              <a:rPr lang="bn-IN" sz="48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আবৃত্তি করো। </a:t>
            </a:r>
            <a:endParaRPr lang="en-US" sz="4800" b="1" dirty="0">
              <a:ln w="10160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3848100"/>
            <a:ext cx="5029200" cy="1569660"/>
          </a:xfrm>
          <a:prstGeom prst="rect">
            <a:avLst/>
          </a:prstGeom>
          <a:gradFill>
            <a:gsLst>
              <a:gs pos="0">
                <a:srgbClr val="00B0F0"/>
              </a:gs>
              <a:gs pos="98000">
                <a:srgbClr val="FF00FF"/>
              </a:gs>
            </a:gsLst>
            <a:lin ang="16200000" scaled="1"/>
          </a:gra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সবুজ দল  পাঠ্যাংশটুকু </a:t>
            </a:r>
          </a:p>
          <a:p>
            <a:r>
              <a:rPr lang="bn-IN" sz="48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আবৃত্তি করতে দিব। </a:t>
            </a:r>
            <a:endParaRPr lang="en-US" sz="4800" b="1" dirty="0">
              <a:ln w="10160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184814"/>
            <a:ext cx="2209800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8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লাল দল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3878403"/>
            <a:ext cx="2209800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800" b="1" spc="50" dirty="0">
                <a:ln w="952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সবুজ দল</a:t>
            </a:r>
          </a:p>
        </p:txBody>
      </p:sp>
    </p:spTree>
    <p:extLst>
      <p:ext uri="{BB962C8B-B14F-4D97-AF65-F5344CB8AC3E}">
        <p14:creationId xmlns:p14="http://schemas.microsoft.com/office/powerpoint/2010/main" val="334903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3434" y="169426"/>
            <a:ext cx="6768575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শব্দগুলো খালি জায়গায় বসিয়ে বাক্য তৈরী করি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82492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spc="50" dirty="0">
                <a:ln w="9525" cmpd="sng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রহিম  </a:t>
            </a:r>
            <a:endParaRPr lang="en-US" sz="3200" b="1" spc="50" dirty="0">
              <a:ln w="9525" cmpd="sng">
                <a:solidFill>
                  <a:srgbClr val="FF00FF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9700" y="1409700"/>
            <a:ext cx="6858000" cy="3170099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  স্রষ্টার এক নাম --------  ।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খ  আমাদের ------------- ফুলে ফলে ভরা ।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গ   তিনি ভোরে উঠে ------------ করেন। 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ঘ   স্রষ্ঠার আরেক নাম -------------- ।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ঙ  তিনি সুরেলা -----------  গান গাইছেন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82492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spc="50" dirty="0">
                <a:ln w="9525" cmpd="sng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প্রার্থনা  </a:t>
            </a:r>
            <a:endParaRPr lang="en-US" sz="3200" b="1" spc="50" dirty="0">
              <a:ln w="9525" cmpd="sng">
                <a:solidFill>
                  <a:srgbClr val="FF00FF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82492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spc="50" dirty="0">
                <a:ln w="9525" cmpd="sng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ধরণী  </a:t>
            </a:r>
            <a:endParaRPr lang="en-US" sz="3200" b="1" spc="50" dirty="0">
              <a:ln w="9525" cmpd="sng">
                <a:solidFill>
                  <a:srgbClr val="FF00FF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8249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spc="50" dirty="0">
                <a:ln w="9525" cmpd="sng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রহমান  </a:t>
            </a:r>
            <a:endParaRPr lang="en-US" sz="3200" b="1" spc="50" dirty="0">
              <a:ln w="9525" cmpd="sng">
                <a:solidFill>
                  <a:srgbClr val="FF00FF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84975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spc="50" dirty="0">
                <a:ln w="9525" cmpd="sng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কন্ঠে </a:t>
            </a:r>
            <a:endParaRPr lang="en-US" sz="3200" b="1" spc="50" dirty="0">
              <a:ln w="9525" cmpd="sng">
                <a:solidFill>
                  <a:srgbClr val="FF00FF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0D6B2B-142F-4772-A07E-686052609F06}"/>
              </a:ext>
            </a:extLst>
          </p:cNvPr>
          <p:cNvSpPr txBox="1"/>
          <p:nvPr/>
        </p:nvSpPr>
        <p:spPr>
          <a:xfrm>
            <a:off x="334616" y="753028"/>
            <a:ext cx="846417" cy="31700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</a:p>
          <a:p>
            <a:r>
              <a:rPr lang="bn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</a:p>
          <a:p>
            <a:r>
              <a:rPr lang="bn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r>
              <a:rPr lang="bn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</a:p>
          <a:p>
            <a:r>
              <a:rPr lang="bn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b="1" dirty="0">
              <a:solidFill>
                <a:srgbClr val="FF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325 0.3755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0" y="1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9166 0.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1556 L -0.0125 0.1222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1 0.2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30833 0.4666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6" grpId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2570" y="235178"/>
            <a:ext cx="3962400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spc="50" dirty="0">
                <a:ln w="952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পরের চর</a:t>
            </a:r>
            <a:r>
              <a:rPr lang="bn-IN" sz="4000" b="1" spc="50" dirty="0">
                <a:ln w="952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ণটি বলো। </a:t>
            </a:r>
            <a:r>
              <a:rPr lang="bn-BD" sz="4000" b="1" spc="50" dirty="0">
                <a:ln w="952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spc="50" dirty="0">
              <a:ln w="9525" cmpd="sng">
                <a:solidFill>
                  <a:srgbClr val="00FF00"/>
                </a:solidFill>
                <a:prstDash val="solid"/>
              </a:ln>
              <a:solidFill>
                <a:srgbClr val="00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3050" y="1050786"/>
            <a:ext cx="6096000" cy="4154984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9525" cmpd="sng">
                  <a:solidFill>
                    <a:srgbClr val="00FF0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spc="50" dirty="0">
                <a:ln w="9525" cmpd="sng">
                  <a:solidFill>
                    <a:srgbClr val="00FF0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spc="50" dirty="0">
                <a:ln w="9525" cmpd="sng">
                  <a:solidFill>
                    <a:srgbClr val="00FF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তুলি দুই হাত করি মুনাজাত  </a:t>
            </a:r>
          </a:p>
          <a:p>
            <a:pPr algn="ctr"/>
            <a:r>
              <a:rPr lang="bn-BD" sz="3200" spc="50" dirty="0">
                <a:ln w="9525" cmpd="sng">
                  <a:solidFill>
                    <a:srgbClr val="00FF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--------------------- ------</a:t>
            </a:r>
          </a:p>
          <a:p>
            <a:pPr algn="ctr"/>
            <a:r>
              <a:rPr lang="bn-BD" sz="3200" spc="50" dirty="0">
                <a:ln w="9525" cmpd="sng">
                  <a:solidFill>
                    <a:srgbClr val="00FF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কত সুন্দর করিয়া ধরণী </a:t>
            </a:r>
          </a:p>
          <a:p>
            <a:pPr algn="ctr"/>
            <a:r>
              <a:rPr lang="bn-BD" sz="3200" spc="50" dirty="0">
                <a:ln w="9525" cmpd="sng">
                  <a:solidFill>
                    <a:srgbClr val="00FF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------------------------- </a:t>
            </a:r>
          </a:p>
          <a:p>
            <a:pPr algn="ctr"/>
            <a:r>
              <a:rPr lang="bn-BD" sz="3200" spc="50" dirty="0">
                <a:ln w="9525" cmpd="sng">
                  <a:solidFill>
                    <a:srgbClr val="00FF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গাছে ফুল ফল </a:t>
            </a:r>
          </a:p>
          <a:p>
            <a:pPr algn="ctr"/>
            <a:r>
              <a:rPr lang="bn-BD" sz="3200" spc="50" dirty="0">
                <a:ln w="9525" cmpd="sng">
                  <a:solidFill>
                    <a:srgbClr val="00FF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--------------- </a:t>
            </a:r>
          </a:p>
          <a:p>
            <a:pPr algn="ctr"/>
            <a:r>
              <a:rPr lang="bn-BD" sz="3200" spc="50" dirty="0">
                <a:ln w="9525" cmpd="sng">
                  <a:solidFill>
                    <a:srgbClr val="00FF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পাখির কন্ঠে গান  </a:t>
            </a:r>
          </a:p>
          <a:p>
            <a:pPr algn="ctr"/>
            <a:r>
              <a:rPr lang="bn-BD" sz="3200" spc="50" dirty="0">
                <a:ln w="9525" cmpd="sng">
                  <a:solidFill>
                    <a:srgbClr val="00FF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------------------ ।</a:t>
            </a:r>
            <a:r>
              <a:rPr lang="bn-BD" sz="3200" spc="50" dirty="0">
                <a:ln w="9525" cmpd="sng">
                  <a:solidFill>
                    <a:srgbClr val="00FF0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b="1" spc="50" dirty="0">
                <a:ln w="952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50" dirty="0">
              <a:ln w="9525" cmpd="sng">
                <a:solidFill>
                  <a:srgbClr val="00FF00"/>
                </a:solidFill>
                <a:prstDash val="solid"/>
              </a:ln>
              <a:solidFill>
                <a:srgbClr val="00FF0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D80336-EA39-4BF2-9338-82E62530AAEA}"/>
              </a:ext>
            </a:extLst>
          </p:cNvPr>
          <p:cNvSpPr/>
          <p:nvPr/>
        </p:nvSpPr>
        <p:spPr>
          <a:xfrm>
            <a:off x="1219200" y="186064"/>
            <a:ext cx="17491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u="sng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b="1" u="sng" cap="none" spc="0" dirty="0">
              <a:ln w="0"/>
              <a:solidFill>
                <a:srgbClr val="FF66FF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AutoShape 8" descr="Image result for আম খা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8" name="AutoShape 10" descr="Image result for আম খা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0" name="AutoShape 12" descr="Image result for আম খা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95E6AF-A006-4609-AB07-AFA14117E288}"/>
              </a:ext>
            </a:extLst>
          </p:cNvPr>
          <p:cNvSpPr txBox="1"/>
          <p:nvPr/>
        </p:nvSpPr>
        <p:spPr>
          <a:xfrm>
            <a:off x="744279" y="108545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7F58DB-C72B-4AC0-BA57-C18CB809E3C5}"/>
              </a:ext>
            </a:extLst>
          </p:cNvPr>
          <p:cNvSpPr txBox="1"/>
          <p:nvPr/>
        </p:nvSpPr>
        <p:spPr>
          <a:xfrm>
            <a:off x="4001386" y="103657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কোন কিছু চাওয়া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AEE87F-C3FA-48BD-9B82-8CE275F4210B}"/>
              </a:ext>
            </a:extLst>
          </p:cNvPr>
          <p:cNvSpPr txBox="1"/>
          <p:nvPr/>
        </p:nvSpPr>
        <p:spPr>
          <a:xfrm>
            <a:off x="762000" y="184936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রহিম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80AF29-4784-4E03-982D-6282C6757B8D}"/>
              </a:ext>
            </a:extLst>
          </p:cNvPr>
          <p:cNvSpPr txBox="1"/>
          <p:nvPr/>
        </p:nvSpPr>
        <p:spPr>
          <a:xfrm>
            <a:off x="4400107" y="1849361"/>
            <a:ext cx="373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যার (আল্লাহ) অনেক দয়া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2AE58A-099A-44D2-A024-6977FD6BA576}"/>
              </a:ext>
            </a:extLst>
          </p:cNvPr>
          <p:cNvSpPr txBox="1"/>
          <p:nvPr/>
        </p:nvSpPr>
        <p:spPr>
          <a:xfrm>
            <a:off x="760228" y="282490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রহমান 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5DB6DA-9CB6-4589-BFEE-1FA1FC265820}"/>
              </a:ext>
            </a:extLst>
          </p:cNvPr>
          <p:cNvSpPr txBox="1"/>
          <p:nvPr/>
        </p:nvSpPr>
        <p:spPr>
          <a:xfrm>
            <a:off x="4315047" y="2714304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করুণাময় আল্লাহ</a:t>
            </a:r>
            <a:r>
              <a:rPr lang="bn-IN" dirty="0"/>
              <a:t> 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E5283C-A471-42D7-A50D-EC2901BE42D2}"/>
              </a:ext>
            </a:extLst>
          </p:cNvPr>
          <p:cNvSpPr txBox="1"/>
          <p:nvPr/>
        </p:nvSpPr>
        <p:spPr>
          <a:xfrm>
            <a:off x="710609" y="367317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ধরণী 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E72582-B548-4DB6-ACD1-83B8DA189D45}"/>
              </a:ext>
            </a:extLst>
          </p:cNvPr>
          <p:cNvSpPr txBox="1"/>
          <p:nvPr/>
        </p:nvSpPr>
        <p:spPr>
          <a:xfrm>
            <a:off x="4385487" y="356861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E9B889-F790-4FD4-AF5D-7191F3D90DA9}"/>
              </a:ext>
            </a:extLst>
          </p:cNvPr>
          <p:cNvSpPr txBox="1"/>
          <p:nvPr/>
        </p:nvSpPr>
        <p:spPr>
          <a:xfrm>
            <a:off x="627321" y="464871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মোদের 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1257FF-60B8-44FC-983A-637E5D75B654}"/>
              </a:ext>
            </a:extLst>
          </p:cNvPr>
          <p:cNvSpPr txBox="1"/>
          <p:nvPr/>
        </p:nvSpPr>
        <p:spPr>
          <a:xfrm>
            <a:off x="4315047" y="460681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bn-IN" dirty="0"/>
              <a:t> 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B86D7A0-B33D-478B-9234-B36C98943B52}"/>
              </a:ext>
            </a:extLst>
          </p:cNvPr>
          <p:cNvCxnSpPr>
            <a:cxnSpLocks/>
          </p:cNvCxnSpPr>
          <p:nvPr/>
        </p:nvCxnSpPr>
        <p:spPr>
          <a:xfrm flipV="1">
            <a:off x="2534093" y="1320218"/>
            <a:ext cx="1277679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491B30E-2940-4B46-A24F-50B6599FCB6D}"/>
              </a:ext>
            </a:extLst>
          </p:cNvPr>
          <p:cNvCxnSpPr>
            <a:cxnSpLocks/>
          </p:cNvCxnSpPr>
          <p:nvPr/>
        </p:nvCxnSpPr>
        <p:spPr>
          <a:xfrm flipV="1">
            <a:off x="2571307" y="2120224"/>
            <a:ext cx="1277679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2567BA-B8A9-49D4-80DB-FD74A529082D}"/>
              </a:ext>
            </a:extLst>
          </p:cNvPr>
          <p:cNvCxnSpPr>
            <a:cxnSpLocks/>
          </p:cNvCxnSpPr>
          <p:nvPr/>
        </p:nvCxnSpPr>
        <p:spPr>
          <a:xfrm flipV="1">
            <a:off x="2560675" y="3037470"/>
            <a:ext cx="1277679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979CED-5CFD-45F9-B5FD-24BAE73E5620}"/>
              </a:ext>
            </a:extLst>
          </p:cNvPr>
          <p:cNvCxnSpPr>
            <a:cxnSpLocks/>
          </p:cNvCxnSpPr>
          <p:nvPr/>
        </p:nvCxnSpPr>
        <p:spPr>
          <a:xfrm flipV="1">
            <a:off x="2573079" y="3891783"/>
            <a:ext cx="1277679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846B7A9-0B8A-494F-A03A-0D193F7AE8EF}"/>
              </a:ext>
            </a:extLst>
          </p:cNvPr>
          <p:cNvCxnSpPr>
            <a:cxnSpLocks/>
          </p:cNvCxnSpPr>
          <p:nvPr/>
        </p:nvCxnSpPr>
        <p:spPr>
          <a:xfrm flipV="1">
            <a:off x="2514599" y="4973307"/>
            <a:ext cx="1277679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A0A7EEF4-407F-4CA7-BECE-9C0F83A9A0E7}"/>
              </a:ext>
            </a:extLst>
          </p:cNvPr>
          <p:cNvSpPr/>
          <p:nvPr/>
        </p:nvSpPr>
        <p:spPr>
          <a:xfrm>
            <a:off x="3048826" y="233637"/>
            <a:ext cx="15231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000" u="sng" dirty="0">
              <a:ln w="22225">
                <a:solidFill>
                  <a:schemeClr val="accent2"/>
                </a:solidFill>
                <a:prstDash val="solid"/>
              </a:ln>
              <a:solidFill>
                <a:srgbClr val="FF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D75007-B24A-4B6A-8C01-F8918034A4CD}"/>
              </a:ext>
            </a:extLst>
          </p:cNvPr>
          <p:cNvSpPr/>
          <p:nvPr/>
        </p:nvSpPr>
        <p:spPr>
          <a:xfrm>
            <a:off x="835508" y="647700"/>
            <a:ext cx="29001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6000" u="sng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u="sng" cap="none" spc="0" dirty="0">
              <a:ln/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EDFE42-9CC2-4F2A-8919-A20814FEA5FD}"/>
              </a:ext>
            </a:extLst>
          </p:cNvPr>
          <p:cNvSpPr/>
          <p:nvPr/>
        </p:nvSpPr>
        <p:spPr>
          <a:xfrm>
            <a:off x="1219200" y="3619500"/>
            <a:ext cx="69716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u="sng" cap="none" spc="0" dirty="0">
                <a:ln/>
                <a:solidFill>
                  <a:srgbClr val="0033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কবিতার প্র</a:t>
            </a:r>
            <a:r>
              <a:rPr lang="bn-IN" sz="4000" b="1" u="sng" dirty="0">
                <a:ln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থম চার লাইন লিখে আনবে </a:t>
            </a:r>
            <a:endParaRPr lang="en-US" sz="4000" b="1" u="sng" cap="none" spc="0" dirty="0">
              <a:ln/>
              <a:solidFill>
                <a:srgbClr val="0033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126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3619500"/>
            <a:ext cx="3886200" cy="1866900"/>
          </a:xfrm>
          <a:prstGeom prst="rect">
            <a:avLst/>
          </a:prstGeom>
          <a:gradFill>
            <a:gsLst>
              <a:gs pos="0">
                <a:srgbClr val="66008F"/>
              </a:gs>
              <a:gs pos="37000">
                <a:srgbClr val="BA0066"/>
              </a:gs>
              <a:gs pos="71000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prstTxWarp prst="textPlain">
              <a:avLst>
                <a:gd name="adj" fmla="val 70000"/>
              </a:avLst>
            </a:prstTxWarp>
            <a:spAutoFit/>
          </a:bodyPr>
          <a:lstStyle/>
          <a:p>
            <a:pPr algn="ctr"/>
            <a:r>
              <a:rPr lang="bn-IN" sz="5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5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55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55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b="1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55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b="1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55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11318-4980-4826-B121-5B7876EF3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95300"/>
            <a:ext cx="43815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75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E86612-F94A-4583-B835-883FB8BFF3F1}"/>
              </a:ext>
            </a:extLst>
          </p:cNvPr>
          <p:cNvSpPr txBox="1"/>
          <p:nvPr/>
        </p:nvSpPr>
        <p:spPr>
          <a:xfrm>
            <a:off x="2667000" y="197227"/>
            <a:ext cx="38100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/>
              <a:t>         </a:t>
            </a:r>
            <a:r>
              <a:rPr lang="bn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40AD9C-81B7-4827-BEDB-54F88F4F718A}"/>
              </a:ext>
            </a:extLst>
          </p:cNvPr>
          <p:cNvSpPr txBox="1"/>
          <p:nvPr/>
        </p:nvSpPr>
        <p:spPr>
          <a:xfrm>
            <a:off x="304800" y="1485899"/>
            <a:ext cx="4572000" cy="403187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নাম রমজান আলী</a:t>
            </a:r>
          </a:p>
          <a:p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মাঝের গাঁও সরকারি প্রাথমিক বিদ্যালয়।</a:t>
            </a:r>
          </a:p>
          <a:p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কোম্পানীগঞ্জ,সিলেট।</a:t>
            </a:r>
          </a:p>
          <a:p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 </a:t>
            </a:r>
            <a:r>
              <a:rPr lang="bn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০১৭২৪৩৫৪৩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৯৯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4D5573-2085-4354-9B94-2C847D12F999}"/>
              </a:ext>
            </a:extLst>
          </p:cNvPr>
          <p:cNvSpPr txBox="1"/>
          <p:nvPr/>
        </p:nvSpPr>
        <p:spPr>
          <a:xfrm>
            <a:off x="4906617" y="1485899"/>
            <a:ext cx="3886200" cy="403187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r>
              <a:rPr lang="bn-IN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দ্বিতীয়</a:t>
            </a:r>
          </a:p>
          <a:p>
            <a:r>
              <a:rPr lang="bn-IN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r>
              <a:rPr lang="bn-IN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পাঠঃ প্রার্থণা</a:t>
            </a:r>
          </a:p>
          <a:p>
            <a:r>
              <a:rPr lang="bn-IN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পাঠ্যাংশঃতুলি দুই হাত ----সকলি তোমার দান।</a:t>
            </a:r>
          </a:p>
          <a:p>
            <a:r>
              <a:rPr lang="bn-IN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।</a:t>
            </a:r>
          </a:p>
          <a:p>
            <a:r>
              <a:rPr lang="bn-IN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317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6982" y="1053861"/>
            <a:ext cx="8790036" cy="452431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bn-BD" sz="3600" b="1" u="sng" dirty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শোনা-</a:t>
            </a:r>
            <a:r>
              <a:rPr lang="bn-IN" sz="3600" b="1" u="sng" dirty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u="sng" dirty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u="sng" dirty="0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u="sng" dirty="0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u="sng" dirty="0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u="sng" dirty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 কবিতা শুনে বুঝতে পারবে।</a:t>
            </a:r>
            <a:endParaRPr lang="bn-IN" sz="3600" b="1" u="sng" dirty="0">
              <a:ln w="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b="1" u="sng" dirty="0">
              <a:ln w="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u="sng" dirty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বলা-</a:t>
            </a:r>
            <a:r>
              <a:rPr lang="bn-IN" sz="3600" b="1" u="sng" dirty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u="sng" dirty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u="sng" dirty="0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u="sng" dirty="0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u="sng" dirty="0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u="sng" dirty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২ কবিতার বিষয়ে প্রশ্নের </a:t>
            </a:r>
            <a:r>
              <a:rPr lang="bn-IN" sz="3600" b="1" u="sng" dirty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u="sng" dirty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উত্তর বলতে</a:t>
            </a:r>
            <a:r>
              <a:rPr lang="bn-IN" sz="3600" b="1" u="sng" dirty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u="sng" dirty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3600" b="1" u="sng" dirty="0">
              <a:ln w="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3600" b="1" u="sng" dirty="0">
              <a:ln w="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u="sng" dirty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পড়া-</a:t>
            </a:r>
            <a:r>
              <a:rPr lang="bn-IN" sz="3600" b="1" u="sng" dirty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u="sng" dirty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u="sng" dirty="0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u="sng" dirty="0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u="sng" dirty="0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u="sng" dirty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২ প্রমিত উচ্চারণে কবিতা আবৃত্তি</a:t>
            </a:r>
            <a:r>
              <a:rPr lang="bn-IN" sz="3600" b="1" u="sng" dirty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u="sng" dirty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bn-IN" sz="3600" b="1" u="sng" dirty="0">
              <a:ln w="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u="sng" dirty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b="1" u="sng" dirty="0">
              <a:ln w="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u="sng" dirty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লেখা-</a:t>
            </a:r>
            <a:r>
              <a:rPr lang="bn-IN" sz="3600" b="1" u="sng" dirty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u="sng" dirty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u="sng" dirty="0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u="sng" dirty="0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u="sng" dirty="0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u="sng" dirty="0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পাঠ্য বইয়ের কবিতা</a:t>
            </a:r>
            <a:r>
              <a:rPr lang="en-US" sz="3600" b="1" u="sng" dirty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b="1" u="sng" dirty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u="sng" dirty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u="sng" dirty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b="1" u="sng" dirty="0">
              <a:ln w="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b="1" u="sng" dirty="0">
              <a:ln w="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D58B23-62FE-4070-987B-523F4B691D96}"/>
              </a:ext>
            </a:extLst>
          </p:cNvPr>
          <p:cNvSpPr txBox="1"/>
          <p:nvPr/>
        </p:nvSpPr>
        <p:spPr>
          <a:xfrm>
            <a:off x="3505200" y="146057"/>
            <a:ext cx="275731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    শিখন ফল</a:t>
            </a:r>
            <a:endParaRPr lang="en-US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8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159EE67-3895-4B9B-81C5-823FC2574DA2}"/>
              </a:ext>
            </a:extLst>
          </p:cNvPr>
          <p:cNvSpPr txBox="1"/>
          <p:nvPr/>
        </p:nvSpPr>
        <p:spPr>
          <a:xfrm>
            <a:off x="914400" y="342900"/>
            <a:ext cx="7162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                     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িছু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A83D72-D14A-4A2E-9FFA-8ADC9ACDC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9700"/>
            <a:ext cx="9144000" cy="4138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485900"/>
            <a:ext cx="6705600" cy="646331"/>
          </a:xfrm>
          <a:prstGeom prst="rect">
            <a:avLst/>
          </a:prstGeom>
          <a:pattFill prst="pct10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১ ।  আমরা কার নিকট</a:t>
            </a:r>
            <a:r>
              <a:rPr lang="bn-IN" sz="36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মু নাজাত </a:t>
            </a:r>
            <a:r>
              <a:rPr lang="bn-BD" sz="36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করি ? </a:t>
            </a:r>
            <a:endParaRPr lang="en-US" sz="36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410480"/>
            <a:ext cx="67056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২।  তিনি আমাদের কী </a:t>
            </a:r>
            <a:r>
              <a:rPr lang="bn-IN" sz="36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কী </a:t>
            </a:r>
            <a:r>
              <a:rPr lang="bn-BD" sz="36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দান করেছেন ? </a:t>
            </a:r>
            <a:endParaRPr lang="en-US" sz="36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401080"/>
            <a:ext cx="67056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৩। তিনি গাছে ও নদিতে কী দান করেছেন? </a:t>
            </a:r>
            <a:endParaRPr lang="en-US" sz="36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4315480"/>
            <a:ext cx="67056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৪।  পাখির কণ্ঠে কী শোনতে পাই ? </a:t>
            </a:r>
            <a:endParaRPr lang="en-US" sz="36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438210"/>
            <a:ext cx="6705600" cy="769441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4086" y="214915"/>
            <a:ext cx="4953000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>
                <a:latin typeface="NikoshBAN" pitchFamily="2" charset="0"/>
                <a:cs typeface="NikoshBAN" pitchFamily="2" charset="0"/>
              </a:rPr>
              <a:t> আমাদের </a:t>
            </a:r>
            <a:r>
              <a:rPr lang="en-US" sz="3600" b="1" u="sng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u="sng" dirty="0">
                <a:latin typeface="NikoshBAN" pitchFamily="2" charset="0"/>
                <a:cs typeface="NikoshBAN" pitchFamily="2" charset="0"/>
              </a:rPr>
              <a:t>পাঠ   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599" y="4730118"/>
            <a:ext cx="3352800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u="sng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সুফিয়া কামাল   </a:t>
            </a:r>
            <a:endParaRPr lang="en-US" sz="4000" b="1" u="sng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799" y="3619500"/>
            <a:ext cx="167640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u="sng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প্রার্থ</a:t>
            </a:r>
            <a:r>
              <a:rPr lang="bn-IN" sz="3600" b="1" u="sng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ণা</a:t>
            </a:r>
            <a:r>
              <a:rPr lang="bn-BD" sz="3600" b="1" u="sng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u="sng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u="sng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DB65F8-F2ED-4960-9642-75C8FDA24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408" y="1325533"/>
            <a:ext cx="3314700" cy="206536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51417" y="4152900"/>
            <a:ext cx="5322035" cy="1077218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তুলি দুই হাত করি মুনাজাত  </a:t>
            </a:r>
          </a:p>
          <a:p>
            <a:pPr algn="ctr"/>
            <a:r>
              <a:rPr lang="bn-BD" sz="3200" b="1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হে  রহিম রহমান </a:t>
            </a:r>
            <a:endParaRPr lang="en-US" sz="3200" b="1" dirty="0">
              <a:ln w="0"/>
              <a:solidFill>
                <a:srgbClr val="00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4AC25F-FAAE-4EEF-922E-BDC8EDE4A283}"/>
              </a:ext>
            </a:extLst>
          </p:cNvPr>
          <p:cNvSpPr txBox="1"/>
          <p:nvPr/>
        </p:nvSpPr>
        <p:spPr>
          <a:xfrm>
            <a:off x="2133600" y="345787"/>
            <a:ext cx="5181600" cy="646331"/>
          </a:xfrm>
          <a:prstGeom prst="rect">
            <a:avLst/>
          </a:prstGeom>
          <a:noFill/>
          <a:ln w="28575">
            <a:noFill/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3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13B483-8DD3-4367-98CF-50ACD9FE7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87" y="1409700"/>
            <a:ext cx="2638425" cy="1733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5352" y="3839333"/>
            <a:ext cx="6019800" cy="1200329"/>
          </a:xfrm>
          <a:prstGeom prst="rect">
            <a:avLst/>
          </a:prstGeom>
          <a:noFill/>
          <a:ln w="381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9525" cmpd="sng">
                  <a:solidFill>
                    <a:srgbClr val="00FF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কত সুন্দর করিয়া ধরণী </a:t>
            </a:r>
          </a:p>
          <a:p>
            <a:pPr algn="ctr"/>
            <a:r>
              <a:rPr lang="bn-BD" sz="3600" b="1" spc="50" dirty="0">
                <a:ln w="9525" cmpd="sng">
                  <a:solidFill>
                    <a:srgbClr val="00FF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মোদের করেছ দান,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345787"/>
            <a:ext cx="5181600" cy="646331"/>
          </a:xfrm>
          <a:prstGeom prst="rect">
            <a:avLst/>
          </a:prstGeom>
          <a:noFill/>
          <a:ln w="28575">
            <a:noFill/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3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ED0742-7D1F-456C-A6E2-36B7FACB8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302" y="1638300"/>
            <a:ext cx="3009900" cy="1847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7887" y="3543300"/>
            <a:ext cx="5181600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গাছে ফুল ফল 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নদী ভরা জল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D5EF69-B7EB-4D93-B226-C584052E9BD8}"/>
              </a:ext>
            </a:extLst>
          </p:cNvPr>
          <p:cNvSpPr txBox="1"/>
          <p:nvPr/>
        </p:nvSpPr>
        <p:spPr>
          <a:xfrm>
            <a:off x="1977887" y="310131"/>
            <a:ext cx="5181600" cy="646331"/>
          </a:xfrm>
          <a:prstGeom prst="rect">
            <a:avLst/>
          </a:prstGeom>
          <a:noFill/>
          <a:ln w="28575">
            <a:noFill/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3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86FEA9-BF1E-4455-BC38-8435D658A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849" y="1333500"/>
            <a:ext cx="2733675" cy="167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</TotalTime>
  <Words>422</Words>
  <Application>Microsoft Office PowerPoint</Application>
  <PresentationFormat>On-screen Show (16:10)</PresentationFormat>
  <Paragraphs>105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Trebuchet MS</vt:lpstr>
      <vt:lpstr>Vrinda</vt:lpstr>
      <vt:lpstr>Wingdings 3</vt:lpstr>
      <vt:lpstr>1_Office Theme</vt:lpstr>
      <vt:lpstr>2_Office Theme</vt:lpstr>
      <vt:lpstr>Facet</vt:lpstr>
      <vt:lpstr>1_Facet</vt:lpstr>
      <vt:lpstr>2_Facet</vt:lpstr>
      <vt:lpstr>3_Facet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</dc:creator>
  <cp:lastModifiedBy>MG SCHOOL</cp:lastModifiedBy>
  <cp:revision>311</cp:revision>
  <dcterms:created xsi:type="dcterms:W3CDTF">2006-08-16T00:00:00Z</dcterms:created>
  <dcterms:modified xsi:type="dcterms:W3CDTF">2021-04-19T18:03:33Z</dcterms:modified>
</cp:coreProperties>
</file>