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60" r:id="rId3"/>
    <p:sldId id="318" r:id="rId4"/>
    <p:sldId id="298" r:id="rId5"/>
    <p:sldId id="299" r:id="rId6"/>
    <p:sldId id="321" r:id="rId7"/>
    <p:sldId id="322" r:id="rId8"/>
    <p:sldId id="261" r:id="rId9"/>
    <p:sldId id="271" r:id="rId10"/>
    <p:sldId id="324" r:id="rId11"/>
    <p:sldId id="259" r:id="rId12"/>
    <p:sldId id="325" r:id="rId13"/>
    <p:sldId id="323" r:id="rId14"/>
    <p:sldId id="326" r:id="rId15"/>
    <p:sldId id="273" r:id="rId16"/>
    <p:sldId id="274" r:id="rId17"/>
    <p:sldId id="275" r:id="rId18"/>
    <p:sldId id="267" r:id="rId19"/>
    <p:sldId id="319" r:id="rId20"/>
    <p:sldId id="276" r:id="rId21"/>
    <p:sldId id="32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3EF"/>
    <a:srgbClr val="FFFFFF"/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2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2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3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jpg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7.jpg"/><Relationship Id="rId4" Type="http://schemas.openxmlformats.org/officeDocument/2006/relationships/image" Target="../media/image19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5BE8B8-8F6C-45DF-80B5-16C7ED7B5448}"/>
              </a:ext>
            </a:extLst>
          </p:cNvPr>
          <p:cNvGrpSpPr/>
          <p:nvPr/>
        </p:nvGrpSpPr>
        <p:grpSpPr>
          <a:xfrm>
            <a:off x="653525" y="788792"/>
            <a:ext cx="10786277" cy="5136117"/>
            <a:chOff x="739253" y="1460312"/>
            <a:chExt cx="10786277" cy="5136117"/>
          </a:xfrm>
        </p:grpSpPr>
        <p:sp>
          <p:nvSpPr>
            <p:cNvPr id="4" name="Arrow: Left-Right 3">
              <a:extLst>
                <a:ext uri="{FF2B5EF4-FFF2-40B4-BE49-F238E27FC236}">
                  <a16:creationId xmlns:a16="http://schemas.microsoft.com/office/drawing/2014/main" id="{EEEAC281-9955-4610-A323-4A294230450B}"/>
                </a:ext>
              </a:extLst>
            </p:cNvPr>
            <p:cNvSpPr/>
            <p:nvPr/>
          </p:nvSpPr>
          <p:spPr>
            <a:xfrm>
              <a:off x="750627" y="1978926"/>
              <a:ext cx="10713492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Left-Right 6">
              <a:extLst>
                <a:ext uri="{FF2B5EF4-FFF2-40B4-BE49-F238E27FC236}">
                  <a16:creationId xmlns:a16="http://schemas.microsoft.com/office/drawing/2014/main" id="{74F8FFB3-5538-46C1-B92F-D21ADCDB6E02}"/>
                </a:ext>
              </a:extLst>
            </p:cNvPr>
            <p:cNvSpPr/>
            <p:nvPr/>
          </p:nvSpPr>
          <p:spPr>
            <a:xfrm>
              <a:off x="739253" y="2363340"/>
              <a:ext cx="10713492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25EBB066-C50A-48E9-83FF-EC3F84A11272}"/>
                </a:ext>
              </a:extLst>
            </p:cNvPr>
            <p:cNvSpPr/>
            <p:nvPr/>
          </p:nvSpPr>
          <p:spPr>
            <a:xfrm>
              <a:off x="809768" y="5409074"/>
              <a:ext cx="10713492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A4B7B5FB-446A-463C-8AC8-027C566D9861}"/>
                </a:ext>
              </a:extLst>
            </p:cNvPr>
            <p:cNvSpPr/>
            <p:nvPr/>
          </p:nvSpPr>
          <p:spPr>
            <a:xfrm>
              <a:off x="812038" y="5793482"/>
              <a:ext cx="10713492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954B682B-86A8-479A-A915-8BA53E371B20}"/>
                </a:ext>
              </a:extLst>
            </p:cNvPr>
            <p:cNvSpPr/>
            <p:nvPr/>
          </p:nvSpPr>
          <p:spPr>
            <a:xfrm rot="5400000">
              <a:off x="7360693" y="3766790"/>
              <a:ext cx="4981445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2992FE9D-E04E-4A37-9CD5-00A72FFDEE05}"/>
                </a:ext>
              </a:extLst>
            </p:cNvPr>
            <p:cNvSpPr/>
            <p:nvPr/>
          </p:nvSpPr>
          <p:spPr>
            <a:xfrm rot="5400000">
              <a:off x="6967181" y="3782710"/>
              <a:ext cx="4981445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Left-Right 13">
              <a:extLst>
                <a:ext uri="{FF2B5EF4-FFF2-40B4-BE49-F238E27FC236}">
                  <a16:creationId xmlns:a16="http://schemas.microsoft.com/office/drawing/2014/main" id="{3EB5EC94-558C-4AD9-BA23-607949EAFACE}"/>
                </a:ext>
              </a:extLst>
            </p:cNvPr>
            <p:cNvSpPr/>
            <p:nvPr/>
          </p:nvSpPr>
          <p:spPr>
            <a:xfrm rot="5400000">
              <a:off x="-86458" y="3921462"/>
              <a:ext cx="4981445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6F6D8A18-8A14-48CB-84D3-5112A2690648}"/>
                </a:ext>
              </a:extLst>
            </p:cNvPr>
            <p:cNvSpPr/>
            <p:nvPr/>
          </p:nvSpPr>
          <p:spPr>
            <a:xfrm rot="5400000">
              <a:off x="-439027" y="3910089"/>
              <a:ext cx="4981445" cy="368490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8A6515-A4F2-4842-BC85-100E74748E1B}"/>
              </a:ext>
            </a:extLst>
          </p:cNvPr>
          <p:cNvSpPr txBox="1"/>
          <p:nvPr/>
        </p:nvSpPr>
        <p:spPr>
          <a:xfrm>
            <a:off x="2857500" y="2428875"/>
            <a:ext cx="5900738" cy="193899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7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51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E9A9B5BC-F300-407E-B6D2-A156F72F2080}"/>
              </a:ext>
            </a:extLst>
          </p:cNvPr>
          <p:cNvSpPr/>
          <p:nvPr/>
        </p:nvSpPr>
        <p:spPr>
          <a:xfrm>
            <a:off x="2524836" y="436728"/>
            <a:ext cx="6509982" cy="887105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শৃংখল 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02A28-3AAE-42B5-AC72-E76E7B13C429}"/>
              </a:ext>
            </a:extLst>
          </p:cNvPr>
          <p:cNvSpPr/>
          <p:nvPr/>
        </p:nvSpPr>
        <p:spPr>
          <a:xfrm>
            <a:off x="1173706" y="1528542"/>
            <a:ext cx="9294125" cy="19379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শৃংখল হচ্ছে শক্তির ধারাবাহিক প্রক্রিয়া। </a:t>
            </a:r>
            <a:endParaRPr lang="en-US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56EC7-D14A-4180-877C-8FDFA563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5" y="3725837"/>
            <a:ext cx="1637732" cy="1170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5B523-A354-425B-9354-C4F8B84BC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19" y="3725838"/>
            <a:ext cx="2015177" cy="1170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1730AD-5A64-46C5-9339-222F770FC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4" y="3725837"/>
            <a:ext cx="2427027" cy="117093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49923A4-D277-47AA-8448-ADA58807C82E}"/>
              </a:ext>
            </a:extLst>
          </p:cNvPr>
          <p:cNvSpPr/>
          <p:nvPr/>
        </p:nvSpPr>
        <p:spPr>
          <a:xfrm>
            <a:off x="2934267" y="4107975"/>
            <a:ext cx="978408" cy="50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9FCF765-C310-4B12-BE34-915C46B9BA6D}"/>
              </a:ext>
            </a:extLst>
          </p:cNvPr>
          <p:cNvSpPr/>
          <p:nvPr/>
        </p:nvSpPr>
        <p:spPr>
          <a:xfrm>
            <a:off x="6744279" y="4014711"/>
            <a:ext cx="978408" cy="50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E9958CC-4E6E-477E-96B6-1C5B3728BFEC}"/>
              </a:ext>
            </a:extLst>
          </p:cNvPr>
          <p:cNvSpPr/>
          <p:nvPr/>
        </p:nvSpPr>
        <p:spPr>
          <a:xfrm>
            <a:off x="573204" y="5349921"/>
            <a:ext cx="1746913" cy="54591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ঘাস</a:t>
            </a: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435920E-7590-4A66-B72B-7C157B39520F}"/>
              </a:ext>
            </a:extLst>
          </p:cNvPr>
          <p:cNvSpPr/>
          <p:nvPr/>
        </p:nvSpPr>
        <p:spPr>
          <a:xfrm>
            <a:off x="4601581" y="5311254"/>
            <a:ext cx="1746913" cy="54591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ঘাস ফড়িং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AA19238-B067-46D7-8987-04F022D20A2F}"/>
              </a:ext>
            </a:extLst>
          </p:cNvPr>
          <p:cNvSpPr/>
          <p:nvPr/>
        </p:nvSpPr>
        <p:spPr>
          <a:xfrm>
            <a:off x="8302406" y="5327173"/>
            <a:ext cx="1746913" cy="54591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ব্যাঙ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93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09593"/>
            <a:ext cx="8686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1981200" y="42856"/>
            <a:ext cx="80772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462328"/>
            <a:ext cx="8610600" cy="2667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করে,ফ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খায়,ফ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ড়িং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ব্যাঙ,ব্যাঙকে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সাপ,আবার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ঈগল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শৃংখল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E9A9B5BC-F300-407E-B6D2-A156F72F2080}"/>
              </a:ext>
            </a:extLst>
          </p:cNvPr>
          <p:cNvSpPr/>
          <p:nvPr/>
        </p:nvSpPr>
        <p:spPr>
          <a:xfrm>
            <a:off x="2524836" y="68237"/>
            <a:ext cx="6509982" cy="887105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জাল  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02A28-3AAE-42B5-AC72-E76E7B13C429}"/>
              </a:ext>
            </a:extLst>
          </p:cNvPr>
          <p:cNvSpPr/>
          <p:nvPr/>
        </p:nvSpPr>
        <p:spPr>
          <a:xfrm>
            <a:off x="1173706" y="1064518"/>
            <a:ext cx="9294125" cy="19379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জাল হচ্ছে একাধিক খাদ্য শৃংখলের সমষ্টি। অর্থাৎ যে জালে একাধিক খাদ্য শৃংখল থাকে তাকে খাদ্য জাল বলে।  </a:t>
            </a:r>
            <a:endParaRPr lang="en-US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DB9AD0-023B-4064-ABBC-D03DEC68220D}"/>
              </a:ext>
            </a:extLst>
          </p:cNvPr>
          <p:cNvGrpSpPr/>
          <p:nvPr/>
        </p:nvGrpSpPr>
        <p:grpSpPr>
          <a:xfrm>
            <a:off x="109735" y="3274256"/>
            <a:ext cx="12026547" cy="2880171"/>
            <a:chOff x="109735" y="3274256"/>
            <a:chExt cx="12026547" cy="28801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D54E57-D926-4867-97C6-7F4CF9BD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35" y="3274256"/>
              <a:ext cx="1600200" cy="28479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194E73-D616-431C-A5EA-8E6E469D9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851" y="3429000"/>
              <a:ext cx="1853821" cy="6107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1EBDF9-F810-4A26-AD66-BDA1B9224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95" y="4224910"/>
              <a:ext cx="1853820" cy="8930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520C90-9567-44F5-88BD-7695FC6E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388" y="5248427"/>
              <a:ext cx="1758285" cy="893005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20E65FBA-32D7-4B06-A985-87F9333C931B}"/>
                </a:ext>
              </a:extLst>
            </p:cNvPr>
            <p:cNvSpPr/>
            <p:nvPr/>
          </p:nvSpPr>
          <p:spPr>
            <a:xfrm>
              <a:off x="1869742" y="3916912"/>
              <a:ext cx="914400" cy="2388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F3C1DD9-C30B-4A59-B6E0-94CA93BD26F0}"/>
                </a:ext>
              </a:extLst>
            </p:cNvPr>
            <p:cNvSpPr/>
            <p:nvPr/>
          </p:nvSpPr>
          <p:spPr>
            <a:xfrm>
              <a:off x="1858366" y="4478743"/>
              <a:ext cx="914400" cy="2388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E6E2894-8B6B-4DD5-AEB4-E7DE9114A5D9}"/>
                </a:ext>
              </a:extLst>
            </p:cNvPr>
            <p:cNvSpPr/>
            <p:nvPr/>
          </p:nvSpPr>
          <p:spPr>
            <a:xfrm>
              <a:off x="1887937" y="5531895"/>
              <a:ext cx="914400" cy="2388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810D6F-0C12-4C74-8649-D52599C7E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599" y="3507469"/>
              <a:ext cx="2061461" cy="1170932"/>
            </a:xfrm>
            <a:prstGeom prst="rect">
              <a:avLst/>
            </a:prstGeom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6944A99-56F8-403B-8241-96DD006BE622}"/>
                </a:ext>
              </a:extLst>
            </p:cNvPr>
            <p:cNvSpPr/>
            <p:nvPr/>
          </p:nvSpPr>
          <p:spPr>
            <a:xfrm>
              <a:off x="5079248" y="5556916"/>
              <a:ext cx="914400" cy="2388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3DC5C8A-A766-4D8B-AA68-53FE1AF29A7D}"/>
                </a:ext>
              </a:extLst>
            </p:cNvPr>
            <p:cNvSpPr/>
            <p:nvPr/>
          </p:nvSpPr>
          <p:spPr>
            <a:xfrm rot="1024367">
              <a:off x="5013287" y="3580264"/>
              <a:ext cx="914400" cy="2388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BB08C6C-C573-4D70-848E-BCE149A1D997}"/>
                </a:ext>
              </a:extLst>
            </p:cNvPr>
            <p:cNvSpPr/>
            <p:nvPr/>
          </p:nvSpPr>
          <p:spPr>
            <a:xfrm rot="20765685">
              <a:off x="5042854" y="4483296"/>
              <a:ext cx="914400" cy="2388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CB9A43-3F91-421F-9611-D163749F7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39" y="5183369"/>
              <a:ext cx="1853821" cy="97105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18971D-F604-4512-A678-2BC66EF63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4" r="18686"/>
            <a:stretch/>
          </p:blipFill>
          <p:spPr>
            <a:xfrm>
              <a:off x="8998437" y="3451298"/>
              <a:ext cx="1198732" cy="1227103"/>
            </a:xfrm>
            <a:prstGeom prst="rect">
              <a:avLst/>
            </a:prstGeom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2ED0029-51FB-47EB-A172-C3DEF0B384B7}"/>
                </a:ext>
              </a:extLst>
            </p:cNvPr>
            <p:cNvSpPr/>
            <p:nvPr/>
          </p:nvSpPr>
          <p:spPr>
            <a:xfrm>
              <a:off x="10385942" y="3916906"/>
              <a:ext cx="507263" cy="2684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3BC4378-A212-4FF6-BF5B-0AA7AC4E75E1}"/>
                </a:ext>
              </a:extLst>
            </p:cNvPr>
            <p:cNvSpPr/>
            <p:nvPr/>
          </p:nvSpPr>
          <p:spPr>
            <a:xfrm>
              <a:off x="8183466" y="3848672"/>
              <a:ext cx="705785" cy="2297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A73381E-5D28-4B56-9176-0047EB36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658" y="3397088"/>
              <a:ext cx="1143624" cy="152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93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981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2286000" y="228600"/>
            <a:ext cx="7391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219200"/>
            <a:ext cx="4953000" cy="5334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সংস্থানে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শৃংখল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থাকে।বাস্তু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শৃংখলের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শৃংখল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7772400" y="5486400"/>
            <a:ext cx="1981200" cy="76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8827231-C4FB-4762-B2ED-FB93CE10EA5E}"/>
              </a:ext>
            </a:extLst>
          </p:cNvPr>
          <p:cNvSpPr/>
          <p:nvPr/>
        </p:nvSpPr>
        <p:spPr>
          <a:xfrm>
            <a:off x="2988860" y="109179"/>
            <a:ext cx="5936776" cy="1269242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9D50C-220C-4DE7-8CDB-F9DF8B9BF5C2}"/>
              </a:ext>
            </a:extLst>
          </p:cNvPr>
          <p:cNvSpPr txBox="1"/>
          <p:nvPr/>
        </p:nvSpPr>
        <p:spPr>
          <a:xfrm>
            <a:off x="3046863" y="1456128"/>
            <a:ext cx="60937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 প্রবাহ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শক্তির এক স্থান থেকে আরেক স্থানে প্রবাহিত হওয়া।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47C16-2C5F-4976-B476-07143653C153}"/>
              </a:ext>
            </a:extLst>
          </p:cNvPr>
          <p:cNvSpPr txBox="1"/>
          <p:nvPr/>
        </p:nvSpPr>
        <p:spPr>
          <a:xfrm>
            <a:off x="3046863" y="2809001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খাদ্যঃ বেঁচে থাকার জন্য আমরা যা খাই তাই খাদ্য।</a:t>
            </a:r>
          </a:p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খাদকঃ যে প্রাণী বা জীব খাদ্য গ্রহণ করে সে হচ্ছে খাদক </a:t>
            </a:r>
            <a:r>
              <a:rPr lang="bn-BD" sz="2400" dirty="0"/>
              <a:t>।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637E0-12D6-451E-8AD7-73B56642EF28}"/>
              </a:ext>
            </a:extLst>
          </p:cNvPr>
          <p:cNvSpPr txBox="1"/>
          <p:nvPr/>
        </p:nvSpPr>
        <p:spPr>
          <a:xfrm>
            <a:off x="3046863" y="4107550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শৃংখল হচ্ছে শক্তির ধারাবাহিক প্রক্রিয়া।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54B2E-BC57-49B7-986A-6DA3AB91E8FA}"/>
              </a:ext>
            </a:extLst>
          </p:cNvPr>
          <p:cNvSpPr txBox="1"/>
          <p:nvPr/>
        </p:nvSpPr>
        <p:spPr>
          <a:xfrm>
            <a:off x="3046863" y="4746979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জাল হচ্ছে একাধিক খাদ্য শৃংখলের সমষ্টি। অর্থাৎ যে জালে একাধিক খাদ্য শৃংখল থাকে তাকে খাদ্য জাল বলে।  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14C37-4B3B-4A5E-95D0-2A2DBE10FC91}"/>
              </a:ext>
            </a:extLst>
          </p:cNvPr>
          <p:cNvSpPr/>
          <p:nvPr/>
        </p:nvSpPr>
        <p:spPr>
          <a:xfrm>
            <a:off x="1440873" y="656917"/>
            <a:ext cx="9379527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 বইয়ের 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 ও ৭ </a:t>
            </a:r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খুলে নিরবে পড়।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E3505-30C6-45B6-B9A3-BA2A9F439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75" y="2243990"/>
            <a:ext cx="6365825" cy="407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A74A2-07F4-4A00-8638-6F28F23EB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5" y="2243990"/>
            <a:ext cx="3572374" cy="4279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96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400335" y="367234"/>
            <a:ext cx="11391332" cy="1174956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400335" y="1750737"/>
            <a:ext cx="11391332" cy="4731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১।শক্তির মূল উৎস    ...................................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 সূর্য থেকে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…………………………..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সকল প্রাণী শক্তির জন্য 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……………………………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 নির্ভরশীল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জাল একাধিক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…………………………….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সমষ্টি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শৃংখলের মাধ্যমে    ........................... প্রবাহিত হয়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4164272" y="2854088"/>
            <a:ext cx="312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সূর্য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4203512" y="3422554"/>
            <a:ext cx="2493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শক্তি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4649144" y="4005055"/>
            <a:ext cx="269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0C14E-805A-4ECC-8519-C15CB2DF14FB}"/>
              </a:ext>
            </a:extLst>
          </p:cNvPr>
          <p:cNvSpPr txBox="1"/>
          <p:nvPr/>
        </p:nvSpPr>
        <p:spPr>
          <a:xfrm>
            <a:off x="4649144" y="4506232"/>
            <a:ext cx="390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শৃংখলের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1F871-56FF-4D44-8B36-336076E1CE1D}"/>
              </a:ext>
            </a:extLst>
          </p:cNvPr>
          <p:cNvSpPr txBox="1"/>
          <p:nvPr/>
        </p:nvSpPr>
        <p:spPr>
          <a:xfrm>
            <a:off x="4917353" y="5138194"/>
            <a:ext cx="3421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7D71D-4597-40AC-BE4E-C6024A431229}"/>
              </a:ext>
            </a:extLst>
          </p:cNvPr>
          <p:cNvSpPr/>
          <p:nvPr/>
        </p:nvSpPr>
        <p:spPr>
          <a:xfrm>
            <a:off x="370764" y="395785"/>
            <a:ext cx="11450472" cy="655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মিলকরণ</a:t>
            </a: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0ABD-2B29-47E8-A002-41910993DD35}"/>
              </a:ext>
            </a:extLst>
          </p:cNvPr>
          <p:cNvSpPr txBox="1"/>
          <p:nvPr/>
        </p:nvSpPr>
        <p:spPr>
          <a:xfrm>
            <a:off x="834788" y="16673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507A-15DC-4399-97DA-057DBEC67A14}"/>
              </a:ext>
            </a:extLst>
          </p:cNvPr>
          <p:cNvSpPr txBox="1"/>
          <p:nvPr/>
        </p:nvSpPr>
        <p:spPr>
          <a:xfrm>
            <a:off x="987188" y="18197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E2CE8-3362-48AC-A931-21DF06DA39CB}"/>
              </a:ext>
            </a:extLst>
          </p:cNvPr>
          <p:cNvSpPr/>
          <p:nvPr/>
        </p:nvSpPr>
        <p:spPr>
          <a:xfrm>
            <a:off x="370765" y="1505798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উদ্ভিদ নিজের খাদ্য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C3B144-AAE9-487E-86AF-8DD58861147A}"/>
              </a:ext>
            </a:extLst>
          </p:cNvPr>
          <p:cNvSpPr/>
          <p:nvPr/>
        </p:nvSpPr>
        <p:spPr>
          <a:xfrm>
            <a:off x="370745" y="2518010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শক্তি উদ্ভিদ থেকে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0A15D4-281B-4EB8-8D34-0CC0ABF5321F}"/>
              </a:ext>
            </a:extLst>
          </p:cNvPr>
          <p:cNvSpPr/>
          <p:nvPr/>
        </p:nvSpPr>
        <p:spPr>
          <a:xfrm>
            <a:off x="370764" y="3502928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প্রতিটি খাদ্য শৃংখল শুরু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A92A5-D380-42A6-A20E-1D280838349B}"/>
              </a:ext>
            </a:extLst>
          </p:cNvPr>
          <p:cNvSpPr/>
          <p:nvPr/>
        </p:nvSpPr>
        <p:spPr>
          <a:xfrm>
            <a:off x="370745" y="4501486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সকল উদ্ভিদ ও প্রাণী 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2EFA46-E10E-405E-9FDC-5B5B6B920B3F}"/>
              </a:ext>
            </a:extLst>
          </p:cNvPr>
          <p:cNvSpPr/>
          <p:nvPr/>
        </p:nvSpPr>
        <p:spPr>
          <a:xfrm>
            <a:off x="370744" y="5500050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৫।খাদ্য জাল হলো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23A1B-0316-4796-B1BD-2FE9366AA00A}"/>
              </a:ext>
            </a:extLst>
          </p:cNvPr>
          <p:cNvSpPr/>
          <p:nvPr/>
        </p:nvSpPr>
        <p:spPr>
          <a:xfrm>
            <a:off x="6282533" y="1505798"/>
            <a:ext cx="553870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 শৃংখলের অন্তর্ভূক্ত 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9CE4A-22FC-45E8-BAF4-7C27D8056E02}"/>
              </a:ext>
            </a:extLst>
          </p:cNvPr>
          <p:cNvSpPr/>
          <p:nvPr/>
        </p:nvSpPr>
        <p:spPr>
          <a:xfrm>
            <a:off x="6309831" y="5484139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সবুজ উদ্ভিদ থেকে ।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6F9A12-C8D3-4CED-B599-1E91623664E6}"/>
              </a:ext>
            </a:extLst>
          </p:cNvPr>
          <p:cNvSpPr/>
          <p:nvPr/>
        </p:nvSpPr>
        <p:spPr>
          <a:xfrm>
            <a:off x="6309831" y="4501486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প্রাণীতে প্রবাহিত হয় ।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F76EC-BA21-4A10-B648-0C639A527DA5}"/>
              </a:ext>
            </a:extLst>
          </p:cNvPr>
          <p:cNvSpPr/>
          <p:nvPr/>
        </p:nvSpPr>
        <p:spPr>
          <a:xfrm>
            <a:off x="6282531" y="3502928"/>
            <a:ext cx="5525072" cy="8825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নিজে তৈরি করে   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924F97-8558-48C8-BDD9-3E36B226A39B}"/>
              </a:ext>
            </a:extLst>
          </p:cNvPr>
          <p:cNvSpPr/>
          <p:nvPr/>
        </p:nvSpPr>
        <p:spPr>
          <a:xfrm>
            <a:off x="6296179" y="2515730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একাধিক খাদ্য শৃংখলের সমষ্টি 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078 -0.29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0195 -0.290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34 -0.288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0169 0.436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0117 0.432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905C5-4239-4DC9-B583-76972BD0447C}"/>
              </a:ext>
            </a:extLst>
          </p:cNvPr>
          <p:cNvSpPr txBox="1"/>
          <p:nvPr/>
        </p:nvSpPr>
        <p:spPr>
          <a:xfrm>
            <a:off x="2466759" y="422855"/>
            <a:ext cx="6386284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B62E4-EB9C-4CC5-961F-DE3817C3EB7A}"/>
              </a:ext>
            </a:extLst>
          </p:cNvPr>
          <p:cNvSpPr/>
          <p:nvPr/>
        </p:nvSpPr>
        <p:spPr>
          <a:xfrm>
            <a:off x="236561" y="3429000"/>
            <a:ext cx="11718878" cy="2693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১।একটি পোকা ও একটি পাখি রাখা হলে কোনটি খাদ্য ও কোনটি খাদক? </a:t>
            </a:r>
          </a:p>
          <a:p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উদ্ভিদ কোথা থেকে শক্তি পায়? </a:t>
            </a:r>
          </a:p>
        </p:txBody>
      </p:sp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B62E4-EB9C-4CC5-961F-DE3817C3EB7A}"/>
              </a:ext>
            </a:extLst>
          </p:cNvPr>
          <p:cNvSpPr/>
          <p:nvPr/>
        </p:nvSpPr>
        <p:spPr>
          <a:xfrm>
            <a:off x="236561" y="0"/>
            <a:ext cx="11718878" cy="6122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খাদ্য হচ্ছে পোকা আর খাদক হচ্ছে পাখি। </a:t>
            </a:r>
          </a:p>
          <a:p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উদ্ভিদ সূর্য থেকে শক্তি পায়। </a:t>
            </a:r>
            <a:endParaRPr lang="en-US" sz="7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CDF-460C-4058-9590-C5271C23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167961"/>
            <a:ext cx="3121152" cy="31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F3F6EC-46BB-4835-B14C-D507F60BDCE4}"/>
              </a:ext>
            </a:extLst>
          </p:cNvPr>
          <p:cNvSpPr/>
          <p:nvPr/>
        </p:nvSpPr>
        <p:spPr>
          <a:xfrm>
            <a:off x="5534524" y="280255"/>
            <a:ext cx="1703832" cy="6322855"/>
          </a:xfrm>
          <a:prstGeom prst="upDownArrow">
            <a:avLst>
              <a:gd name="adj1" fmla="val 50000"/>
              <a:gd name="adj2" fmla="val 396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5C38-C416-4873-B261-23FBDBC0294E}"/>
              </a:ext>
            </a:extLst>
          </p:cNvPr>
          <p:cNvSpPr txBox="1"/>
          <p:nvPr/>
        </p:nvSpPr>
        <p:spPr>
          <a:xfrm>
            <a:off x="336884" y="3360823"/>
            <a:ext cx="510138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এলিজা বেগম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পল্লীমঙ্গল  সরকারি প্রাথমিক বিদ্যালয় 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দক্ষিণ সুরমা , সিলেট 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29DE6-5871-4F98-AAB3-DB1231B4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05" y="357200"/>
            <a:ext cx="2267653" cy="260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AB291-05D6-4EB8-B72A-5FA1920CFE1D}"/>
              </a:ext>
            </a:extLst>
          </p:cNvPr>
          <p:cNvSpPr txBox="1"/>
          <p:nvPr/>
        </p:nvSpPr>
        <p:spPr>
          <a:xfrm>
            <a:off x="7601803" y="3289112"/>
            <a:ext cx="425331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শ্রেণীঃ৫ম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সময়ঃ৪০মিনিট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তারিখঃ২১/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০৪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/২০২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ইং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78FF1-1253-4FFA-8D35-9639F4338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4" y="375091"/>
            <a:ext cx="2705100" cy="1685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59767F-BBA0-43DF-9506-DE09D32DBF45}"/>
              </a:ext>
            </a:extLst>
          </p:cNvPr>
          <p:cNvSpPr/>
          <p:nvPr/>
        </p:nvSpPr>
        <p:spPr>
          <a:xfrm>
            <a:off x="1924334" y="375091"/>
            <a:ext cx="5035088" cy="1685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D6C84-6BD4-4A4B-836B-F22A6540D382}"/>
              </a:ext>
            </a:extLst>
          </p:cNvPr>
          <p:cNvSpPr/>
          <p:nvPr/>
        </p:nvSpPr>
        <p:spPr>
          <a:xfrm>
            <a:off x="1119116" y="2429301"/>
            <a:ext cx="9498842" cy="3671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১।খাদ্য শৃংখলে কীভাবে সাপ ও ঈগল একই রকম তা ব্যাখ্যা করো। </a:t>
            </a:r>
          </a:p>
          <a:p>
            <a:pPr algn="ctr"/>
            <a:r>
              <a:rPr lang="bn-BD" sz="4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২।নিচের শব্দগুলো দিয়ে খাদ্য শৃংখলের ক্রম সাজাও</a:t>
            </a:r>
          </a:p>
          <a:p>
            <a:pPr algn="ctr"/>
            <a:r>
              <a:rPr lang="bn-BD" sz="4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ঈগল,সূর্য,ঘাস,পোকামাকড়,সাপ,ব্যাঙ </a:t>
            </a:r>
          </a:p>
        </p:txBody>
      </p:sp>
    </p:spTree>
    <p:extLst>
      <p:ext uri="{BB962C8B-B14F-4D97-AF65-F5344CB8AC3E}">
        <p14:creationId xmlns:p14="http://schemas.microsoft.com/office/powerpoint/2010/main" val="2395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7A499-472C-4757-B440-6A2FD1D3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43049"/>
            <a:ext cx="5715000" cy="4981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6368A-7251-403E-9AEC-45DE3A571EB0}"/>
              </a:ext>
            </a:extLst>
          </p:cNvPr>
          <p:cNvSpPr txBox="1"/>
          <p:nvPr/>
        </p:nvSpPr>
        <p:spPr>
          <a:xfrm>
            <a:off x="2333108" y="2606097"/>
            <a:ext cx="7525784" cy="251571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70638D-B47E-4A0B-8F36-96FD07F5E21A}"/>
              </a:ext>
            </a:extLst>
          </p:cNvPr>
          <p:cNvSpPr txBox="1"/>
          <p:nvPr/>
        </p:nvSpPr>
        <p:spPr>
          <a:xfrm>
            <a:off x="3427681" y="-106505"/>
            <a:ext cx="6098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13800" b="1" dirty="0">
                <a:ln w="9525"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B834C-20A1-4EF6-988B-6DC70E538452}"/>
              </a:ext>
            </a:extLst>
          </p:cNvPr>
          <p:cNvSpPr/>
          <p:nvPr/>
        </p:nvSpPr>
        <p:spPr>
          <a:xfrm>
            <a:off x="654031" y="2051648"/>
            <a:ext cx="10521969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১.১.৪  খাদ্য শৃংখল ও খাদ্যজাল কী তা বলতে পারবে। </a:t>
            </a:r>
          </a:p>
          <a:p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১.১.৫ খাদ্য শৃংখলের মাধ্যমে সৌরশসসক্তি জীবে সঞ্চারিত হয় তা ব্যাখ্যা করতে পারবে। </a:t>
            </a:r>
          </a:p>
          <a:p>
            <a:pPr algn="ctr"/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3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AF90BD6-9D47-4CFA-A1FB-3E8612C7BAD1}"/>
              </a:ext>
            </a:extLst>
          </p:cNvPr>
          <p:cNvSpPr txBox="1"/>
          <p:nvPr/>
        </p:nvSpPr>
        <p:spPr>
          <a:xfrm>
            <a:off x="1897039" y="0"/>
            <a:ext cx="8598089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B388E-F06F-468F-B2CA-4DFD8343E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8712"/>
            <a:ext cx="7620000" cy="460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6D700-FE36-4DE0-A77B-D6DF9FE27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0" y="1128712"/>
            <a:ext cx="7620000" cy="460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119FB-2A41-4D8A-826F-7A5841696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58" y="1128712"/>
            <a:ext cx="8008961" cy="4600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72C3C1C-ECC7-45A6-AA58-0D09C34968FE}"/>
              </a:ext>
            </a:extLst>
          </p:cNvPr>
          <p:cNvSpPr txBox="1"/>
          <p:nvPr/>
        </p:nvSpPr>
        <p:spPr>
          <a:xfrm>
            <a:off x="1259273" y="1338288"/>
            <a:ext cx="10278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565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7A290-A02A-4881-A57A-507BC46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25" y="1309700"/>
            <a:ext cx="8664326" cy="44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211459-0214-43F7-906C-80F345B18D2B}"/>
              </a:ext>
            </a:extLst>
          </p:cNvPr>
          <p:cNvSpPr txBox="1">
            <a:spLocks/>
          </p:cNvSpPr>
          <p:nvPr/>
        </p:nvSpPr>
        <p:spPr>
          <a:xfrm>
            <a:off x="142657" y="1128085"/>
            <a:ext cx="11858271" cy="2640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b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6FB00BB8-44EB-4F4A-BFEC-54BB36729D03}"/>
              </a:ext>
            </a:extLst>
          </p:cNvPr>
          <p:cNvSpPr/>
          <p:nvPr/>
        </p:nvSpPr>
        <p:spPr>
          <a:xfrm>
            <a:off x="838200" y="1752600"/>
            <a:ext cx="10909300" cy="40513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 প্রবাহ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শক্তির এক স্থান থেকে আরেক স্থানে প্রবাহিত হওয়া।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74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2EB10-40CC-4176-AA10-BCFF34A522C9}"/>
              </a:ext>
            </a:extLst>
          </p:cNvPr>
          <p:cNvSpPr txBox="1"/>
          <p:nvPr/>
        </p:nvSpPr>
        <p:spPr>
          <a:xfrm>
            <a:off x="518615" y="409433"/>
            <a:ext cx="3725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 </a:t>
            </a:r>
          </a:p>
          <a:p>
            <a:r>
              <a:rPr lang="bn-BD" sz="8000" dirty="0">
                <a:latin typeface="Kalpurush" panose="02000600000000000000" pitchFamily="2" charset="0"/>
                <a:cs typeface="Kalpurush" panose="02000600000000000000" pitchFamily="2" charset="0"/>
              </a:rPr>
              <a:t>খাদক 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3462E-CE5E-48F4-8D61-6F0CC314F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576263"/>
            <a:ext cx="2975780" cy="2387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864F1-761A-48B0-85F2-D63034388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6" y="877083"/>
            <a:ext cx="1196454" cy="17569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3DF8B-EAE5-4C2F-B7BA-FEC6F7107099}"/>
              </a:ext>
            </a:extLst>
          </p:cNvPr>
          <p:cNvSpPr txBox="1"/>
          <p:nvPr/>
        </p:nvSpPr>
        <p:spPr>
          <a:xfrm>
            <a:off x="6851176" y="3295505"/>
            <a:ext cx="122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খাদ্য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6D8EE-64D1-4EC0-821C-A39A0B67622D}"/>
              </a:ext>
            </a:extLst>
          </p:cNvPr>
          <p:cNvSpPr txBox="1"/>
          <p:nvPr/>
        </p:nvSpPr>
        <p:spPr>
          <a:xfrm>
            <a:off x="9225888" y="3284129"/>
            <a:ext cx="153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খাদক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97070F-75EF-497E-BC5C-2F937CC0F935}"/>
              </a:ext>
            </a:extLst>
          </p:cNvPr>
          <p:cNvSpPr/>
          <p:nvPr/>
        </p:nvSpPr>
        <p:spPr>
          <a:xfrm>
            <a:off x="9144000" y="1705970"/>
            <a:ext cx="232012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1C427-EE58-4644-BA0F-02691CCCB599}"/>
              </a:ext>
            </a:extLst>
          </p:cNvPr>
          <p:cNvSpPr txBox="1"/>
          <p:nvPr/>
        </p:nvSpPr>
        <p:spPr>
          <a:xfrm>
            <a:off x="777922" y="4003391"/>
            <a:ext cx="10931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খাদ্যঃ বেঁচে থাকার জন্য আমরা যা খাই তাই খাদ্য।</a:t>
            </a:r>
          </a:p>
          <a:p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খাদকঃ যে প্রাণী বা জীব খাদ্য গ্রহণ করে সে হচ্ছে খাদক </a:t>
            </a:r>
            <a:r>
              <a:rPr lang="bn-BD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739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2286000" y="457200"/>
            <a:ext cx="76200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5943600"/>
            <a:ext cx="7848600" cy="533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28800" y="304800"/>
            <a:ext cx="8458200" cy="6096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55354"/>
              </p:ext>
            </p:extLst>
          </p:nvPr>
        </p:nvGraphicFramePr>
        <p:xfrm>
          <a:off x="0" y="3657600"/>
          <a:ext cx="12192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খাদকের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সম্পর্ক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খায়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খায়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                             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খায়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                                    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খায়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------&gt;                               -------&gt;                              --------&gt;                                   --------&gt;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5"/>
          <p:cNvSpPr/>
          <p:nvPr/>
        </p:nvSpPr>
        <p:spPr>
          <a:xfrm>
            <a:off x="1866900" y="5772152"/>
            <a:ext cx="8458200" cy="457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1044</TotalTime>
  <Words>546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Kalpurush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User</cp:lastModifiedBy>
  <cp:revision>99</cp:revision>
  <dcterms:created xsi:type="dcterms:W3CDTF">2021-01-19T08:21:52Z</dcterms:created>
  <dcterms:modified xsi:type="dcterms:W3CDTF">2021-04-20T08:26:17Z</dcterms:modified>
</cp:coreProperties>
</file>