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82" r:id="rId5"/>
    <p:sldId id="283" r:id="rId6"/>
    <p:sldId id="263" r:id="rId7"/>
    <p:sldId id="284" r:id="rId8"/>
    <p:sldId id="287" r:id="rId9"/>
    <p:sldId id="281" r:id="rId10"/>
    <p:sldId id="280" r:id="rId11"/>
    <p:sldId id="285" r:id="rId12"/>
    <p:sldId id="286" r:id="rId13"/>
    <p:sldId id="264" r:id="rId14"/>
    <p:sldId id="275" r:id="rId15"/>
    <p:sldId id="276"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57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4/21/2021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7" y="311727"/>
            <a:ext cx="8077200" cy="6096000"/>
          </a:xfrm>
          <a:prstGeom prst="rect">
            <a:avLst/>
          </a:prstGeom>
          <a:noFill/>
          <a:ln w="1905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p:cNvSpPr/>
          <p:nvPr/>
        </p:nvSpPr>
        <p:spPr>
          <a:xfrm>
            <a:off x="914400" y="644236"/>
            <a:ext cx="1447800" cy="1371600"/>
          </a:xfrm>
          <a:prstGeom prst="ellipse">
            <a:avLst/>
          </a:prstGeom>
          <a:effectLst>
            <a:glow rad="101600">
              <a:schemeClr val="accent1">
                <a:satMod val="175000"/>
                <a:alpha val="40000"/>
              </a:schemeClr>
            </a:glo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bn-IN" sz="4800" b="1" dirty="0" smtClean="0">
                <a:solidFill>
                  <a:schemeClr val="bg1"/>
                </a:solidFill>
              </a:rPr>
              <a:t>স্বা</a:t>
            </a:r>
            <a:r>
              <a:rPr lang="bn-IN" sz="4800" dirty="0" smtClean="0">
                <a:solidFill>
                  <a:schemeClr val="tx1"/>
                </a:solidFill>
              </a:rPr>
              <a:t> </a:t>
            </a:r>
            <a:endParaRPr lang="en-US" sz="4800" dirty="0">
              <a:solidFill>
                <a:schemeClr val="tx1"/>
              </a:solidFill>
            </a:endParaRPr>
          </a:p>
        </p:txBody>
      </p:sp>
      <p:sp>
        <p:nvSpPr>
          <p:cNvPr id="7" name="Oval 6"/>
          <p:cNvSpPr/>
          <p:nvPr/>
        </p:nvSpPr>
        <p:spPr>
          <a:xfrm>
            <a:off x="4537364" y="623454"/>
            <a:ext cx="1447800" cy="1371600"/>
          </a:xfrm>
          <a:prstGeom prst="ellipse">
            <a:avLst/>
          </a:prstGeom>
          <a:effectLst>
            <a:glow rad="101600">
              <a:schemeClr val="accent1">
                <a:satMod val="175000"/>
                <a:alpha val="40000"/>
              </a:schemeClr>
            </a:glo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bn-IN" sz="4800" b="1" dirty="0" smtClean="0">
                <a:solidFill>
                  <a:schemeClr val="bg1"/>
                </a:solidFill>
              </a:rPr>
              <a:t>ত</a:t>
            </a:r>
            <a:endParaRPr lang="en-US" sz="4800" b="1" dirty="0">
              <a:solidFill>
                <a:schemeClr val="bg1"/>
              </a:solidFill>
            </a:endParaRPr>
          </a:p>
        </p:txBody>
      </p:sp>
      <p:sp>
        <p:nvSpPr>
          <p:cNvPr id="8" name="Oval 7"/>
          <p:cNvSpPr/>
          <p:nvPr/>
        </p:nvSpPr>
        <p:spPr>
          <a:xfrm>
            <a:off x="6477000" y="644236"/>
            <a:ext cx="1447800" cy="1371600"/>
          </a:xfrm>
          <a:prstGeom prst="ellipse">
            <a:avLst/>
          </a:prstGeom>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bn-IN" sz="4800" b="1" dirty="0" smtClean="0">
                <a:solidFill>
                  <a:srgbClr val="FFFF00"/>
                </a:solidFill>
              </a:rPr>
              <a:t>ম</a:t>
            </a:r>
            <a:endParaRPr lang="en-US" sz="4800" b="1" dirty="0">
              <a:solidFill>
                <a:srgbClr val="FFFF00"/>
              </a:solidFill>
            </a:endParaRPr>
          </a:p>
        </p:txBody>
      </p:sp>
      <p:sp>
        <p:nvSpPr>
          <p:cNvPr id="9" name="Oval 8"/>
          <p:cNvSpPr/>
          <p:nvPr/>
        </p:nvSpPr>
        <p:spPr>
          <a:xfrm>
            <a:off x="2743200" y="644236"/>
            <a:ext cx="1447800" cy="1371600"/>
          </a:xfrm>
          <a:prstGeom prst="ellipse">
            <a:avLst/>
          </a:prstGeom>
          <a:effectLst>
            <a:glow rad="101600">
              <a:schemeClr val="accent1">
                <a:satMod val="175000"/>
                <a:alpha val="40000"/>
              </a:schemeClr>
            </a:glo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bn-IN" sz="4800" b="1" dirty="0" smtClean="0">
                <a:solidFill>
                  <a:srgbClr val="FFFF00"/>
                </a:solidFill>
              </a:rPr>
              <a:t>গ</a:t>
            </a:r>
            <a:endParaRPr lang="en-US" sz="4800" b="1" dirty="0">
              <a:solidFill>
                <a:srgbClr val="FFFF00"/>
              </a:solidFill>
            </a:endParaRPr>
          </a:p>
        </p:txBody>
      </p:sp>
    </p:spTree>
    <p:extLst>
      <p:ext uri="{BB962C8B-B14F-4D97-AF65-F5344CB8AC3E}">
        <p14:creationId xmlns:p14="http://schemas.microsoft.com/office/powerpoint/2010/main" val="32986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80">
                                          <p:stCondLst>
                                            <p:cond delay="0"/>
                                          </p:stCondLst>
                                        </p:cTn>
                                        <p:tgtEl>
                                          <p:spTgt spid="8"/>
                                        </p:tgtEl>
                                      </p:cBhvr>
                                    </p:animEffect>
                                    <p:anim calcmode="lin" valueType="num">
                                      <p:cBhvr>
                                        <p:cTn id="6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4" dur="26">
                                          <p:stCondLst>
                                            <p:cond delay="650"/>
                                          </p:stCondLst>
                                        </p:cTn>
                                        <p:tgtEl>
                                          <p:spTgt spid="8"/>
                                        </p:tgtEl>
                                      </p:cBhvr>
                                      <p:to x="100000" y="60000"/>
                                    </p:animScale>
                                    <p:animScale>
                                      <p:cBhvr>
                                        <p:cTn id="75" dur="166" decel="50000">
                                          <p:stCondLst>
                                            <p:cond delay="676"/>
                                          </p:stCondLst>
                                        </p:cTn>
                                        <p:tgtEl>
                                          <p:spTgt spid="8"/>
                                        </p:tgtEl>
                                      </p:cBhvr>
                                      <p:to x="100000" y="100000"/>
                                    </p:animScale>
                                    <p:animScale>
                                      <p:cBhvr>
                                        <p:cTn id="76" dur="26">
                                          <p:stCondLst>
                                            <p:cond delay="1312"/>
                                          </p:stCondLst>
                                        </p:cTn>
                                        <p:tgtEl>
                                          <p:spTgt spid="8"/>
                                        </p:tgtEl>
                                      </p:cBhvr>
                                      <p:to x="100000" y="80000"/>
                                    </p:animScale>
                                    <p:animScale>
                                      <p:cBhvr>
                                        <p:cTn id="77" dur="166" decel="50000">
                                          <p:stCondLst>
                                            <p:cond delay="1338"/>
                                          </p:stCondLst>
                                        </p:cTn>
                                        <p:tgtEl>
                                          <p:spTgt spid="8"/>
                                        </p:tgtEl>
                                      </p:cBhvr>
                                      <p:to x="100000" y="100000"/>
                                    </p:animScale>
                                    <p:animScale>
                                      <p:cBhvr>
                                        <p:cTn id="78" dur="26">
                                          <p:stCondLst>
                                            <p:cond delay="1642"/>
                                          </p:stCondLst>
                                        </p:cTn>
                                        <p:tgtEl>
                                          <p:spTgt spid="8"/>
                                        </p:tgtEl>
                                      </p:cBhvr>
                                      <p:to x="100000" y="90000"/>
                                    </p:animScale>
                                    <p:animScale>
                                      <p:cBhvr>
                                        <p:cTn id="79" dur="166" decel="50000">
                                          <p:stCondLst>
                                            <p:cond delay="1668"/>
                                          </p:stCondLst>
                                        </p:cTn>
                                        <p:tgtEl>
                                          <p:spTgt spid="8"/>
                                        </p:tgtEl>
                                      </p:cBhvr>
                                      <p:to x="100000" y="100000"/>
                                    </p:animScale>
                                    <p:animScale>
                                      <p:cBhvr>
                                        <p:cTn id="80" dur="26">
                                          <p:stCondLst>
                                            <p:cond delay="1808"/>
                                          </p:stCondLst>
                                        </p:cTn>
                                        <p:tgtEl>
                                          <p:spTgt spid="8"/>
                                        </p:tgtEl>
                                      </p:cBhvr>
                                      <p:to x="100000" y="95000"/>
                                    </p:animScale>
                                    <p:animScale>
                                      <p:cBhvr>
                                        <p:cTn id="8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82176"/>
            <a:ext cx="7848600" cy="5201424"/>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3">
            <a:schemeClr val="lt1"/>
          </a:fillRef>
          <a:effectRef idx="1">
            <a:schemeClr val="accent1"/>
          </a:effectRef>
          <a:fontRef idx="minor">
            <a:schemeClr val="dk1"/>
          </a:fontRef>
        </p:style>
        <p:txBody>
          <a:bodyPr wrap="square">
            <a:spAutoFit/>
          </a:bodyPr>
          <a:lstStyle/>
          <a:p>
            <a:endParaRPr lang="bn-IN" dirty="0" smtClean="0"/>
          </a:p>
          <a:p>
            <a:r>
              <a:rPr lang="bn-IN" sz="2800" dirty="0" smtClean="0"/>
              <a:t>               </a:t>
            </a:r>
            <a:r>
              <a:rPr lang="en-US" sz="2800" b="1" dirty="0" err="1" smtClean="0">
                <a:solidFill>
                  <a:srgbClr val="002060"/>
                </a:solidFill>
              </a:rPr>
              <a:t>সূরা</a:t>
            </a:r>
            <a:r>
              <a:rPr lang="en-US" sz="2800" b="1" dirty="0" smtClean="0">
                <a:solidFill>
                  <a:srgbClr val="002060"/>
                </a:solidFill>
              </a:rPr>
              <a:t> </a:t>
            </a:r>
            <a:r>
              <a:rPr lang="en-US" sz="2800" b="1" dirty="0" err="1" smtClean="0">
                <a:solidFill>
                  <a:srgbClr val="002060"/>
                </a:solidFill>
              </a:rPr>
              <a:t>আল</a:t>
            </a:r>
            <a:r>
              <a:rPr lang="en-US" sz="2800" b="1" dirty="0" smtClean="0">
                <a:solidFill>
                  <a:srgbClr val="002060"/>
                </a:solidFill>
              </a:rPr>
              <a:t>- </a:t>
            </a:r>
            <a:r>
              <a:rPr lang="en-US" sz="2800" b="1" dirty="0" err="1" smtClean="0">
                <a:solidFill>
                  <a:srgbClr val="002060"/>
                </a:solidFill>
              </a:rPr>
              <a:t>লাহাবের</a:t>
            </a:r>
            <a:r>
              <a:rPr lang="en-US" sz="2800" b="1" dirty="0" smtClean="0">
                <a:solidFill>
                  <a:srgbClr val="002060"/>
                </a:solidFill>
              </a:rPr>
              <a:t> </a:t>
            </a:r>
            <a:r>
              <a:rPr lang="en-US" sz="2800" b="1" dirty="0" err="1" smtClean="0">
                <a:solidFill>
                  <a:srgbClr val="002060"/>
                </a:solidFill>
              </a:rPr>
              <a:t>পরিচিতিঃ</a:t>
            </a:r>
            <a:r>
              <a:rPr lang="en-US" sz="2800" b="1" dirty="0" smtClean="0">
                <a:solidFill>
                  <a:srgbClr val="002060"/>
                </a:solidFill>
              </a:rPr>
              <a:t> </a:t>
            </a:r>
          </a:p>
          <a:p>
            <a:endParaRPr lang="en-US" sz="2800" dirty="0" smtClean="0"/>
          </a:p>
          <a:p>
            <a:pPr marL="342900" indent="-342900">
              <a:buFont typeface="Wingdings" pitchFamily="2" charset="2"/>
              <a:buChar char="v"/>
            </a:pPr>
            <a:r>
              <a:rPr lang="en-US" sz="2400" dirty="0" smtClean="0"/>
              <a:t>      </a:t>
            </a:r>
            <a:r>
              <a:rPr lang="bn-IN" sz="2400" dirty="0" smtClean="0"/>
              <a:t>সূরা</a:t>
            </a:r>
            <a:r>
              <a:rPr lang="en-US" sz="2400" dirty="0" smtClean="0"/>
              <a:t>র </a:t>
            </a:r>
            <a:r>
              <a:rPr lang="en-US" sz="2400" dirty="0" err="1" smtClean="0"/>
              <a:t>নামঃ</a:t>
            </a:r>
            <a:r>
              <a:rPr lang="en-US" sz="2400" dirty="0" smtClean="0"/>
              <a:t>  </a:t>
            </a:r>
            <a:r>
              <a:rPr lang="en-US" sz="2400" dirty="0" err="1" smtClean="0"/>
              <a:t>আল</a:t>
            </a:r>
            <a:r>
              <a:rPr lang="en-US" sz="2400" dirty="0" smtClean="0"/>
              <a:t>- </a:t>
            </a:r>
            <a:r>
              <a:rPr lang="bn-IN" sz="2400" dirty="0" smtClean="0"/>
              <a:t>লাহাব</a:t>
            </a:r>
          </a:p>
          <a:p>
            <a:pPr marL="342900" indent="-342900">
              <a:buFont typeface="Wingdings" pitchFamily="2" charset="2"/>
              <a:buChar char="v"/>
            </a:pPr>
            <a:r>
              <a:rPr lang="bn-IN" sz="2400" dirty="0" smtClean="0"/>
              <a:t> </a:t>
            </a:r>
            <a:r>
              <a:rPr lang="en-US" sz="2400" dirty="0" smtClean="0"/>
              <a:t>    </a:t>
            </a:r>
            <a:r>
              <a:rPr lang="bn-IN" sz="2400" dirty="0" smtClean="0"/>
              <a:t>মাক্কী সূরা (মক্কায় অবতীর্ণ)</a:t>
            </a:r>
          </a:p>
          <a:p>
            <a:pPr marL="342900" indent="-342900">
              <a:buFont typeface="Wingdings" pitchFamily="2" charset="2"/>
              <a:buChar char="v"/>
            </a:pPr>
            <a:r>
              <a:rPr lang="en-US" sz="2400" dirty="0" smtClean="0"/>
              <a:t>      </a:t>
            </a:r>
            <a:r>
              <a:rPr lang="en-US" sz="2400" dirty="0" err="1" smtClean="0"/>
              <a:t>সূরার</a:t>
            </a:r>
            <a:r>
              <a:rPr lang="en-US" sz="2400" dirty="0" smtClean="0"/>
              <a:t> </a:t>
            </a:r>
            <a:r>
              <a:rPr lang="bn-IN" sz="2400" dirty="0" smtClean="0"/>
              <a:t>অন্য নাম :  আল মাসাদ </a:t>
            </a:r>
          </a:p>
          <a:p>
            <a:pPr marL="342900" indent="-342900">
              <a:buFont typeface="Wingdings" pitchFamily="2" charset="2"/>
              <a:buChar char="v"/>
            </a:pPr>
            <a:r>
              <a:rPr lang="en-US" sz="2400" dirty="0" smtClean="0"/>
              <a:t>     </a:t>
            </a:r>
            <a:r>
              <a:rPr lang="bn-IN" sz="2400" dirty="0" smtClean="0"/>
              <a:t>নামের অর্থ : অগ্নিশিখা, স্ফুলিঙ্গ</a:t>
            </a:r>
          </a:p>
          <a:p>
            <a:pPr marL="342900" indent="-342900">
              <a:buFont typeface="Wingdings" pitchFamily="2" charset="2"/>
              <a:buChar char="v"/>
            </a:pPr>
            <a:r>
              <a:rPr lang="en-US" sz="2400" dirty="0" smtClean="0"/>
              <a:t>     </a:t>
            </a:r>
            <a:r>
              <a:rPr lang="bn-IN" sz="2400" dirty="0" smtClean="0"/>
              <a:t>সূরার ক্রম : ১১১</a:t>
            </a:r>
          </a:p>
          <a:p>
            <a:pPr marL="342900" indent="-342900">
              <a:buFont typeface="Wingdings" pitchFamily="2" charset="2"/>
              <a:buChar char="v"/>
            </a:pPr>
            <a:r>
              <a:rPr lang="en-US" sz="2400" dirty="0" smtClean="0"/>
              <a:t>     </a:t>
            </a:r>
            <a:r>
              <a:rPr lang="bn-IN" sz="2400" dirty="0" smtClean="0"/>
              <a:t>আয়াতের সংখ্যা : ৫</a:t>
            </a:r>
            <a:endParaRPr lang="en-US" sz="2400" dirty="0" smtClean="0"/>
          </a:p>
          <a:p>
            <a:pPr marL="342900" indent="-342900">
              <a:buFont typeface="Wingdings" pitchFamily="2" charset="2"/>
              <a:buChar char="v"/>
            </a:pPr>
            <a:r>
              <a:rPr lang="en-US" sz="2400" dirty="0" smtClean="0"/>
              <a:t>     </a:t>
            </a:r>
            <a:r>
              <a:rPr lang="bn-IN" sz="2400" dirty="0" smtClean="0"/>
              <a:t>রুকুর সংখ্যা : ১</a:t>
            </a:r>
          </a:p>
          <a:p>
            <a:pPr marL="342900" indent="-342900">
              <a:buFont typeface="Wingdings" pitchFamily="2" charset="2"/>
              <a:buChar char="v"/>
            </a:pPr>
            <a:r>
              <a:rPr lang="en-US" sz="2400" dirty="0" smtClean="0"/>
              <a:t>     </a:t>
            </a:r>
            <a:r>
              <a:rPr lang="bn-IN" sz="2400" dirty="0" smtClean="0"/>
              <a:t>পারার ক্রম : ৩০ পারা</a:t>
            </a:r>
          </a:p>
          <a:p>
            <a:pPr marL="342900" indent="-342900">
              <a:buFont typeface="Wingdings" pitchFamily="2" charset="2"/>
              <a:buChar char="v"/>
            </a:pPr>
            <a:r>
              <a:rPr lang="en-US" sz="2400" dirty="0" smtClean="0"/>
              <a:t>     </a:t>
            </a:r>
            <a:r>
              <a:rPr lang="bn-IN" sz="2400" dirty="0" smtClean="0"/>
              <a:t>শব্দ : ২৯</a:t>
            </a:r>
          </a:p>
          <a:p>
            <a:pPr marL="342900" indent="-342900">
              <a:buFont typeface="Wingdings" pitchFamily="2" charset="2"/>
              <a:buChar char="v"/>
            </a:pPr>
            <a:r>
              <a:rPr lang="en-US" sz="2400" dirty="0" smtClean="0"/>
              <a:t>     </a:t>
            </a:r>
            <a:r>
              <a:rPr lang="bn-IN" sz="2400" dirty="0" smtClean="0"/>
              <a:t>বর্ণ : ৮১</a:t>
            </a:r>
            <a:endParaRPr lang="en-US" sz="2400" dirty="0" smtClean="0"/>
          </a:p>
          <a:p>
            <a:endParaRPr lang="en-US" dirty="0"/>
          </a:p>
        </p:txBody>
      </p:sp>
    </p:spTree>
    <p:extLst>
      <p:ext uri="{BB962C8B-B14F-4D97-AF65-F5344CB8AC3E}">
        <p14:creationId xmlns:p14="http://schemas.microsoft.com/office/powerpoint/2010/main" val="3079997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685800"/>
            <a:ext cx="8423564" cy="5724644"/>
          </a:xfrm>
          <a:prstGeom prst="rect">
            <a:avLst/>
          </a:prstGeom>
          <a:ln w="38100">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endParaRPr lang="bn-IN" dirty="0" smtClean="0"/>
          </a:p>
          <a:p>
            <a:r>
              <a:rPr lang="bn-IN" sz="3200" dirty="0" smtClean="0"/>
              <a:t>ব্যাখ্যাঃ </a:t>
            </a:r>
            <a:endParaRPr lang="bn-IN" sz="3200" dirty="0"/>
          </a:p>
          <a:p>
            <a:endParaRPr lang="bn-IN" dirty="0" smtClean="0"/>
          </a:p>
          <a:p>
            <a:endParaRPr lang="bn-IN" dirty="0"/>
          </a:p>
          <a:p>
            <a:r>
              <a:rPr lang="as-IN" sz="2000" dirty="0" smtClean="0"/>
              <a:t>সূরা </a:t>
            </a:r>
            <a:r>
              <a:rPr lang="as-IN" sz="2000" dirty="0"/>
              <a:t>লাহাবে আল্লাহর রাসূল (সা.) এর সহদোর চাচা আবু লাহাব ও তার স্ত্রী সম্পর্কে আলোচনা করা হয়েছে। সে নিজে ও তার স্ত্রী আল্লাহর রাসূল (সা.) এর সাথে যে আচরণ করেছে তাতে আল্লাহ তাআলা তাদের প্রতি অভিশাপ করেছেন। পাপাচারের কাজে তারা উভয়ে যা যা করেছে জাহান্নামেও তারা একে অপরকে শাস্তি প্রদানে সহযোগিতা করবে। আল্লাহ তাআলা তাদের প্রতি এমনই অভিশাপ দিয়েছেন।</a:t>
            </a:r>
          </a:p>
          <a:p>
            <a:endParaRPr lang="as-IN" sz="2000" dirty="0"/>
          </a:p>
          <a:p>
            <a:r>
              <a:rPr lang="as-IN" sz="2000" dirty="0"/>
              <a:t>মহান আল্লাহ তাআলা বলেন, ধ্বংস হোক আবু লাহাবের দু’হাত এবং সে নিজেও। (সূরা লাহাব- ১)</a:t>
            </a:r>
          </a:p>
          <a:p>
            <a:endParaRPr lang="as-IN" sz="2000" dirty="0"/>
          </a:p>
          <a:p>
            <a:r>
              <a:rPr lang="as-IN" sz="2000" dirty="0"/>
              <a:t>আর তার স্ত্রী লাকড়ি বহনকারী</a:t>
            </a:r>
            <a:r>
              <a:rPr lang="as-IN" sz="2000" dirty="0" smtClean="0"/>
              <a:t>।</a:t>
            </a:r>
            <a:r>
              <a:rPr lang="bn-IN" sz="2000" dirty="0" smtClean="0"/>
              <a:t>  </a:t>
            </a:r>
            <a:r>
              <a:rPr lang="as-IN" sz="2000" dirty="0"/>
              <a:t> কাঁটাযুক্ত খড়ি এনে রাসূল (সা.)কে কষ্ট দেওয়ার জন্য তাঁর পথে বিছিয়ে দিত। তার এই নীচ ও হীন কাজকে কুরআনে “হাম্মা লাতাল হাত্বাব” বা সে “খড়ি বহনকারী” বলে ব্যক্ত করা হয়েছে। তার এই অবস্থানটি জাহান্নামেও হবে।</a:t>
            </a:r>
            <a:endParaRPr lang="en-US" sz="2000" dirty="0"/>
          </a:p>
        </p:txBody>
      </p:sp>
    </p:spTree>
    <p:extLst>
      <p:ext uri="{BB962C8B-B14F-4D97-AF65-F5344CB8AC3E}">
        <p14:creationId xmlns:p14="http://schemas.microsoft.com/office/powerpoint/2010/main" val="48830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68641"/>
            <a:ext cx="8077200" cy="2985433"/>
          </a:xfrm>
          <a:prstGeom prst="rect">
            <a:avLst/>
          </a:prstGeom>
          <a:ln>
            <a:noFill/>
          </a:ln>
          <a:effectLst>
            <a:glow rad="228600">
              <a:schemeClr val="accent1">
                <a:satMod val="175000"/>
                <a:alpha val="40000"/>
              </a:schemeClr>
            </a:glow>
            <a:outerShdw blurRad="107950" dist="12700" dir="5400000" algn="ctr">
              <a:srgbClr val="000000"/>
            </a:outerShdw>
            <a:reflection blurRad="38100" stA="26000" endPos="23000" dist="25400" dir="5400000" sy="-100000" rotWithShape="0"/>
          </a:effectLst>
          <a:scene3d>
            <a:camera prst="orthographicFront">
              <a:rot lat="0" lon="0" rev="0"/>
            </a:camera>
            <a:lightRig rig="soft" dir="tr">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dirty="0" smtClean="0"/>
              <a:t> </a:t>
            </a:r>
            <a:r>
              <a:rPr lang="bn-IN" sz="4400" dirty="0" smtClean="0">
                <a:latin typeface="NikoshBan"/>
              </a:rPr>
              <a:t>শিক্ষাঃ</a:t>
            </a:r>
          </a:p>
          <a:p>
            <a:pPr marL="571500" indent="-571500">
              <a:buFont typeface="Wingdings" pitchFamily="2" charset="2"/>
              <a:buChar char="v"/>
            </a:pPr>
            <a:r>
              <a:rPr lang="bn-IN" sz="2400" dirty="0" smtClean="0">
                <a:latin typeface="NikoshBan"/>
              </a:rPr>
              <a:t>রাসুলুল্লাহ (সঃ) ও ইসলামের বিরোধিতা খুবই মারাত্মক কাজ।</a:t>
            </a:r>
          </a:p>
          <a:p>
            <a:pPr marL="342900" indent="-342900">
              <a:buFont typeface="Wingdings" pitchFamily="2" charset="2"/>
              <a:buChar char="v"/>
            </a:pPr>
            <a:r>
              <a:rPr lang="bn-IN" sz="2400" dirty="0" smtClean="0">
                <a:latin typeface="NikoshBan"/>
              </a:rPr>
              <a:t>   এর ফলে দুনিয়া ও আখিরাত উভয় স্থানের ধ্বংস অনিবার্য ।</a:t>
            </a:r>
          </a:p>
          <a:p>
            <a:pPr marL="342900" indent="-342900">
              <a:buFont typeface="Wingdings" pitchFamily="2" charset="2"/>
              <a:buChar char="v"/>
            </a:pPr>
            <a:r>
              <a:rPr lang="bn-IN" sz="2400" dirty="0">
                <a:latin typeface="NikoshBan"/>
              </a:rPr>
              <a:t> </a:t>
            </a:r>
            <a:r>
              <a:rPr lang="bn-IN" sz="2400" dirty="0" smtClean="0">
                <a:latin typeface="NikoshBan"/>
              </a:rPr>
              <a:t>  দুনিয়ার মানসম্মান,ধন-সম্পদ ইসলামের এসব শত্রূ কে 	ধ্বংস  থেকে রক্ষা করতে পারবে না।  </a:t>
            </a:r>
          </a:p>
          <a:p>
            <a:r>
              <a:rPr lang="bn-IN" sz="2400" dirty="0">
                <a:latin typeface="NikoshBan"/>
              </a:rPr>
              <a:t> </a:t>
            </a:r>
            <a:r>
              <a:rPr lang="bn-IN" sz="2400" dirty="0" smtClean="0">
                <a:latin typeface="NikoshBan"/>
              </a:rPr>
              <a:t> </a:t>
            </a:r>
            <a:endParaRPr lang="en-US" sz="2400" dirty="0">
              <a:latin typeface="NikoshBan"/>
            </a:endParaRPr>
          </a:p>
        </p:txBody>
      </p:sp>
    </p:spTree>
    <p:extLst>
      <p:ext uri="{BB962C8B-B14F-4D97-AF65-F5344CB8AC3E}">
        <p14:creationId xmlns:p14="http://schemas.microsoft.com/office/powerpoint/2010/main" val="423605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609599"/>
            <a:ext cx="4800600" cy="228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ight Arrow 7"/>
          <p:cNvSpPr/>
          <p:nvPr/>
        </p:nvSpPr>
        <p:spPr>
          <a:xfrm>
            <a:off x="609600" y="990600"/>
            <a:ext cx="2426208" cy="1600200"/>
          </a:xfrm>
          <a:prstGeom prst="rightArrow">
            <a:avLst/>
          </a:prstGeom>
          <a:solidFill>
            <a:srgbClr val="0070C0"/>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dirty="0">
                <a:effectLst>
                  <a:glow rad="228600">
                    <a:schemeClr val="accent1">
                      <a:satMod val="175000"/>
                      <a:alpha val="40000"/>
                    </a:schemeClr>
                  </a:glow>
                </a:effectLst>
              </a:rPr>
              <a:t>একক কাজ </a:t>
            </a:r>
          </a:p>
        </p:txBody>
      </p:sp>
      <p:sp>
        <p:nvSpPr>
          <p:cNvPr id="9" name="TextBox 8"/>
          <p:cNvSpPr txBox="1"/>
          <p:nvPr/>
        </p:nvSpPr>
        <p:spPr>
          <a:xfrm>
            <a:off x="609600" y="3657600"/>
            <a:ext cx="7848600" cy="954107"/>
          </a:xfrm>
          <a:prstGeom prst="rect">
            <a:avLst/>
          </a:prstGeom>
          <a:solidFill>
            <a:srgbClr val="FFC000"/>
          </a:solidFill>
          <a:ln w="28575">
            <a:solidFill>
              <a:schemeClr val="tx1"/>
            </a:solidFill>
          </a:ln>
        </p:spPr>
        <p:txBody>
          <a:bodyPr wrap="square" rtlCol="0">
            <a:spAutoFit/>
          </a:bodyPr>
          <a:lstStyle/>
          <a:p>
            <a:pPr marL="457200" indent="-457200">
              <a:buFont typeface="Wingdings" pitchFamily="2" charset="2"/>
              <a:buChar char="q"/>
            </a:pPr>
            <a:r>
              <a:rPr lang="bn-IN" sz="2800" dirty="0" smtClean="0">
                <a:effectLst>
                  <a:glow rad="228600">
                    <a:schemeClr val="accent6">
                      <a:satMod val="175000"/>
                      <a:alpha val="40000"/>
                    </a:schemeClr>
                  </a:glow>
                </a:effectLst>
              </a:rPr>
              <a:t> রাসুলুল্লাহ  (স.) সাফা পর্বতে আরোহণ করে কুরাইশদের ডাক দিলেন কেন ? বর্ণনা কর। </a:t>
            </a:r>
            <a:endParaRPr lang="en-US" sz="2800" dirty="0">
              <a:effectLst>
                <a:glow rad="228600">
                  <a:schemeClr val="accent6">
                    <a:satMod val="175000"/>
                    <a:alpha val="40000"/>
                  </a:schemeClr>
                </a:glow>
              </a:effectLst>
            </a:endParaRPr>
          </a:p>
        </p:txBody>
      </p:sp>
    </p:spTree>
    <p:extLst>
      <p:ext uri="{BB962C8B-B14F-4D97-AF65-F5344CB8AC3E}">
        <p14:creationId xmlns:p14="http://schemas.microsoft.com/office/powerpoint/2010/main" val="342939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838200"/>
            <a:ext cx="3790951" cy="2219093"/>
          </a:xfrm>
          <a:prstGeom prst="ellipse">
            <a:avLst/>
          </a:prstGeom>
          <a:ln w="190500" cap="rnd">
            <a:solidFill>
              <a:srgbClr val="C8C6BD"/>
            </a:solidFill>
            <a:prstDash val="solid"/>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ight Arrow 3"/>
          <p:cNvSpPr/>
          <p:nvPr/>
        </p:nvSpPr>
        <p:spPr>
          <a:xfrm>
            <a:off x="533400" y="1295400"/>
            <a:ext cx="3657600" cy="1371600"/>
          </a:xfrm>
          <a:prstGeom prst="rightArrow">
            <a:avLst/>
          </a:prstGeom>
          <a:solidFill>
            <a:srgbClr val="7030A0"/>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a:rPr>
              <a:t>দলীয় কাজ</a:t>
            </a:r>
            <a:endParaRPr lang="en-US" sz="3600" dirty="0">
              <a:latin typeface="NikoshBan"/>
            </a:endParaRPr>
          </a:p>
        </p:txBody>
      </p:sp>
      <p:sp>
        <p:nvSpPr>
          <p:cNvPr id="5" name="TextBox 4"/>
          <p:cNvSpPr txBox="1"/>
          <p:nvPr/>
        </p:nvSpPr>
        <p:spPr>
          <a:xfrm>
            <a:off x="457200" y="4267200"/>
            <a:ext cx="8153400" cy="954107"/>
          </a:xfrm>
          <a:prstGeom prst="rect">
            <a:avLst/>
          </a:prstGeom>
          <a:solidFill>
            <a:schemeClr val="tx2">
              <a:lumMod val="5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457200" indent="-457200">
              <a:buFont typeface="Wingdings" pitchFamily="2" charset="2"/>
              <a:buChar char="q"/>
            </a:pPr>
            <a:r>
              <a:rPr lang="bn-IN" sz="2800" dirty="0" smtClean="0">
                <a:solidFill>
                  <a:schemeClr val="bg1"/>
                </a:solidFill>
              </a:rPr>
              <a:t>রাসুলুল্লাহ  (স.) ও ইসলামের বিরোধিতা খুবই মারাত্মক ব্যাখ্যা কর । </a:t>
            </a:r>
            <a:endParaRPr lang="en-US" sz="2800" dirty="0">
              <a:solidFill>
                <a:schemeClr val="bg1"/>
              </a:solidFill>
            </a:endParaRPr>
          </a:p>
        </p:txBody>
      </p:sp>
    </p:spTree>
    <p:extLst>
      <p:ext uri="{BB962C8B-B14F-4D97-AF65-F5344CB8AC3E}">
        <p14:creationId xmlns:p14="http://schemas.microsoft.com/office/powerpoint/2010/main" val="22674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57200" y="228600"/>
            <a:ext cx="4343400" cy="2133600"/>
          </a:xfrm>
          <a:prstGeom prst="cloud">
            <a:avLst/>
          </a:prstGeom>
          <a:solidFill>
            <a:srgbClr val="7030A0"/>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bg1"/>
                </a:solidFill>
              </a:rPr>
              <a:t>মূল্যায়ন </a:t>
            </a:r>
            <a:endParaRPr lang="en-US" sz="3600" b="1" dirty="0">
              <a:solidFill>
                <a:schemeClr val="bg1"/>
              </a:solidFill>
            </a:endParaRPr>
          </a:p>
        </p:txBody>
      </p:sp>
      <p:sp>
        <p:nvSpPr>
          <p:cNvPr id="3" name="TextBox 2"/>
          <p:cNvSpPr txBox="1"/>
          <p:nvPr/>
        </p:nvSpPr>
        <p:spPr>
          <a:xfrm>
            <a:off x="762000" y="3657600"/>
            <a:ext cx="7620000" cy="1908215"/>
          </a:xfrm>
          <a:prstGeom prst="rect">
            <a:avLst/>
          </a:prstGeom>
          <a:solidFill>
            <a:srgbClr val="FFFF00"/>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85750" indent="-285750">
              <a:buFont typeface="Wingdings" pitchFamily="2" charset="2"/>
              <a:buChar char="v"/>
            </a:pPr>
            <a:r>
              <a:rPr lang="bn-IN" dirty="0" smtClean="0"/>
              <a:t> </a:t>
            </a:r>
            <a:r>
              <a:rPr lang="bn-IN" sz="2000" dirty="0" smtClean="0"/>
              <a:t>সূরা আল –লাহাব কোথায় অবতীর্ণ হয় ?</a:t>
            </a:r>
          </a:p>
          <a:p>
            <a:pPr marL="285750" indent="-285750">
              <a:buFont typeface="Wingdings" pitchFamily="2" charset="2"/>
              <a:buChar char="v"/>
            </a:pPr>
            <a:r>
              <a:rPr lang="bn-IN" sz="2000" dirty="0"/>
              <a:t> </a:t>
            </a:r>
            <a:r>
              <a:rPr lang="bn-IN" sz="2000" dirty="0" smtClean="0"/>
              <a:t>কার প্রতি অসন্তুষ্ট  হয়ে  আল্লাহ তায়ালা এ সূরাটি নাজিল করেন ?</a:t>
            </a:r>
          </a:p>
          <a:p>
            <a:pPr marL="285750" indent="-285750">
              <a:buFont typeface="Wingdings" pitchFamily="2" charset="2"/>
              <a:buChar char="v"/>
            </a:pPr>
            <a:r>
              <a:rPr lang="bn-IN" sz="2000" dirty="0"/>
              <a:t> </a:t>
            </a:r>
            <a:r>
              <a:rPr lang="bn-IN" sz="2000" dirty="0" smtClean="0"/>
              <a:t>রাসুল (স.) – এর চলার পথে কাঁটা বিছিয়ে রাখত কে ?</a:t>
            </a:r>
          </a:p>
          <a:p>
            <a:pPr marL="285750" indent="-285750">
              <a:buFont typeface="Wingdings" pitchFamily="2" charset="2"/>
              <a:buChar char="v"/>
            </a:pPr>
            <a:r>
              <a:rPr lang="bn-IN" sz="2000" dirty="0"/>
              <a:t> </a:t>
            </a:r>
            <a:r>
              <a:rPr lang="bn-IN" sz="2000" dirty="0" smtClean="0"/>
              <a:t>“ তোমার ধ্বংস হোক । এজন্যই কি তুমি আমাদের একত্র করেছ  ?” এ কথা কে বলে ছিল ? </a:t>
            </a:r>
            <a:endParaRPr lang="bn-IN" sz="2000" dirty="0" smtClean="0"/>
          </a:p>
          <a:p>
            <a:pPr marL="285750" indent="-285750">
              <a:buFont typeface="Wingdings" pitchFamily="2" charset="2"/>
              <a:buChar char="v"/>
            </a:pPr>
            <a:r>
              <a:rPr lang="bn-IN" dirty="0">
                <a:solidFill>
                  <a:schemeClr val="bg1"/>
                </a:solidFill>
              </a:rPr>
              <a:t> </a:t>
            </a:r>
            <a:r>
              <a:rPr lang="bn-IN"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8448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decagon 1"/>
          <p:cNvSpPr/>
          <p:nvPr/>
        </p:nvSpPr>
        <p:spPr>
          <a:xfrm>
            <a:off x="3962400" y="838200"/>
            <a:ext cx="4866421" cy="914400"/>
          </a:xfrm>
          <a:prstGeom prst="dodecagon">
            <a:avLst/>
          </a:prstGeom>
          <a:solidFill>
            <a:schemeClr val="accent6">
              <a:lumMod val="75000"/>
            </a:schemeClr>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বাড়ির কাজ </a:t>
            </a:r>
            <a:endParaRPr lang="en-US" sz="3600" dirty="0"/>
          </a:p>
        </p:txBody>
      </p:sp>
      <p:sp>
        <p:nvSpPr>
          <p:cNvPr id="3" name="TextBox 2"/>
          <p:cNvSpPr txBox="1"/>
          <p:nvPr/>
        </p:nvSpPr>
        <p:spPr>
          <a:xfrm>
            <a:off x="457200" y="4206535"/>
            <a:ext cx="7924800" cy="954107"/>
          </a:xfrm>
          <a:prstGeom prst="rect">
            <a:avLst/>
          </a:prstGeom>
          <a:solidFill>
            <a:srgbClr val="FFFF00"/>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342900" indent="-342900">
              <a:buFont typeface="Wingdings" pitchFamily="2" charset="2"/>
              <a:buChar char="v"/>
            </a:pPr>
            <a:r>
              <a:rPr lang="bn-IN" sz="2400" dirty="0" smtClean="0"/>
              <a:t> </a:t>
            </a:r>
            <a:r>
              <a:rPr lang="bn-IN" sz="2800" dirty="0" smtClean="0"/>
              <a:t>সূরা আল- লাহাবের শিক্ষাগুলোর একটি তালিকা  তৈরি করবে ।  </a:t>
            </a:r>
            <a:endParaRPr lang="en-US" sz="2800" dirty="0">
              <a:effectLst>
                <a:glow rad="228600">
                  <a:schemeClr val="accent1">
                    <a:satMod val="175000"/>
                    <a:alpha val="40000"/>
                  </a:schemeClr>
                </a:glo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85" t="17407"/>
          <a:stretch/>
        </p:blipFill>
        <p:spPr>
          <a:xfrm>
            <a:off x="304800" y="311727"/>
            <a:ext cx="3363179" cy="2667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232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81000" y="685800"/>
            <a:ext cx="8458200" cy="5486399"/>
          </a:xfrm>
          <a:prstGeom prst="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81000" y="685800"/>
            <a:ext cx="8458200" cy="461665"/>
          </a:xfrm>
          <a:prstGeom prst="rect">
            <a:avLst/>
          </a:prstGeom>
          <a:solidFill>
            <a:srgbClr val="FFC000"/>
          </a:solidFill>
        </p:spPr>
        <p:txBody>
          <a:bodyPr wrap="square" rtlCol="0">
            <a:spAutoFit/>
          </a:bodyPr>
          <a:lstStyle/>
          <a:p>
            <a:r>
              <a:rPr lang="bn-IN" sz="2400" dirty="0" smtClean="0"/>
              <a:t>বামুনিয়া সোনাতনকাটি মাধ্যমিক বালিকা বিদ্যালয়, শার্শা, যশোর  </a:t>
            </a:r>
            <a:endParaRPr lang="en-US" sz="2400" dirty="0"/>
          </a:p>
        </p:txBody>
      </p:sp>
      <p:sp>
        <p:nvSpPr>
          <p:cNvPr id="6" name="TextBox 5"/>
          <p:cNvSpPr txBox="1"/>
          <p:nvPr/>
        </p:nvSpPr>
        <p:spPr>
          <a:xfrm>
            <a:off x="2770909" y="5179596"/>
            <a:ext cx="563880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dirty="0" smtClean="0"/>
              <a:t>    </a:t>
            </a:r>
            <a:r>
              <a:rPr lang="bn-IN" sz="5400" b="1" dirty="0" smtClean="0">
                <a:solidFill>
                  <a:srgbClr val="002060"/>
                </a:solidFill>
              </a:rPr>
              <a:t>ধন্যবাদ </a:t>
            </a:r>
            <a:endParaRPr lang="en-US" sz="5400" b="1" dirty="0">
              <a:solidFill>
                <a:srgbClr val="002060"/>
              </a:solidFill>
            </a:endParaRPr>
          </a:p>
        </p:txBody>
      </p:sp>
    </p:spTree>
    <p:extLst>
      <p:ext uri="{BB962C8B-B14F-4D97-AF65-F5344CB8AC3E}">
        <p14:creationId xmlns:p14="http://schemas.microsoft.com/office/powerpoint/2010/main" val="4270571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8625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9018"/>
            <a:ext cx="23590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573087"/>
            <a:ext cx="5029201" cy="2152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33400" y="3582843"/>
            <a:ext cx="7696200" cy="2185214"/>
          </a:xfrm>
          <a:prstGeom prst="rect">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wrap="square" rtlCol="0">
            <a:spAutoFit/>
          </a:bodyPr>
          <a:lstStyle/>
          <a:p>
            <a:r>
              <a:rPr lang="en-US" sz="4000" dirty="0" smtClean="0"/>
              <a:t>     </a:t>
            </a:r>
            <a:r>
              <a:rPr lang="en-US" sz="4000" dirty="0" err="1" smtClean="0">
                <a:latin typeface="NikoshBan"/>
              </a:rPr>
              <a:t>মোঃমাজহারুল</a:t>
            </a:r>
            <a:r>
              <a:rPr lang="en-US" sz="4000" dirty="0" smtClean="0">
                <a:latin typeface="NikoshBan"/>
              </a:rPr>
              <a:t> </a:t>
            </a:r>
            <a:r>
              <a:rPr lang="en-US" sz="4000" dirty="0" err="1" smtClean="0">
                <a:latin typeface="NikoshBan"/>
              </a:rPr>
              <a:t>ইসলাম</a:t>
            </a:r>
            <a:endParaRPr lang="en-US" sz="4000" dirty="0" smtClean="0">
              <a:latin typeface="NikoshBan"/>
            </a:endParaRPr>
          </a:p>
          <a:p>
            <a:r>
              <a:rPr lang="en-US" sz="2400" dirty="0">
                <a:latin typeface="NikoshBan"/>
              </a:rPr>
              <a:t> </a:t>
            </a:r>
            <a:r>
              <a:rPr lang="en-US" sz="2400" dirty="0" smtClean="0">
                <a:latin typeface="NikoshBan"/>
              </a:rPr>
              <a:t>               </a:t>
            </a:r>
            <a:r>
              <a:rPr lang="en-US" sz="2400" dirty="0" err="1" smtClean="0">
                <a:latin typeface="NikoshBan"/>
              </a:rPr>
              <a:t>সহকারি</a:t>
            </a:r>
            <a:r>
              <a:rPr lang="en-US" sz="2400" dirty="0" smtClean="0">
                <a:latin typeface="NikoshBan"/>
              </a:rPr>
              <a:t> </a:t>
            </a:r>
            <a:r>
              <a:rPr lang="en-US" sz="2400" dirty="0" err="1" smtClean="0">
                <a:latin typeface="NikoshBan"/>
              </a:rPr>
              <a:t>শিক্ষক</a:t>
            </a:r>
            <a:endParaRPr lang="en-US" sz="2400" dirty="0" smtClean="0">
              <a:latin typeface="NikoshBan"/>
            </a:endParaRPr>
          </a:p>
          <a:p>
            <a:r>
              <a:rPr lang="en-US" sz="2400" dirty="0">
                <a:latin typeface="NikoshBan"/>
              </a:rPr>
              <a:t> </a:t>
            </a:r>
            <a:r>
              <a:rPr lang="en-US" sz="2400" dirty="0" smtClean="0">
                <a:latin typeface="NikoshBan"/>
              </a:rPr>
              <a:t>      </a:t>
            </a:r>
            <a:r>
              <a:rPr lang="en-US" sz="2400" dirty="0" err="1" smtClean="0">
                <a:latin typeface="NikoshBan"/>
              </a:rPr>
              <a:t>বামুনিয়া</a:t>
            </a:r>
            <a:r>
              <a:rPr lang="en-US" sz="2400" dirty="0" smtClean="0">
                <a:latin typeface="NikoshBan"/>
              </a:rPr>
              <a:t> </a:t>
            </a:r>
            <a:r>
              <a:rPr lang="en-US" sz="2400" dirty="0" err="1" smtClean="0">
                <a:latin typeface="NikoshBan"/>
              </a:rPr>
              <a:t>সোনাতনকাটি</a:t>
            </a:r>
            <a:r>
              <a:rPr lang="en-US" sz="2400" dirty="0" smtClean="0">
                <a:latin typeface="NikoshBan"/>
              </a:rPr>
              <a:t> </a:t>
            </a:r>
            <a:r>
              <a:rPr lang="en-US" sz="2400" dirty="0" err="1" smtClean="0">
                <a:latin typeface="NikoshBan"/>
              </a:rPr>
              <a:t>মাধ্যমিক</a:t>
            </a:r>
            <a:r>
              <a:rPr lang="en-US" sz="2400" dirty="0" smtClean="0">
                <a:latin typeface="NikoshBan"/>
              </a:rPr>
              <a:t> </a:t>
            </a:r>
            <a:r>
              <a:rPr lang="en-US" sz="2400" dirty="0" err="1" smtClean="0">
                <a:latin typeface="NikoshBan"/>
              </a:rPr>
              <a:t>বালিকা</a:t>
            </a:r>
            <a:r>
              <a:rPr lang="en-US" sz="2400" dirty="0" smtClean="0">
                <a:latin typeface="NikoshBan"/>
              </a:rPr>
              <a:t> </a:t>
            </a:r>
            <a:r>
              <a:rPr lang="en-US" sz="2400" dirty="0" err="1" smtClean="0">
                <a:latin typeface="NikoshBan"/>
              </a:rPr>
              <a:t>বিদ্যালয়</a:t>
            </a:r>
            <a:endParaRPr lang="en-US" sz="2400" dirty="0" smtClean="0">
              <a:latin typeface="NikoshBan"/>
            </a:endParaRPr>
          </a:p>
          <a:p>
            <a:r>
              <a:rPr lang="en-US" sz="2400" dirty="0" smtClean="0">
                <a:latin typeface="NikoshBan"/>
              </a:rPr>
              <a:t>                </a:t>
            </a:r>
            <a:r>
              <a:rPr lang="en-US" sz="2400" dirty="0" err="1" smtClean="0">
                <a:latin typeface="NikoshBan"/>
              </a:rPr>
              <a:t>শার্শা</a:t>
            </a:r>
            <a:r>
              <a:rPr lang="en-US" sz="2400" dirty="0" smtClean="0">
                <a:latin typeface="NikoshBan"/>
              </a:rPr>
              <a:t>, </a:t>
            </a:r>
            <a:r>
              <a:rPr lang="en-US" sz="2400" dirty="0" err="1" smtClean="0">
                <a:latin typeface="NikoshBan"/>
              </a:rPr>
              <a:t>যশোর</a:t>
            </a:r>
            <a:endParaRPr lang="en-US" sz="2400" dirty="0" smtClean="0">
              <a:latin typeface="NikoshBan"/>
            </a:endParaRPr>
          </a:p>
          <a:p>
            <a:r>
              <a:rPr lang="en-US" sz="2400" dirty="0">
                <a:latin typeface="NikoshBan"/>
              </a:rPr>
              <a:t> </a:t>
            </a:r>
            <a:r>
              <a:rPr lang="en-US" sz="2400" dirty="0" smtClean="0">
                <a:latin typeface="NikoshBan"/>
              </a:rPr>
              <a:t>               মোবাঃ০১৭৩০৯২১১৬২ </a:t>
            </a:r>
            <a:endParaRPr lang="en-US" sz="2400" dirty="0">
              <a:latin typeface="NikoshBan"/>
            </a:endParaRPr>
          </a:p>
        </p:txBody>
      </p:sp>
    </p:spTree>
    <p:extLst>
      <p:ext uri="{BB962C8B-B14F-4D97-AF65-F5344CB8AC3E}">
        <p14:creationId xmlns:p14="http://schemas.microsoft.com/office/powerpoint/2010/main" val="427642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heel(1)">
                                      <p:cBhvr>
                                        <p:cTn id="1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057400" y="304800"/>
            <a:ext cx="5257800" cy="2057400"/>
          </a:xfrm>
          <a:prstGeom prst="downArrow">
            <a:avLst>
              <a:gd name="adj1" fmla="val 50000"/>
              <a:gd name="adj2" fmla="val 57080"/>
            </a:avLst>
          </a:prstGeom>
          <a:solidFill>
            <a:srgbClr val="FFFF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sz="3200" b="1" dirty="0" err="1" smtClean="0">
                <a:solidFill>
                  <a:schemeClr val="accent6">
                    <a:lumMod val="50000"/>
                  </a:schemeClr>
                </a:solidFill>
                <a:latin typeface="NikoshBan"/>
              </a:rPr>
              <a:t>পাঠ</a:t>
            </a:r>
            <a:r>
              <a:rPr lang="en-US" sz="3200" b="1" dirty="0" smtClean="0">
                <a:solidFill>
                  <a:schemeClr val="accent6">
                    <a:lumMod val="50000"/>
                  </a:schemeClr>
                </a:solidFill>
                <a:latin typeface="NikoshBan"/>
              </a:rPr>
              <a:t> </a:t>
            </a:r>
            <a:r>
              <a:rPr lang="en-US" sz="3200" b="1" dirty="0" err="1" smtClean="0">
                <a:solidFill>
                  <a:schemeClr val="accent6">
                    <a:lumMod val="50000"/>
                  </a:schemeClr>
                </a:solidFill>
                <a:latin typeface="NikoshBan"/>
              </a:rPr>
              <a:t>পরিচিতি</a:t>
            </a:r>
            <a:r>
              <a:rPr lang="en-US" sz="3200" b="1" dirty="0" smtClean="0">
                <a:solidFill>
                  <a:schemeClr val="accent6">
                    <a:lumMod val="50000"/>
                  </a:schemeClr>
                </a:solidFill>
                <a:latin typeface="NikoshBan"/>
              </a:rPr>
              <a:t> </a:t>
            </a:r>
            <a:endParaRPr lang="en-US" sz="3200" b="1" dirty="0">
              <a:solidFill>
                <a:schemeClr val="accent6">
                  <a:lumMod val="50000"/>
                </a:schemeClr>
              </a:solidFill>
              <a:latin typeface="NikoshB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2726473" cy="3429000"/>
          </a:xfrm>
          <a:prstGeom prst="rect">
            <a:avLst/>
          </a:prstGeom>
          <a:ln w="190500" cap="sq">
            <a:solidFill>
              <a:srgbClr val="C8C6BD"/>
            </a:solidFill>
            <a:prstDash val="solid"/>
            <a:miter lim="800000"/>
          </a:ln>
          <a:effectLst>
            <a:glow rad="139700">
              <a:schemeClr val="accent2">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Oval 3"/>
          <p:cNvSpPr/>
          <p:nvPr/>
        </p:nvSpPr>
        <p:spPr>
          <a:xfrm>
            <a:off x="3429000" y="2667000"/>
            <a:ext cx="5334000" cy="2971800"/>
          </a:xfrm>
          <a:prstGeom prst="ellipse">
            <a:avLst/>
          </a:prstGeom>
          <a:solidFill>
            <a:srgbClr val="7030A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৭ম শ্রেণি </a:t>
            </a:r>
          </a:p>
          <a:p>
            <a:pPr algn="ctr"/>
            <a:r>
              <a:rPr lang="bn-IN" sz="2400" dirty="0" smtClean="0"/>
              <a:t>ইসলাম ও নৈতিক শিক্ষা</a:t>
            </a:r>
          </a:p>
          <a:p>
            <a:pPr algn="ctr"/>
            <a:r>
              <a:rPr lang="bn-IN" sz="2400" dirty="0" smtClean="0"/>
              <a:t>অধ্যায়ঃ তৃতীয়</a:t>
            </a:r>
          </a:p>
          <a:p>
            <a:pPr algn="ctr"/>
            <a:r>
              <a:rPr lang="bn-IN" sz="2400" dirty="0" smtClean="0"/>
              <a:t>পাঠঃ ৯ম</a:t>
            </a:r>
          </a:p>
          <a:p>
            <a:pPr algn="ctr"/>
            <a:r>
              <a:rPr lang="bn-IN" sz="2400" dirty="0" smtClean="0"/>
              <a:t>তারিখঃ ২১/০৪/২০২১ </a:t>
            </a:r>
            <a:endParaRPr lang="en-US" sz="2400" dirty="0"/>
          </a:p>
        </p:txBody>
      </p:sp>
    </p:spTree>
    <p:extLst>
      <p:ext uri="{BB962C8B-B14F-4D97-AF65-F5344CB8AC3E}">
        <p14:creationId xmlns:p14="http://schemas.microsoft.com/office/powerpoint/2010/main" val="9605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91040168"/>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415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
        <p:nvSpPr>
          <p:cNvPr id="3" name="TextBox 2"/>
          <p:cNvSpPr txBox="1"/>
          <p:nvPr/>
        </p:nvSpPr>
        <p:spPr>
          <a:xfrm>
            <a:off x="838200" y="771390"/>
            <a:ext cx="73152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r>
              <a:rPr lang="bn-IN" dirty="0" smtClean="0"/>
              <a:t>                     </a:t>
            </a:r>
            <a:r>
              <a:rPr lang="bn-IN" sz="2400" dirty="0" smtClean="0"/>
              <a:t>কোন সূরা তিলাওয়াত করছে ভেবে বলো </a:t>
            </a:r>
            <a:endParaRPr lang="en-US" sz="2400" dirty="0"/>
          </a:p>
        </p:txBody>
      </p:sp>
    </p:spTree>
    <p:extLst>
      <p:ext uri="{BB962C8B-B14F-4D97-AF65-F5344CB8AC3E}">
        <p14:creationId xmlns:p14="http://schemas.microsoft.com/office/powerpoint/2010/main" val="70754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35" t="19835" r="1948"/>
          <a:stretch/>
        </p:blipFill>
        <p:spPr>
          <a:xfrm>
            <a:off x="547254" y="2286000"/>
            <a:ext cx="8160327" cy="3439119"/>
          </a:xfrm>
          <a:prstGeom prst="rect">
            <a:avLst/>
          </a:prstGeom>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extBox 4"/>
          <p:cNvSpPr txBox="1"/>
          <p:nvPr/>
        </p:nvSpPr>
        <p:spPr>
          <a:xfrm>
            <a:off x="401781" y="1362670"/>
            <a:ext cx="8382000" cy="92333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5400" dirty="0" smtClean="0"/>
              <a:t>         </a:t>
            </a:r>
            <a:r>
              <a:rPr lang="bn-IN" sz="5400" dirty="0" smtClean="0">
                <a:effectLst>
                  <a:glow rad="228600">
                    <a:schemeClr val="accent2">
                      <a:satMod val="175000"/>
                      <a:alpha val="40000"/>
                    </a:schemeClr>
                  </a:glow>
                </a:effectLst>
                <a:latin typeface="NikoshBan"/>
              </a:rPr>
              <a:t>সূরা আল- লাহাব </a:t>
            </a:r>
            <a:endParaRPr lang="en-US" sz="5400" dirty="0">
              <a:effectLst>
                <a:glow rad="228600">
                  <a:schemeClr val="accent2">
                    <a:satMod val="175000"/>
                    <a:alpha val="40000"/>
                  </a:schemeClr>
                </a:glow>
              </a:effectLst>
              <a:latin typeface="NikoshBan"/>
            </a:endParaRPr>
          </a:p>
        </p:txBody>
      </p:sp>
      <p:sp>
        <p:nvSpPr>
          <p:cNvPr id="9" name="24-Point Star 8"/>
          <p:cNvSpPr/>
          <p:nvPr/>
        </p:nvSpPr>
        <p:spPr>
          <a:xfrm>
            <a:off x="1600200" y="221673"/>
            <a:ext cx="5638800" cy="914400"/>
          </a:xfrm>
          <a:prstGeom prst="star24">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3200" b="1" dirty="0" smtClean="0"/>
              <a:t>আজকের পাঠ </a:t>
            </a:r>
            <a:endParaRPr lang="en-US" sz="3200" b="1" dirty="0"/>
          </a:p>
        </p:txBody>
      </p:sp>
    </p:spTree>
    <p:extLst>
      <p:ext uri="{BB962C8B-B14F-4D97-AF65-F5344CB8AC3E}">
        <p14:creationId xmlns:p14="http://schemas.microsoft.com/office/powerpoint/2010/main" val="265295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2819400"/>
            <a:ext cx="7869382" cy="3293209"/>
          </a:xfrm>
          <a:prstGeom prst="rect">
            <a:avLst/>
          </a:prstGeom>
          <a:ln w="38100">
            <a:solidFill>
              <a:schemeClr val="bg2">
                <a:lumMod val="10000"/>
              </a:schemeClr>
            </a:solid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2">
            <a:schemeClr val="lt2"/>
          </a:fillRef>
          <a:effectRef idx="0">
            <a:scrgbClr r="0" g="0" b="0"/>
          </a:effectRef>
          <a:fontRef idx="major"/>
        </p:style>
        <p:txBody>
          <a:bodyPr wrap="square" rtlCol="0">
            <a:spAutoFit/>
          </a:bodyPr>
          <a:lstStyle/>
          <a:p>
            <a:r>
              <a:rPr lang="bn-IN" dirty="0" smtClean="0"/>
              <a:t> </a:t>
            </a:r>
          </a:p>
          <a:p>
            <a:r>
              <a:rPr lang="bn-IN" sz="2800" dirty="0" smtClean="0">
                <a:latin typeface="NikoshBan"/>
              </a:rPr>
              <a:t>শিক্ষার্থীরা পাঠশেষে............  </a:t>
            </a:r>
            <a:endParaRPr lang="bn-IN" dirty="0" smtClean="0">
              <a:latin typeface="NikoshBan"/>
            </a:endParaRPr>
          </a:p>
          <a:p>
            <a:endParaRPr lang="bn-IN" dirty="0"/>
          </a:p>
          <a:p>
            <a:pPr marL="285750" indent="-285750">
              <a:buFont typeface="Wingdings" pitchFamily="2" charset="2"/>
              <a:buChar char="q"/>
            </a:pPr>
            <a:r>
              <a:rPr lang="bn-IN" sz="2000" dirty="0" smtClean="0"/>
              <a:t> </a:t>
            </a:r>
            <a:r>
              <a:rPr lang="en-US" sz="2400" dirty="0" err="1" smtClean="0"/>
              <a:t>সূরা</a:t>
            </a:r>
            <a:r>
              <a:rPr lang="en-US" sz="2400" dirty="0" smtClean="0"/>
              <a:t> </a:t>
            </a:r>
            <a:r>
              <a:rPr lang="en-US" sz="2400" dirty="0" err="1" smtClean="0"/>
              <a:t>আল-লাহাবের</a:t>
            </a:r>
            <a:r>
              <a:rPr lang="en-US" sz="2400" dirty="0" smtClean="0"/>
              <a:t> </a:t>
            </a:r>
            <a:r>
              <a:rPr lang="en-US" sz="2400" dirty="0" err="1" smtClean="0"/>
              <a:t>পটভূমি</a:t>
            </a:r>
            <a:r>
              <a:rPr lang="en-US" sz="2400" dirty="0" smtClean="0"/>
              <a:t> (</a:t>
            </a:r>
            <a:r>
              <a:rPr lang="en-US" sz="2400" dirty="0" err="1" smtClean="0"/>
              <a:t>শানে</a:t>
            </a:r>
            <a:r>
              <a:rPr lang="en-US" sz="2400" dirty="0" smtClean="0"/>
              <a:t> </a:t>
            </a:r>
            <a:r>
              <a:rPr lang="en-US" sz="2400" dirty="0" err="1" smtClean="0"/>
              <a:t>নুযুল</a:t>
            </a:r>
            <a:r>
              <a:rPr lang="en-US" sz="2400" dirty="0" smtClean="0"/>
              <a:t>) </a:t>
            </a:r>
            <a:r>
              <a:rPr lang="en-US" sz="2400" dirty="0" err="1" smtClean="0"/>
              <a:t>বর্ণনা</a:t>
            </a:r>
            <a:r>
              <a:rPr lang="en-US" sz="2400" dirty="0" smtClean="0"/>
              <a:t> </a:t>
            </a:r>
            <a:r>
              <a:rPr lang="en-US" sz="2400" dirty="0" err="1" smtClean="0"/>
              <a:t>করতে</a:t>
            </a:r>
            <a:r>
              <a:rPr lang="en-US" sz="2400" dirty="0" smtClean="0"/>
              <a:t> </a:t>
            </a:r>
            <a:r>
              <a:rPr lang="en-US" sz="2400" dirty="0" err="1" smtClean="0"/>
              <a:t>পারবে</a:t>
            </a:r>
            <a:r>
              <a:rPr lang="en-US" sz="2400" dirty="0" smtClean="0"/>
              <a:t>।</a:t>
            </a:r>
          </a:p>
          <a:p>
            <a:pPr marL="285750" indent="-285750">
              <a:buFont typeface="Wingdings" pitchFamily="2" charset="2"/>
              <a:buChar char="q"/>
            </a:pPr>
            <a:r>
              <a:rPr lang="en-US" sz="2400" dirty="0"/>
              <a:t> </a:t>
            </a:r>
            <a:r>
              <a:rPr lang="en-US" sz="2400" dirty="0" err="1" smtClean="0"/>
              <a:t>সূরা</a:t>
            </a:r>
            <a:r>
              <a:rPr lang="en-US" sz="2400" dirty="0" smtClean="0"/>
              <a:t> </a:t>
            </a:r>
            <a:r>
              <a:rPr lang="en-US" sz="2400" dirty="0" err="1" smtClean="0"/>
              <a:t>আল</a:t>
            </a:r>
            <a:r>
              <a:rPr lang="en-US" sz="2400" dirty="0" smtClean="0"/>
              <a:t>- </a:t>
            </a:r>
            <a:r>
              <a:rPr lang="en-US" sz="2400" dirty="0" err="1" smtClean="0"/>
              <a:t>লাহাবের</a:t>
            </a:r>
            <a:r>
              <a:rPr lang="en-US" sz="2400" dirty="0" smtClean="0"/>
              <a:t> </a:t>
            </a:r>
            <a:r>
              <a:rPr lang="en-US" sz="2400" dirty="0" err="1" smtClean="0"/>
              <a:t>অর্থ</a:t>
            </a:r>
            <a:r>
              <a:rPr lang="en-US" sz="2400" dirty="0" smtClean="0"/>
              <a:t> </a:t>
            </a:r>
            <a:r>
              <a:rPr lang="en-US" sz="2400" dirty="0" err="1" smtClean="0"/>
              <a:t>বলতে</a:t>
            </a:r>
            <a:r>
              <a:rPr lang="en-US" sz="2400" dirty="0" smtClean="0"/>
              <a:t> </a:t>
            </a:r>
            <a:r>
              <a:rPr lang="en-US" sz="2400" dirty="0" err="1" smtClean="0"/>
              <a:t>পারবে</a:t>
            </a:r>
            <a:r>
              <a:rPr lang="en-US" sz="2400" dirty="0" smtClean="0"/>
              <a:t>। </a:t>
            </a:r>
          </a:p>
          <a:p>
            <a:pPr marL="285750" indent="-285750">
              <a:buFont typeface="Wingdings" pitchFamily="2" charset="2"/>
              <a:buChar char="q"/>
            </a:pPr>
            <a:r>
              <a:rPr lang="en-US" sz="2400" dirty="0"/>
              <a:t> </a:t>
            </a:r>
            <a:r>
              <a:rPr lang="en-US" sz="2400" dirty="0" smtClean="0"/>
              <a:t> </a:t>
            </a:r>
            <a:r>
              <a:rPr lang="en-US" sz="2400" dirty="0" err="1" smtClean="0"/>
              <a:t>সূরা</a:t>
            </a:r>
            <a:r>
              <a:rPr lang="en-US" sz="2400" dirty="0" smtClean="0"/>
              <a:t> </a:t>
            </a:r>
            <a:r>
              <a:rPr lang="en-US" sz="2400" dirty="0" err="1" smtClean="0"/>
              <a:t>আল-লাহাবের</a:t>
            </a:r>
            <a:r>
              <a:rPr lang="en-US" sz="2400" dirty="0" smtClean="0"/>
              <a:t> </a:t>
            </a:r>
            <a:r>
              <a:rPr lang="en-US" sz="2400" dirty="0" err="1" smtClean="0"/>
              <a:t>আলোচ্য</a:t>
            </a:r>
            <a:r>
              <a:rPr lang="en-US" sz="2400" dirty="0" smtClean="0"/>
              <a:t> </a:t>
            </a:r>
            <a:r>
              <a:rPr lang="en-US" sz="2400" dirty="0" err="1" smtClean="0"/>
              <a:t>বিষয়</a:t>
            </a:r>
            <a:r>
              <a:rPr lang="en-US" sz="2400" dirty="0" smtClean="0"/>
              <a:t> </a:t>
            </a:r>
            <a:r>
              <a:rPr lang="en-US" sz="2400" dirty="0" err="1" smtClean="0"/>
              <a:t>ব্যাখ্যা</a:t>
            </a:r>
            <a:r>
              <a:rPr lang="en-US" sz="2400" dirty="0" smtClean="0"/>
              <a:t> </a:t>
            </a:r>
            <a:r>
              <a:rPr lang="en-US" sz="2400" dirty="0" err="1" smtClean="0"/>
              <a:t>করতে</a:t>
            </a:r>
            <a:r>
              <a:rPr lang="en-US" sz="2400" dirty="0" smtClean="0"/>
              <a:t> </a:t>
            </a:r>
            <a:r>
              <a:rPr lang="en-US" sz="2400" dirty="0" err="1" smtClean="0"/>
              <a:t>পারবে</a:t>
            </a:r>
            <a:r>
              <a:rPr lang="en-US" sz="2400" dirty="0" smtClean="0"/>
              <a:t>। </a:t>
            </a:r>
          </a:p>
          <a:p>
            <a:pPr marL="285750" indent="-285750">
              <a:buFont typeface="Wingdings" pitchFamily="2" charset="2"/>
              <a:buChar char="q"/>
            </a:pPr>
            <a:r>
              <a:rPr lang="en-US" sz="2400" dirty="0"/>
              <a:t> </a:t>
            </a:r>
            <a:r>
              <a:rPr lang="en-US" sz="2400" dirty="0" smtClean="0"/>
              <a:t> </a:t>
            </a:r>
            <a:r>
              <a:rPr lang="en-US" sz="2400" dirty="0" err="1" smtClean="0"/>
              <a:t>সূরা</a:t>
            </a:r>
            <a:r>
              <a:rPr lang="en-US" sz="2400" dirty="0" smtClean="0"/>
              <a:t> </a:t>
            </a:r>
            <a:r>
              <a:rPr lang="en-US" sz="2400" dirty="0" err="1" smtClean="0"/>
              <a:t>আল-লাহাবের</a:t>
            </a:r>
            <a:r>
              <a:rPr lang="en-US" sz="2400" dirty="0" smtClean="0"/>
              <a:t> </a:t>
            </a:r>
            <a:r>
              <a:rPr lang="en-US" sz="2400" dirty="0" err="1" smtClean="0"/>
              <a:t>শিক্ষা</a:t>
            </a:r>
            <a:r>
              <a:rPr lang="en-US" sz="2400" dirty="0" smtClean="0"/>
              <a:t> </a:t>
            </a:r>
            <a:r>
              <a:rPr lang="en-US" sz="2400" dirty="0" err="1" smtClean="0"/>
              <a:t>বর্ণনা</a:t>
            </a:r>
            <a:r>
              <a:rPr lang="en-US" sz="2400" dirty="0" smtClean="0"/>
              <a:t> </a:t>
            </a:r>
            <a:r>
              <a:rPr lang="en-US" sz="2400" dirty="0" err="1" smtClean="0"/>
              <a:t>করতে</a:t>
            </a:r>
            <a:r>
              <a:rPr lang="en-US" sz="2400" dirty="0" smtClean="0"/>
              <a:t> </a:t>
            </a:r>
            <a:r>
              <a:rPr lang="en-US" sz="2400" dirty="0" err="1" smtClean="0"/>
              <a:t>পাবে</a:t>
            </a:r>
            <a:r>
              <a:rPr lang="en-US" sz="2400" dirty="0" smtClean="0"/>
              <a:t>। </a:t>
            </a:r>
          </a:p>
          <a:p>
            <a:r>
              <a:rPr lang="en-US" sz="2400" dirty="0" smtClean="0"/>
              <a:t> </a:t>
            </a:r>
            <a:endParaRPr lang="en-US" sz="2400" dirty="0"/>
          </a:p>
        </p:txBody>
      </p:sp>
      <p:sp>
        <p:nvSpPr>
          <p:cNvPr id="3" name="Oval 2"/>
          <p:cNvSpPr/>
          <p:nvPr/>
        </p:nvSpPr>
        <p:spPr>
          <a:xfrm>
            <a:off x="990600" y="1143000"/>
            <a:ext cx="7564582" cy="914400"/>
          </a:xfrm>
          <a:prstGeom prst="ellipse">
            <a:avLst/>
          </a:pr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r>
              <a:rPr lang="bn-IN" sz="3600" dirty="0" smtClean="0">
                <a:latin typeface="NikoshBan"/>
              </a:rPr>
              <a:t>শিখন ফল </a:t>
            </a:r>
            <a:endParaRPr lang="en-US" sz="3600" dirty="0">
              <a:latin typeface="NikoshBan"/>
            </a:endParaRPr>
          </a:p>
        </p:txBody>
      </p:sp>
    </p:spTree>
    <p:extLst>
      <p:ext uri="{BB962C8B-B14F-4D97-AF65-F5344CB8AC3E}">
        <p14:creationId xmlns:p14="http://schemas.microsoft.com/office/powerpoint/2010/main" val="22285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49383"/>
            <a:ext cx="5562600" cy="6278642"/>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r>
              <a:rPr lang="bn-IN" sz="2400" dirty="0" smtClean="0"/>
              <a:t>শানে  নুযুলঃ </a:t>
            </a:r>
          </a:p>
          <a:p>
            <a:endParaRPr lang="bn-IN" dirty="0"/>
          </a:p>
          <a:p>
            <a:r>
              <a:rPr lang="bn-IN" sz="2000" dirty="0" smtClean="0"/>
              <a:t>একদা </a:t>
            </a:r>
            <a:r>
              <a:rPr lang="as-IN" sz="2000" dirty="0" smtClean="0"/>
              <a:t> </a:t>
            </a:r>
            <a:r>
              <a:rPr lang="as-IN" sz="2000" dirty="0"/>
              <a:t>নবী করিম (সঃ) বাতহা নামক স্থানে গিয়ে </a:t>
            </a:r>
            <a:r>
              <a:rPr lang="en-US" sz="2000" dirty="0" smtClean="0"/>
              <a:t> </a:t>
            </a:r>
            <a:r>
              <a:rPr lang="en-US" sz="2000" dirty="0" err="1" smtClean="0"/>
              <a:t>সাফা</a:t>
            </a:r>
            <a:r>
              <a:rPr lang="en-US" sz="2000" dirty="0" smtClean="0"/>
              <a:t> </a:t>
            </a:r>
            <a:r>
              <a:rPr lang="as-IN" sz="2000" dirty="0" smtClean="0"/>
              <a:t>পাহাড়ের </a:t>
            </a:r>
            <a:r>
              <a:rPr lang="as-IN" sz="2000" dirty="0"/>
              <a:t>উপর আরোহন করলেন এবং উচ্চস্বরে, “ইয়া সাবা’হা</a:t>
            </a:r>
            <a:r>
              <a:rPr lang="as-IN" sz="2000" dirty="0" smtClean="0"/>
              <a:t>’ </a:t>
            </a:r>
            <a:r>
              <a:rPr lang="as-IN" sz="2000" dirty="0"/>
              <a:t>ইয়া সাবা’হা” ( অর্থাৎ হে ভোরের বিপদ, হে ভোরের বিপদ) বলে ডাক দিতে শুরু করলেন। অল্পক্ষণের মধ্যে সমস্ত কুরাইশ নেতা সমাবেত হলো। তখন রাসূল (সঃ) বললেন, “যদি আমি তোমাদেরকে বলি যে, সকালে অথবা সন্ধ্যাবেলায় শত্রুরা তোমাদের উপর আক্রমণ চালাবে তবে কি তোমরা আমার কথায় বিশ্বাস করবে?”</a:t>
            </a:r>
          </a:p>
          <a:p>
            <a:endParaRPr lang="as-IN" sz="2000" dirty="0"/>
          </a:p>
          <a:p>
            <a:r>
              <a:rPr lang="as-IN" sz="2000" dirty="0"/>
              <a:t>তখন সমস্বরে বলে উঠলো, “হাঁ হাঁ অবশ্যই বিশ্বাস করবো”। তখন তিনি তাদেরকে বললেন, “শোনো, আমি তোমাদেরকে আল্লাহর ভয়াবহ শাস্তির আগমনের সংবাদ  দিচ্ছ”। তখন আবু লাহাব একথা শুনে বললো, “তোমার সর্বনাশ হোক, এ কথা বলার জন্যই কি তুমি আমাদেরকে সমবেত করেছো”? তখন আল্লাহ তায়ালা এ সূরাটি নাযিল করেন।</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9383"/>
            <a:ext cx="2971799" cy="6278642"/>
          </a:xfrm>
          <a:prstGeom prst="rect">
            <a:avLst/>
          </a:prstGeom>
          <a:ln>
            <a:noFill/>
          </a:ln>
          <a:effectLst>
            <a:glow rad="228600">
              <a:schemeClr val="accent3">
                <a:satMod val="175000"/>
                <a:alpha val="40000"/>
              </a:schemeClr>
            </a:glow>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2690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458200" cy="4832092"/>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sz="2400" dirty="0" smtClean="0"/>
          </a:p>
          <a:p>
            <a:r>
              <a:rPr lang="as-IN" sz="2400" dirty="0" smtClean="0"/>
              <a:t>সুরা </a:t>
            </a:r>
            <a:r>
              <a:rPr lang="as-IN" sz="2400" dirty="0"/>
              <a:t>লাহাবের </a:t>
            </a:r>
            <a:r>
              <a:rPr lang="as-IN" sz="2400" dirty="0" smtClean="0"/>
              <a:t>পটভূমি</a:t>
            </a:r>
            <a:r>
              <a:rPr lang="as-IN" dirty="0" smtClean="0"/>
              <a:t>,</a:t>
            </a:r>
            <a:r>
              <a:rPr lang="en-US" dirty="0" smtClean="0"/>
              <a:t>:</a:t>
            </a:r>
          </a:p>
          <a:p>
            <a:r>
              <a:rPr lang="as-IN" dirty="0" smtClean="0"/>
              <a:t> </a:t>
            </a:r>
            <a:r>
              <a:rPr lang="as-IN" sz="2000" dirty="0"/>
              <a:t>যখন নিকটাত্মীয়দের কাছে ইসলামের দাওয়াত দেয়ার নির্দেশ সংক্রান্ত আয়াত নাজিল হয় (‘ওয়ানযির আশীরাতাকাল আকরাবীন) তখন মহানবী (সা.) নিজ নিকটাত্মীয়দের দাওয়াত দিয়ে তাদের কাছে ইসলামের  আহ্বান তুলে ধরেন। এ সময় আবু লাহাব ক্রুদ্ধ হয়ে তলোয়ার হাতে নিয়ে অভিশাপ দিতে বলতে লাগল যে, 'তোমার হাত ভেঙ্গে যাক! তোমার সর্বনাশ হোক! তুমি এজন্য আমাদের ডেকেছ?' এরই উত্তরে সুরা লাহাব নাজিল হয়।</a:t>
            </a:r>
          </a:p>
          <a:p>
            <a:endParaRPr lang="as-IN" sz="2000" dirty="0"/>
          </a:p>
          <a:p>
            <a:r>
              <a:rPr lang="as-IN" sz="2000" dirty="0" smtClean="0"/>
              <a:t>আবদুল </a:t>
            </a:r>
            <a:r>
              <a:rPr lang="as-IN" sz="2000" dirty="0"/>
              <a:t>মোত্তালেবের অন্যতম পুত্র তথা মহানবীর অন্যতম চাচা আবু লাহাব ছিল মক্কার শীর্ষস্থানীয় অভিজাত ও সম্পদশালী ব্যক্তি। ইসলাম-প্রচারের সূচনা-লগ্ন থেকেই আবু লাহাব ইসলামের কঠোর বিরোধিতায় জড়িত হয়। ইসলামের সবচেয়ে বড় কয়েকজন শত্রুর অন্যতম এই ব্যক্তি মহানবী(সা)-কে মিথ্যাবাদী বলে অপবাদ দিত ও অন্য মুশরিকদের চেয়েও মহানবীকে বেশি কষ্ট দিত ও হয়রানি করত।</a:t>
            </a:r>
            <a:endParaRPr lang="en-US" sz="2000" dirty="0"/>
          </a:p>
        </p:txBody>
      </p:sp>
    </p:spTree>
    <p:extLst>
      <p:ext uri="{BB962C8B-B14F-4D97-AF65-F5344CB8AC3E}">
        <p14:creationId xmlns:p14="http://schemas.microsoft.com/office/powerpoint/2010/main" val="380240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10600" cy="5139869"/>
          </a:xfrm>
          <a:prstGeom prst="rect">
            <a:avLst/>
          </a:prstGeom>
          <a:solidFill>
            <a:schemeClr val="accent6">
              <a:lumMod val="50000"/>
            </a:schemeClr>
          </a:solidFill>
        </p:spPr>
        <p:style>
          <a:lnRef idx="1">
            <a:schemeClr val="dk1"/>
          </a:lnRef>
          <a:fillRef idx="3">
            <a:schemeClr val="dk1"/>
          </a:fillRef>
          <a:effectRef idx="2">
            <a:schemeClr val="dk1"/>
          </a:effectRef>
          <a:fontRef idx="minor">
            <a:schemeClr val="lt1"/>
          </a:fontRef>
        </p:style>
        <p:txBody>
          <a:bodyPr wrap="square">
            <a:spAutoFit/>
          </a:bodyPr>
          <a:lstStyle/>
          <a:p>
            <a:endParaRPr lang="bn-IN" dirty="0"/>
          </a:p>
          <a:p>
            <a:endParaRPr lang="bn-IN" dirty="0" smtClean="0"/>
          </a:p>
          <a:p>
            <a:endParaRPr lang="bn-IN" dirty="0" smtClean="0"/>
          </a:p>
          <a:p>
            <a:endParaRPr lang="bn-IN" dirty="0"/>
          </a:p>
          <a:p>
            <a:endParaRPr lang="bn-IN" dirty="0" smtClean="0"/>
          </a:p>
          <a:p>
            <a:endParaRPr lang="bn-IN" dirty="0"/>
          </a:p>
          <a:p>
            <a:pPr algn="ctr"/>
            <a:r>
              <a:rPr lang="ar-AE" sz="2400" dirty="0" smtClean="0"/>
              <a:t>تَبَّتْ </a:t>
            </a:r>
            <a:r>
              <a:rPr lang="ar-AE" sz="2400" dirty="0"/>
              <a:t>يَدَا أَبِي لَهَبٍ </a:t>
            </a:r>
            <a:r>
              <a:rPr lang="ar-AE" sz="2400" dirty="0" smtClean="0"/>
              <a:t>وَتَبَّ</a:t>
            </a:r>
            <a:endParaRPr lang="bn-IN" sz="2400" dirty="0" smtClean="0"/>
          </a:p>
          <a:p>
            <a:r>
              <a:rPr lang="bn-IN" sz="2000" dirty="0" smtClean="0"/>
              <a:t>ধ্বংস </a:t>
            </a:r>
            <a:r>
              <a:rPr lang="bn-IN" sz="2000" dirty="0"/>
              <a:t>হোক আবু লহবের উভয় হাত, আর সে-ও ধ্বংস হোক!</a:t>
            </a:r>
          </a:p>
          <a:p>
            <a:r>
              <a:rPr lang="bn-IN" dirty="0" smtClean="0"/>
              <a:t>                                            </a:t>
            </a:r>
            <a:r>
              <a:rPr lang="ar-AE" sz="2400" dirty="0" smtClean="0"/>
              <a:t>مَا أَغْنَى عَنْهُ مَالُهُ وَمَا كَسَبَ</a:t>
            </a:r>
            <a:endParaRPr lang="ar-AE" dirty="0" smtClean="0"/>
          </a:p>
          <a:p>
            <a:r>
              <a:rPr lang="bn-IN" sz="2000" dirty="0" smtClean="0"/>
              <a:t>তার ধন-সম্পদ ও যা সে অর্জন করেছে তা তার কোনো কাজে আসবে না।</a:t>
            </a:r>
          </a:p>
          <a:p>
            <a:r>
              <a:rPr lang="bn-IN" sz="2400" dirty="0" smtClean="0"/>
              <a:t>                                   </a:t>
            </a:r>
            <a:r>
              <a:rPr lang="ar-AE" sz="2400" dirty="0" smtClean="0"/>
              <a:t>سَيَصْلَى </a:t>
            </a:r>
            <a:r>
              <a:rPr lang="ar-AE" sz="2400" dirty="0"/>
              <a:t>نَارًا ذَاتَ لَهَبٍ</a:t>
            </a:r>
          </a:p>
          <a:p>
            <a:r>
              <a:rPr lang="bn-IN" sz="2000" dirty="0" smtClean="0"/>
              <a:t>তাকে </a:t>
            </a:r>
            <a:r>
              <a:rPr lang="bn-IN" sz="2000" dirty="0"/>
              <a:t>অচিরেই ঠেলে দেওয়া হবে লেলিহান আগুনে</a:t>
            </a:r>
          </a:p>
          <a:p>
            <a:r>
              <a:rPr lang="bn-IN" sz="2400" dirty="0" smtClean="0"/>
              <a:t>                                    </a:t>
            </a:r>
            <a:r>
              <a:rPr lang="ar-AE" sz="2400" dirty="0" smtClean="0"/>
              <a:t>وَامْرَأَتُهُ </a:t>
            </a:r>
            <a:r>
              <a:rPr lang="ar-AE" sz="2400" dirty="0"/>
              <a:t>حَمَّالَةَ </a:t>
            </a:r>
            <a:r>
              <a:rPr lang="ar-AE" sz="2400" dirty="0" smtClean="0"/>
              <a:t>الْحَطَبِ </a:t>
            </a:r>
            <a:r>
              <a:rPr lang="bn-IN" sz="2400" dirty="0" smtClean="0"/>
              <a:t>     </a:t>
            </a:r>
            <a:r>
              <a:rPr lang="ar-AE" dirty="0" smtClean="0"/>
              <a:t>‌</a:t>
            </a:r>
            <a:endParaRPr lang="ar-AE" dirty="0"/>
          </a:p>
          <a:p>
            <a:r>
              <a:rPr lang="bn-IN" sz="2000" dirty="0" smtClean="0"/>
              <a:t>এবং </a:t>
            </a:r>
            <a:r>
              <a:rPr lang="bn-IN" sz="2000" dirty="0"/>
              <a:t>তার স্ত্রীকেও; যে ইন্ধন বহনকারিণী</a:t>
            </a:r>
            <a:r>
              <a:rPr lang="bn-IN" dirty="0"/>
              <a:t>।</a:t>
            </a:r>
          </a:p>
          <a:p>
            <a:r>
              <a:rPr lang="bn-IN" sz="2400" dirty="0" smtClean="0"/>
              <a:t>                                    </a:t>
            </a:r>
            <a:r>
              <a:rPr lang="ar-AE" sz="2400" dirty="0" smtClean="0"/>
              <a:t>فِي </a:t>
            </a:r>
            <a:r>
              <a:rPr lang="ar-AE" sz="2400" dirty="0"/>
              <a:t>جِيدِهَا حَبْلٌ مِنْ </a:t>
            </a:r>
            <a:r>
              <a:rPr lang="ar-AE" sz="2400" dirty="0" smtClean="0"/>
              <a:t>مَسَدٍ</a:t>
            </a:r>
            <a:r>
              <a:rPr lang="bn-IN" sz="2400" dirty="0" smtClean="0"/>
              <a:t>   </a:t>
            </a:r>
            <a:r>
              <a:rPr lang="ar-AE" sz="2400" dirty="0" smtClean="0"/>
              <a:t> </a:t>
            </a:r>
            <a:r>
              <a:rPr lang="ar-AE" dirty="0"/>
              <a:t>‌</a:t>
            </a:r>
          </a:p>
          <a:p>
            <a:r>
              <a:rPr lang="bn-IN" sz="2000" dirty="0" smtClean="0"/>
              <a:t>তার </a:t>
            </a:r>
            <a:r>
              <a:rPr lang="bn-IN" sz="2000" dirty="0"/>
              <a:t>গলায় থাকবে কড়াপাকের খেজুরের আঁশের </a:t>
            </a:r>
            <a:r>
              <a:rPr lang="bn-IN" sz="2000" dirty="0" smtClean="0"/>
              <a:t>রশি।</a:t>
            </a:r>
            <a:endParaRPr lang="en-US" sz="2000" dirty="0"/>
          </a:p>
        </p:txBody>
      </p:sp>
      <p:pic>
        <p:nvPicPr>
          <p:cNvPr id="5123" name="Picture 3" descr="C:\Users\almar\Documents\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l="5245" t="-610" r="7483" b="78117"/>
          <a:stretch/>
        </p:blipFill>
        <p:spPr bwMode="auto">
          <a:xfrm>
            <a:off x="2438400" y="1905000"/>
            <a:ext cx="3733800" cy="415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064567"/>
            <a:ext cx="8229600" cy="523220"/>
          </a:xfrm>
          <a:prstGeom prst="rect">
            <a:avLst/>
          </a:prstGeom>
        </p:spPr>
        <p:style>
          <a:lnRef idx="0">
            <a:scrgbClr r="0" g="0" b="0"/>
          </a:lnRef>
          <a:fillRef idx="1003">
            <a:schemeClr val="lt2"/>
          </a:fillRef>
          <a:effectRef idx="0">
            <a:scrgbClr r="0" g="0" b="0"/>
          </a:effectRef>
          <a:fontRef idx="major"/>
        </p:style>
        <p:txBody>
          <a:bodyPr wrap="square" rtlCol="0">
            <a:spAutoFit/>
          </a:bodyPr>
          <a:lstStyle/>
          <a:p>
            <a:r>
              <a:rPr lang="bn-IN" dirty="0"/>
              <a:t> </a:t>
            </a:r>
            <a:r>
              <a:rPr lang="bn-IN" dirty="0" smtClean="0"/>
              <a:t>     </a:t>
            </a:r>
            <a:r>
              <a:rPr lang="bn-IN" sz="2800" dirty="0" smtClean="0"/>
              <a:t>এসো  জেনে নেই  সূরা আল- লাহাব  (অনুবাদসহ)  </a:t>
            </a:r>
            <a:endParaRPr lang="en-US" sz="2800" dirty="0"/>
          </a:p>
        </p:txBody>
      </p:sp>
    </p:spTree>
    <p:extLst>
      <p:ext uri="{BB962C8B-B14F-4D97-AF65-F5344CB8AC3E}">
        <p14:creationId xmlns:p14="http://schemas.microsoft.com/office/powerpoint/2010/main" val="297666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766</TotalTime>
  <Words>748</Words>
  <Application>Microsoft Office PowerPoint</Application>
  <PresentationFormat>On-screen Show (4:3)</PresentationFormat>
  <Paragraphs>95</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Slipstream</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Maruf</dc:creator>
  <cp:lastModifiedBy>AL Maruf</cp:lastModifiedBy>
  <cp:revision>134</cp:revision>
  <dcterms:created xsi:type="dcterms:W3CDTF">2006-08-16T00:00:00Z</dcterms:created>
  <dcterms:modified xsi:type="dcterms:W3CDTF">2021-04-21T06:40:31Z</dcterms:modified>
</cp:coreProperties>
</file>