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61" r:id="rId5"/>
    <p:sldId id="256" r:id="rId6"/>
    <p:sldId id="257" r:id="rId7"/>
    <p:sldId id="259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2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9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5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8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09BE8-877A-4B3D-9EFB-3BEA3C08D14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965A-E3D7-4D3D-A51B-7CF04ADC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1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73025"/>
            <a:ext cx="9291638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3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0" y="1600200"/>
            <a:ext cx="3319039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79" y="1717203"/>
            <a:ext cx="3792041" cy="42919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2209800"/>
            <a:ext cx="36576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63713"/>
            <a:ext cx="3657600" cy="4560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" y="381000"/>
            <a:ext cx="3733800" cy="5486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smtClean="0">
                <a:solidFill>
                  <a:schemeClr val="tx1"/>
                </a:solidFill>
              </a:rPr>
              <a:t>দ্বিতীয় অধ্যায়</a:t>
            </a:r>
          </a:p>
          <a:p>
            <a:pPr algn="ctr"/>
            <a:endParaRPr lang="en-US" sz="2400" b="1" i="1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smtClean="0">
                <a:solidFill>
                  <a:schemeClr val="tx1"/>
                </a:solidFill>
              </a:rPr>
              <a:t>তৃতীয় পরিচ্ছেদ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1763712"/>
            <a:ext cx="3505200" cy="4460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ণ-ত্ব ও ষ-ত্ব বিধান</a:t>
            </a:r>
            <a:endParaRPr lang="en-US" sz="2000" b="1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72693"/>
            <a:ext cx="3149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0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381000"/>
            <a:ext cx="7239000" cy="1676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শিখন ফল</a:t>
            </a:r>
            <a:endParaRPr lang="en-US" sz="4800" b="1" i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9091" y="2867891"/>
            <a:ext cx="7543800" cy="330430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smtClean="0">
                <a:solidFill>
                  <a:schemeClr val="tx1"/>
                </a:solidFill>
              </a:rPr>
              <a:t>১) ণ-ত্ব  ও ষ-ত্ব বিধান কী বুঝতে পারবে ।</a:t>
            </a:r>
          </a:p>
          <a:p>
            <a:pPr algn="ctr"/>
            <a:r>
              <a:rPr lang="en-US" sz="2000" b="1" i="1" smtClean="0">
                <a:solidFill>
                  <a:schemeClr val="tx1"/>
                </a:solidFill>
              </a:rPr>
              <a:t>২) ণ-ত্ব বিধানের  নিয়ম সম্পর্কে ধারণা লাভ করবে ।</a:t>
            </a:r>
          </a:p>
          <a:p>
            <a:pPr algn="ctr"/>
            <a:r>
              <a:rPr lang="en-US" sz="2000" b="1" i="1" smtClean="0">
                <a:solidFill>
                  <a:schemeClr val="tx1"/>
                </a:solidFill>
              </a:rPr>
              <a:t>৩)ষ-ত্ব বিধানের  নিয়ম গুলো আয়ত্ব করতে পারবে </a:t>
            </a:r>
            <a:r>
              <a:rPr lang="en-US" i="1" smtClean="0">
                <a:solidFill>
                  <a:schemeClr val="tx1"/>
                </a:solidFill>
              </a:rPr>
              <a:t>।</a:t>
            </a:r>
            <a:endParaRPr lang="en-US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381000"/>
            <a:ext cx="86106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000" b="1" smtClean="0"/>
              <a:t>তৎসম শব্দের বানানে মুর্ধন্য বর্ণ  (ণ) এর সঠিক ব্যবহারের নিয়মই হলো ণ-ত্ব বিধান।</a:t>
            </a:r>
          </a:p>
          <a:p>
            <a:pPr algn="ctr"/>
            <a:endParaRPr lang="en-US" sz="2000" b="1"/>
          </a:p>
        </p:txBody>
      </p:sp>
      <p:sp>
        <p:nvSpPr>
          <p:cNvPr id="4" name="Rounded Rectangle 3"/>
          <p:cNvSpPr/>
          <p:nvPr/>
        </p:nvSpPr>
        <p:spPr>
          <a:xfrm>
            <a:off x="308263" y="3775364"/>
            <a:ext cx="8610600" cy="2895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ণ-ত্ব ও ষ-ত্ব  বিধানের কমন নিয়ম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2400" b="1"/>
              <a:t> </a:t>
            </a:r>
            <a:r>
              <a:rPr lang="en-US" sz="2400" b="1" smtClean="0"/>
              <a:t>ট বর্গীয়  বর্ণের সাথে( ট-ণ)  যুক্তাক্ষর ণ ও ষ বসে 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2400" b="1" smtClean="0"/>
              <a:t>যেমনঃ কণ্ঠ ,বণ্টণ , কষ্ট,কাষ্ঠ 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2400" b="1" smtClean="0"/>
              <a:t>ঋ , ৃ,,র , এর পরে ণ ও ষ বসে ,( ষ এর পরে ণ বসে )।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2400" b="1" smtClean="0"/>
              <a:t>যেমনঃ ঋণ,বর্ণ,তৃণ,কৃষক,ভাষণ,ব্যাকরণ ।</a:t>
            </a:r>
            <a:endParaRPr lang="en-US" sz="2400" b="1"/>
          </a:p>
        </p:txBody>
      </p:sp>
      <p:sp>
        <p:nvSpPr>
          <p:cNvPr id="5" name="Rounded Rectangle 4"/>
          <p:cNvSpPr/>
          <p:nvPr/>
        </p:nvSpPr>
        <p:spPr>
          <a:xfrm>
            <a:off x="339436" y="1524001"/>
            <a:ext cx="8499764" cy="1066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as-IN" sz="2000" b="1" smtClean="0"/>
              <a:t>তৎসম শব্দের বানানে মুর্ধন্য</a:t>
            </a:r>
            <a:r>
              <a:rPr lang="en-US" sz="2000" b="1" smtClean="0"/>
              <a:t> ষ </a:t>
            </a:r>
            <a:r>
              <a:rPr lang="as-IN" sz="2000" b="1" smtClean="0"/>
              <a:t> বর্ণ</a:t>
            </a:r>
            <a:r>
              <a:rPr lang="en-US" sz="2000" b="1" smtClean="0"/>
              <a:t> (ষ </a:t>
            </a:r>
            <a:r>
              <a:rPr lang="as-IN" sz="2000" b="1" smtClean="0"/>
              <a:t>) এর সঠিক ব্যবহারের নিয়ম</a:t>
            </a:r>
            <a:r>
              <a:rPr lang="en-US" sz="2000" b="1" smtClean="0"/>
              <a:t>ই</a:t>
            </a:r>
            <a:r>
              <a:rPr lang="as-IN" sz="2000" b="1" smtClean="0"/>
              <a:t> হলো ণ-ত্ব বিধান।</a:t>
            </a:r>
            <a:endParaRPr lang="as-IN" sz="2000" b="1"/>
          </a:p>
        </p:txBody>
      </p:sp>
      <p:sp>
        <p:nvSpPr>
          <p:cNvPr id="7" name="Rounded Rectangle 6"/>
          <p:cNvSpPr/>
          <p:nvPr/>
        </p:nvSpPr>
        <p:spPr>
          <a:xfrm>
            <a:off x="322118" y="2646220"/>
            <a:ext cx="8499764" cy="1066800"/>
          </a:xfrm>
          <a:prstGeom prst="roundRect">
            <a:avLst/>
          </a:prstGeom>
          <a:solidFill>
            <a:srgbClr val="DA16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আবার </a:t>
            </a:r>
          </a:p>
          <a:p>
            <a:pPr algn="ctr"/>
            <a:r>
              <a:rPr lang="en-US" sz="2000" b="1" smtClean="0"/>
              <a:t>কোনো রকম বিদেশী  শব্দে  ণ –ষ  ত্বসে না শুধু মাত্র  তৎসম শব্দে ব্যবহৃত হয় ।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6235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152400"/>
            <a:ext cx="723900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শুধু মাত্র ণ-ত্ব –বিধানে ব্যাবহার হয় 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295400"/>
            <a:ext cx="83820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2000" b="1" smtClean="0">
                <a:solidFill>
                  <a:schemeClr val="tx1"/>
                </a:solidFill>
              </a:rPr>
              <a:t>যদি  ঋ  ৃ র ,  এর পরে স্বর ধ্বনি  কিংবা ক বর্গীয় বর্ণ  কিংবা প বর্গীয় বর্ণ  থাকলে তখন তার পরের ণ বসে ।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2000" b="1" smtClean="0">
                <a:solidFill>
                  <a:schemeClr val="tx1"/>
                </a:solidFill>
              </a:rPr>
              <a:t>যেমনঃ কৃপণ, হরিণ,দর্পণ ।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770188"/>
            <a:ext cx="87915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4419600"/>
            <a:ext cx="87915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71600" y="152400"/>
            <a:ext cx="64008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শুধু মাত্র  ষ-ত্ব  এ ব্যাবহার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" y="990600"/>
            <a:ext cx="8001000" cy="99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itchFamily="49" charset="0"/>
              <a:buChar char="o"/>
            </a:pPr>
            <a:r>
              <a:rPr lang="en-US" b="1" smtClean="0">
                <a:solidFill>
                  <a:schemeClr val="tx1"/>
                </a:solidFill>
              </a:rPr>
              <a:t>যদি কখনো  অ,আ,বাদে  অন্য স্বরধ্বনি  (ই—ঔ )  পরে ষ হয়। কিন্তু  অ ,আ,স্বরধ্বনি  থাকলে স হয় ।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en-US" b="1" smtClean="0">
                <a:solidFill>
                  <a:schemeClr val="tx1"/>
                </a:solidFill>
              </a:rPr>
              <a:t>যেমনঃ ভবিষৎ ,ঔষধ ,পুরস্কার 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500" y="2001982"/>
            <a:ext cx="8001000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নিঃ ,বহিঃ দুঃ আবিঃ চতুঃ এর পরে ক,খ,গ,ফ থাকলে বিসর্গ (ঃ) এর স্থানে ষ হয়।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যেমনঃ নিষ্কাম, বহিষ্কার ,আবিষ্কার </a:t>
            </a:r>
            <a:endParaRPr lang="en-US" sz="2000" b="1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01291"/>
            <a:ext cx="787082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787082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90800" y="838200"/>
            <a:ext cx="3429000" cy="1752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মূল্যায়ন</a:t>
            </a:r>
            <a:endParaRPr lang="en-US" sz="4000" b="1" i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743200"/>
            <a:ext cx="7620000" cy="3886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b="1" smtClean="0">
                <a:solidFill>
                  <a:schemeClr val="tx1"/>
                </a:solidFill>
              </a:rPr>
              <a:t>ট –বর্গীয়  ধ্বনির আগে কি বসে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smtClean="0">
                <a:solidFill>
                  <a:schemeClr val="tx1"/>
                </a:solidFill>
              </a:rPr>
              <a:t>কোন শব্দের বানানে স্বভাবতই ‘ষ’ হয়/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smtClean="0">
                <a:solidFill>
                  <a:schemeClr val="tx1"/>
                </a:solidFill>
              </a:rPr>
              <a:t>কোন জাতিয় শব্দে র বানানে ‘ণ’ এর ব্যাবহার হয় না?</a:t>
            </a:r>
          </a:p>
        </p:txBody>
      </p:sp>
    </p:spTree>
    <p:extLst>
      <p:ext uri="{BB962C8B-B14F-4D97-AF65-F5344CB8AC3E}">
        <p14:creationId xmlns:p14="http://schemas.microsoft.com/office/powerpoint/2010/main" val="23116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29000" y="914400"/>
            <a:ext cx="4724400" cy="1905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বাড়ির কাজ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951018"/>
            <a:ext cx="8001000" cy="3276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শব্দগুল শুদ্ধ করে লিখো 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 b="1" smtClean="0">
                <a:solidFill>
                  <a:schemeClr val="tx1"/>
                </a:solidFill>
              </a:rPr>
              <a:t>লবন,পুরষ্কার ,সুসম,ষ্টেশন,পোষাক ,জার্মাণ ,কুরআণ, দূর্ণাম  তৃন ,হরিন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278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R.J COMPUTER</dc:creator>
  <cp:lastModifiedBy>R.J COMPUTER</cp:lastModifiedBy>
  <cp:revision>38</cp:revision>
  <dcterms:created xsi:type="dcterms:W3CDTF">2021-04-19T06:15:40Z</dcterms:created>
  <dcterms:modified xsi:type="dcterms:W3CDTF">2021-04-20T15:56:54Z</dcterms:modified>
</cp:coreProperties>
</file>