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webextensions/webextension1.xml" ContentType="application/vnd.ms-office.webextension+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0" r:id="rId2"/>
    <p:sldId id="299" r:id="rId3"/>
    <p:sldId id="258" r:id="rId4"/>
    <p:sldId id="259" r:id="rId5"/>
    <p:sldId id="260" r:id="rId6"/>
    <p:sldId id="405" r:id="rId7"/>
    <p:sldId id="380" r:id="rId8"/>
    <p:sldId id="382" r:id="rId9"/>
    <p:sldId id="383" r:id="rId10"/>
    <p:sldId id="384" r:id="rId11"/>
    <p:sldId id="403" r:id="rId12"/>
    <p:sldId id="379" r:id="rId13"/>
    <p:sldId id="374" r:id="rId14"/>
    <p:sldId id="282" r:id="rId15"/>
    <p:sldId id="283" r:id="rId16"/>
    <p:sldId id="284" r:id="rId17"/>
    <p:sldId id="280" r:id="rId18"/>
    <p:sldId id="341" r:id="rId19"/>
    <p:sldId id="340" r:id="rId20"/>
  </p:sldIdLst>
  <p:sldSz cx="12188825" cy="6858000"/>
  <p:notesSz cx="6858000" cy="9144000"/>
  <p:defaultTextStyle>
    <a:defPPr>
      <a:defRPr lang="en-US"/>
    </a:defPPr>
    <a:lvl1pPr marL="0" algn="l" defTabSz="1218848" rtl="0" eaLnBrk="1" latinLnBrk="0" hangingPunct="1">
      <a:defRPr sz="2400" kern="1200">
        <a:solidFill>
          <a:schemeClr val="tx1"/>
        </a:solidFill>
        <a:latin typeface="+mn-lt"/>
        <a:ea typeface="+mn-ea"/>
        <a:cs typeface="+mn-cs"/>
      </a:defRPr>
    </a:lvl1pPr>
    <a:lvl2pPr marL="609424" algn="l" defTabSz="1218848" rtl="0" eaLnBrk="1" latinLnBrk="0" hangingPunct="1">
      <a:defRPr sz="2400" kern="1200">
        <a:solidFill>
          <a:schemeClr val="tx1"/>
        </a:solidFill>
        <a:latin typeface="+mn-lt"/>
        <a:ea typeface="+mn-ea"/>
        <a:cs typeface="+mn-cs"/>
      </a:defRPr>
    </a:lvl2pPr>
    <a:lvl3pPr marL="1218848" algn="l" defTabSz="1218848" rtl="0" eaLnBrk="1" latinLnBrk="0" hangingPunct="1">
      <a:defRPr sz="2400" kern="1200">
        <a:solidFill>
          <a:schemeClr val="tx1"/>
        </a:solidFill>
        <a:latin typeface="+mn-lt"/>
        <a:ea typeface="+mn-ea"/>
        <a:cs typeface="+mn-cs"/>
      </a:defRPr>
    </a:lvl3pPr>
    <a:lvl4pPr marL="1828272" algn="l" defTabSz="1218848" rtl="0" eaLnBrk="1" latinLnBrk="0" hangingPunct="1">
      <a:defRPr sz="2400" kern="1200">
        <a:solidFill>
          <a:schemeClr val="tx1"/>
        </a:solidFill>
        <a:latin typeface="+mn-lt"/>
        <a:ea typeface="+mn-ea"/>
        <a:cs typeface="+mn-cs"/>
      </a:defRPr>
    </a:lvl4pPr>
    <a:lvl5pPr marL="2437696" algn="l" defTabSz="1218848" rtl="0" eaLnBrk="1" latinLnBrk="0" hangingPunct="1">
      <a:defRPr sz="2400" kern="1200">
        <a:solidFill>
          <a:schemeClr val="tx1"/>
        </a:solidFill>
        <a:latin typeface="+mn-lt"/>
        <a:ea typeface="+mn-ea"/>
        <a:cs typeface="+mn-cs"/>
      </a:defRPr>
    </a:lvl5pPr>
    <a:lvl6pPr marL="3047120" algn="l" defTabSz="1218848" rtl="0" eaLnBrk="1" latinLnBrk="0" hangingPunct="1">
      <a:defRPr sz="2400" kern="1200">
        <a:solidFill>
          <a:schemeClr val="tx1"/>
        </a:solidFill>
        <a:latin typeface="+mn-lt"/>
        <a:ea typeface="+mn-ea"/>
        <a:cs typeface="+mn-cs"/>
      </a:defRPr>
    </a:lvl6pPr>
    <a:lvl7pPr marL="3656544" algn="l" defTabSz="1218848" rtl="0" eaLnBrk="1" latinLnBrk="0" hangingPunct="1">
      <a:defRPr sz="2400" kern="1200">
        <a:solidFill>
          <a:schemeClr val="tx1"/>
        </a:solidFill>
        <a:latin typeface="+mn-lt"/>
        <a:ea typeface="+mn-ea"/>
        <a:cs typeface="+mn-cs"/>
      </a:defRPr>
    </a:lvl7pPr>
    <a:lvl8pPr marL="4265968" algn="l" defTabSz="1218848" rtl="0" eaLnBrk="1" latinLnBrk="0" hangingPunct="1">
      <a:defRPr sz="2400" kern="1200">
        <a:solidFill>
          <a:schemeClr val="tx1"/>
        </a:solidFill>
        <a:latin typeface="+mn-lt"/>
        <a:ea typeface="+mn-ea"/>
        <a:cs typeface="+mn-cs"/>
      </a:defRPr>
    </a:lvl8pPr>
    <a:lvl9pPr marL="4875392" algn="l" defTabSz="121884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CB476-C061-420D-8D66-5B6273EBB70E}" v="148" dt="2021-04-20T21:12:20.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81" autoAdjust="0"/>
    <p:restoredTop sz="94660"/>
  </p:normalViewPr>
  <p:slideViewPr>
    <p:cSldViewPr>
      <p:cViewPr>
        <p:scale>
          <a:sx n="75" d="100"/>
          <a:sy n="75" d="100"/>
        </p:scale>
        <p:origin x="-1260" y="-252"/>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347D8-9D24-4944-B1C4-C10DA75F5509}" type="doc">
      <dgm:prSet loTypeId="urn:microsoft.com/office/officeart/2005/8/layout/hList6" loCatId="list" qsTypeId="urn:microsoft.com/office/officeart/2005/8/quickstyle/3d3" qsCatId="3D" csTypeId="urn:microsoft.com/office/officeart/2005/8/colors/colorful2" csCatId="colorful" phldr="1"/>
      <dgm:spPr/>
      <dgm:t>
        <a:bodyPr/>
        <a:lstStyle/>
        <a:p>
          <a:endParaRPr lang="en-US"/>
        </a:p>
      </dgm:t>
    </dgm:pt>
    <dgm:pt modelId="{91A191BD-57E3-4C9A-BCF8-72134FD232C1}">
      <dgm:prSet phldrT="[Text]" custT="1"/>
      <dgm:spPr/>
      <dgm:t>
        <a:bodyPr/>
        <a:lstStyle/>
        <a:p>
          <a:r>
            <a:rPr lang="en-US" sz="3200" b="1" dirty="0">
              <a:solidFill>
                <a:srgbClr val="002060"/>
              </a:solidFill>
            </a:rPr>
            <a:t>PV </a:t>
          </a:r>
          <a:r>
            <a:rPr lang="en-US" sz="3200" b="1" dirty="0" err="1">
              <a:solidFill>
                <a:srgbClr val="002060"/>
              </a:solidFill>
            </a:rPr>
            <a:t>এবং</a:t>
          </a:r>
          <a:r>
            <a:rPr lang="en-US" sz="3200" b="1" dirty="0">
              <a:solidFill>
                <a:srgbClr val="002060"/>
              </a:solidFill>
            </a:rPr>
            <a:t> FV </a:t>
          </a:r>
          <a:r>
            <a:rPr lang="en-US" sz="3200" b="1" dirty="0" err="1">
              <a:solidFill>
                <a:srgbClr val="002060"/>
              </a:solidFill>
            </a:rPr>
            <a:t>এর</a:t>
          </a:r>
          <a:r>
            <a:rPr lang="en-US" sz="3200" b="1" dirty="0">
              <a:solidFill>
                <a:srgbClr val="002060"/>
              </a:solidFill>
            </a:rPr>
            <a:t> </a:t>
          </a:r>
          <a:r>
            <a:rPr lang="en-US" sz="3200" b="1" dirty="0" err="1">
              <a:solidFill>
                <a:srgbClr val="002060"/>
              </a:solidFill>
            </a:rPr>
            <a:t>মধ্যে</a:t>
          </a:r>
          <a:r>
            <a:rPr lang="en-US" sz="3200" b="1" dirty="0">
              <a:solidFill>
                <a:srgbClr val="002060"/>
              </a:solidFill>
            </a:rPr>
            <a:t> </a:t>
          </a:r>
          <a:r>
            <a:rPr lang="en-US" sz="3200" b="1" dirty="0" err="1">
              <a:solidFill>
                <a:srgbClr val="002060"/>
              </a:solidFill>
            </a:rPr>
            <a:t>সম্পর্ক</a:t>
          </a:r>
          <a:r>
            <a:rPr lang="en-US" sz="3200" b="1" dirty="0">
              <a:solidFill>
                <a:srgbClr val="002060"/>
              </a:solidFill>
            </a:rPr>
            <a:t> </a:t>
          </a:r>
          <a:r>
            <a:rPr lang="en-US" sz="3200" b="1" dirty="0" err="1">
              <a:solidFill>
                <a:srgbClr val="002060"/>
              </a:solidFill>
            </a:rPr>
            <a:t>নির্ণয়</a:t>
          </a:r>
          <a:r>
            <a:rPr lang="en-US" sz="3200" b="1" dirty="0">
              <a:solidFill>
                <a:srgbClr val="002060"/>
              </a:solidFill>
            </a:rPr>
            <a:t> </a:t>
          </a:r>
          <a:r>
            <a:rPr lang="en-US" sz="3200" b="1" dirty="0" err="1">
              <a:solidFill>
                <a:srgbClr val="002060"/>
              </a:solidFill>
            </a:rPr>
            <a:t>করতে</a:t>
          </a:r>
          <a:r>
            <a:rPr lang="en-US" sz="3200" b="1" dirty="0">
              <a:solidFill>
                <a:srgbClr val="002060"/>
              </a:solidFill>
            </a:rPr>
            <a:t> </a:t>
          </a:r>
          <a:r>
            <a:rPr lang="en-US" sz="3200" b="1" dirty="0" err="1">
              <a:solidFill>
                <a:srgbClr val="002060"/>
              </a:solidFill>
            </a:rPr>
            <a:t>পারবে</a:t>
          </a:r>
          <a:r>
            <a:rPr lang="en-US" sz="3200" b="1" dirty="0">
              <a:solidFill>
                <a:srgbClr val="002060"/>
              </a:solidFill>
            </a:rPr>
            <a:t>।</a:t>
          </a:r>
          <a:endParaRPr lang="en-US" sz="3200" b="1" u="none" dirty="0">
            <a:solidFill>
              <a:srgbClr val="002060"/>
            </a:solidFill>
          </a:endParaRPr>
        </a:p>
      </dgm:t>
    </dgm:pt>
    <dgm:pt modelId="{E8BB6674-E317-4692-A018-8AB8056D2015}" type="parTrans" cxnId="{183D94D7-C7CB-4EF3-A506-6F552D54C30F}">
      <dgm:prSet/>
      <dgm:spPr/>
      <dgm:t>
        <a:bodyPr/>
        <a:lstStyle/>
        <a:p>
          <a:endParaRPr lang="en-US"/>
        </a:p>
      </dgm:t>
    </dgm:pt>
    <dgm:pt modelId="{75827863-C58A-469F-9BD7-2B386BAD5254}" type="sibTrans" cxnId="{183D94D7-C7CB-4EF3-A506-6F552D54C30F}">
      <dgm:prSet/>
      <dgm:spPr/>
      <dgm:t>
        <a:bodyPr/>
        <a:lstStyle/>
        <a:p>
          <a:endParaRPr lang="en-US"/>
        </a:p>
      </dgm:t>
    </dgm:pt>
    <dgm:pt modelId="{2AE73A67-3A3D-4AF8-BDC9-6910874D1A3D}">
      <dgm:prSet phldrT="[Text]" custT="1"/>
      <dgm:spPr/>
      <dgm:t>
        <a:bodyPr/>
        <a:lstStyle/>
        <a:p>
          <a:r>
            <a:rPr lang="en-US" sz="3200" b="1" dirty="0">
              <a:solidFill>
                <a:srgbClr val="002060"/>
              </a:solidFill>
            </a:rPr>
            <a:t>PV </a:t>
          </a:r>
          <a:r>
            <a:rPr lang="en-US" sz="3200" b="1" dirty="0" err="1">
              <a:solidFill>
                <a:srgbClr val="002060"/>
              </a:solidFill>
            </a:rPr>
            <a:t>এবং</a:t>
          </a:r>
          <a:r>
            <a:rPr lang="en-US" sz="3200" b="1" dirty="0">
              <a:solidFill>
                <a:srgbClr val="002060"/>
              </a:solidFill>
            </a:rPr>
            <a:t> FV </a:t>
          </a:r>
          <a:r>
            <a:rPr lang="en-US" sz="3200" b="1" dirty="0" err="1">
              <a:solidFill>
                <a:srgbClr val="002060"/>
              </a:solidFill>
            </a:rPr>
            <a:t>নির্ণয়</a:t>
          </a:r>
          <a:r>
            <a:rPr lang="en-US" sz="3200" b="1" dirty="0">
              <a:solidFill>
                <a:srgbClr val="002060"/>
              </a:solidFill>
            </a:rPr>
            <a:t> </a:t>
          </a:r>
          <a:r>
            <a:rPr lang="en-US" sz="3200" b="1" dirty="0" err="1">
              <a:solidFill>
                <a:srgbClr val="002060"/>
              </a:solidFill>
            </a:rPr>
            <a:t>করতে</a:t>
          </a:r>
          <a:r>
            <a:rPr lang="en-US" sz="3200" b="1" dirty="0">
              <a:solidFill>
                <a:srgbClr val="002060"/>
              </a:solidFill>
            </a:rPr>
            <a:t> </a:t>
          </a:r>
          <a:r>
            <a:rPr lang="en-US" sz="3200" b="1" dirty="0" err="1">
              <a:solidFill>
                <a:srgbClr val="002060"/>
              </a:solidFill>
            </a:rPr>
            <a:t>পারবে</a:t>
          </a:r>
          <a:r>
            <a:rPr lang="en-US" sz="3200" b="1" dirty="0">
              <a:solidFill>
                <a:srgbClr val="002060"/>
              </a:solidFill>
            </a:rPr>
            <a:t>।</a:t>
          </a:r>
          <a:endParaRPr lang="en-US" sz="3200" b="1" u="none" dirty="0">
            <a:solidFill>
              <a:srgbClr val="7030A0"/>
            </a:solidFill>
          </a:endParaRPr>
        </a:p>
      </dgm:t>
    </dgm:pt>
    <dgm:pt modelId="{9F0C0273-98CC-4E17-8A66-99999C43D8AB}" type="parTrans" cxnId="{D18EF652-6159-4D14-BD83-ABBF4AB062E9}">
      <dgm:prSet/>
      <dgm:spPr/>
      <dgm:t>
        <a:bodyPr/>
        <a:lstStyle/>
        <a:p>
          <a:endParaRPr lang="en-US"/>
        </a:p>
      </dgm:t>
    </dgm:pt>
    <dgm:pt modelId="{5353BC97-5D80-45EF-B787-017D52FA7E44}" type="sibTrans" cxnId="{D18EF652-6159-4D14-BD83-ABBF4AB062E9}">
      <dgm:prSet/>
      <dgm:spPr/>
      <dgm:t>
        <a:bodyPr/>
        <a:lstStyle/>
        <a:p>
          <a:endParaRPr lang="en-US"/>
        </a:p>
      </dgm:t>
    </dgm:pt>
    <dgm:pt modelId="{9D2D9F94-39CB-49DD-A18A-8BEF05B0C7EA}">
      <dgm:prSet phldrT="[Text]" custT="1"/>
      <dgm:spPr/>
      <dgm:t>
        <a:bodyPr/>
        <a:lstStyle/>
        <a:p>
          <a:r>
            <a:rPr lang="as-IN" sz="3200" b="1" u="none" dirty="0">
              <a:solidFill>
                <a:srgbClr val="7030A0"/>
              </a:solidFill>
            </a:rPr>
            <a:t>অর্থের সময় মূ</a:t>
          </a:r>
          <a:r>
            <a:rPr lang="en-US" sz="3200" b="1" u="none" dirty="0" err="1">
              <a:solidFill>
                <a:srgbClr val="7030A0"/>
              </a:solidFill>
            </a:rPr>
            <a:t>ল্যের</a:t>
          </a:r>
          <a:r>
            <a:rPr lang="en-US" sz="3200" b="1" u="none" dirty="0">
              <a:solidFill>
                <a:srgbClr val="7030A0"/>
              </a:solidFill>
            </a:rPr>
            <a:t> </a:t>
          </a:r>
          <a:r>
            <a:rPr lang="en-US" sz="3200" b="1" u="none" dirty="0" err="1">
              <a:solidFill>
                <a:srgbClr val="7030A0"/>
              </a:solidFill>
            </a:rPr>
            <a:t>গানিতিক</a:t>
          </a:r>
          <a:r>
            <a:rPr lang="en-US" sz="3200" b="1" u="none" dirty="0">
              <a:solidFill>
                <a:srgbClr val="7030A0"/>
              </a:solidFill>
            </a:rPr>
            <a:t> </a:t>
          </a:r>
          <a:r>
            <a:rPr lang="en-US" sz="3200" b="1" u="none" dirty="0" err="1">
              <a:solidFill>
                <a:srgbClr val="7030A0"/>
              </a:solidFill>
            </a:rPr>
            <a:t>বিশ্লেষণ</a:t>
          </a:r>
          <a:r>
            <a:rPr lang="en-US" sz="3200" b="1" u="none" dirty="0">
              <a:solidFill>
                <a:srgbClr val="7030A0"/>
              </a:solidFill>
            </a:rPr>
            <a:t> </a:t>
          </a:r>
          <a:r>
            <a:rPr lang="en-US" sz="3200" b="1" u="none" dirty="0" err="1">
              <a:solidFill>
                <a:srgbClr val="7030A0"/>
              </a:solidFill>
            </a:rPr>
            <a:t>করতে</a:t>
          </a:r>
          <a:r>
            <a:rPr lang="en-US" sz="3200" b="1" u="none" dirty="0">
              <a:solidFill>
                <a:srgbClr val="7030A0"/>
              </a:solidFill>
            </a:rPr>
            <a:t> </a:t>
          </a:r>
          <a:r>
            <a:rPr lang="en-US" sz="3200" b="1" u="none" dirty="0" err="1">
              <a:solidFill>
                <a:srgbClr val="7030A0"/>
              </a:solidFill>
            </a:rPr>
            <a:t>পারবে</a:t>
          </a:r>
          <a:r>
            <a:rPr lang="en-US" sz="3200" b="1" u="none" dirty="0">
              <a:solidFill>
                <a:srgbClr val="7030A0"/>
              </a:solidFill>
            </a:rPr>
            <a:t>। </a:t>
          </a:r>
        </a:p>
      </dgm:t>
    </dgm:pt>
    <dgm:pt modelId="{E139B1BC-2412-44C0-8B45-5C061155998D}" type="parTrans" cxnId="{643AD508-0A68-4BB7-BC06-76D04458D37B}">
      <dgm:prSet/>
      <dgm:spPr/>
    </dgm:pt>
    <dgm:pt modelId="{94C4B28C-B8DF-464B-BCB7-9953AC87C7FF}" type="sibTrans" cxnId="{643AD508-0A68-4BB7-BC06-76D04458D37B}">
      <dgm:prSet/>
      <dgm:spPr/>
    </dgm:pt>
    <dgm:pt modelId="{3FA82910-EBD3-4BC0-A17D-97D7EA2EF24C}" type="pres">
      <dgm:prSet presAssocID="{3FA347D8-9D24-4944-B1C4-C10DA75F5509}" presName="Name0" presStyleCnt="0">
        <dgm:presLayoutVars>
          <dgm:dir/>
          <dgm:resizeHandles val="exact"/>
        </dgm:presLayoutVars>
      </dgm:prSet>
      <dgm:spPr/>
      <dgm:t>
        <a:bodyPr/>
        <a:lstStyle/>
        <a:p>
          <a:endParaRPr lang="en-US"/>
        </a:p>
      </dgm:t>
    </dgm:pt>
    <dgm:pt modelId="{4936AFD2-11DE-45B9-AD6A-839FF51BB114}" type="pres">
      <dgm:prSet presAssocID="{91A191BD-57E3-4C9A-BCF8-72134FD232C1}" presName="node" presStyleLbl="node1" presStyleIdx="0" presStyleCnt="3" custLinFactNeighborX="-2906" custLinFactNeighborY="-1639">
        <dgm:presLayoutVars>
          <dgm:bulletEnabled val="1"/>
        </dgm:presLayoutVars>
      </dgm:prSet>
      <dgm:spPr/>
      <dgm:t>
        <a:bodyPr/>
        <a:lstStyle/>
        <a:p>
          <a:endParaRPr lang="en-US"/>
        </a:p>
      </dgm:t>
    </dgm:pt>
    <dgm:pt modelId="{B103D6C1-505F-410F-A654-9896C7E505F7}" type="pres">
      <dgm:prSet presAssocID="{75827863-C58A-469F-9BD7-2B386BAD5254}" presName="sibTrans" presStyleCnt="0"/>
      <dgm:spPr/>
    </dgm:pt>
    <dgm:pt modelId="{BD0E8127-0DD0-4354-8AE9-A9C456AC98C1}" type="pres">
      <dgm:prSet presAssocID="{2AE73A67-3A3D-4AF8-BDC9-6910874D1A3D}" presName="node" presStyleLbl="node1" presStyleIdx="1" presStyleCnt="3">
        <dgm:presLayoutVars>
          <dgm:bulletEnabled val="1"/>
        </dgm:presLayoutVars>
      </dgm:prSet>
      <dgm:spPr/>
      <dgm:t>
        <a:bodyPr/>
        <a:lstStyle/>
        <a:p>
          <a:endParaRPr lang="en-US"/>
        </a:p>
      </dgm:t>
    </dgm:pt>
    <dgm:pt modelId="{36D15967-FB78-48FD-B966-03D119A05504}" type="pres">
      <dgm:prSet presAssocID="{5353BC97-5D80-45EF-B787-017D52FA7E44}" presName="sibTrans" presStyleCnt="0"/>
      <dgm:spPr/>
    </dgm:pt>
    <dgm:pt modelId="{421012A0-BE4A-4E38-B11E-D38C4E2759EB}" type="pres">
      <dgm:prSet presAssocID="{9D2D9F94-39CB-49DD-A18A-8BEF05B0C7EA}" presName="node" presStyleLbl="node1" presStyleIdx="2" presStyleCnt="3">
        <dgm:presLayoutVars>
          <dgm:bulletEnabled val="1"/>
        </dgm:presLayoutVars>
      </dgm:prSet>
      <dgm:spPr/>
      <dgm:t>
        <a:bodyPr/>
        <a:lstStyle/>
        <a:p>
          <a:endParaRPr lang="en-US"/>
        </a:p>
      </dgm:t>
    </dgm:pt>
  </dgm:ptLst>
  <dgm:cxnLst>
    <dgm:cxn modelId="{643AD508-0A68-4BB7-BC06-76D04458D37B}" srcId="{3FA347D8-9D24-4944-B1C4-C10DA75F5509}" destId="{9D2D9F94-39CB-49DD-A18A-8BEF05B0C7EA}" srcOrd="2" destOrd="0" parTransId="{E139B1BC-2412-44C0-8B45-5C061155998D}" sibTransId="{94C4B28C-B8DF-464B-BCB7-9953AC87C7FF}"/>
    <dgm:cxn modelId="{73C483F3-E481-439A-906E-E8F8092599DC}" type="presOf" srcId="{2AE73A67-3A3D-4AF8-BDC9-6910874D1A3D}" destId="{BD0E8127-0DD0-4354-8AE9-A9C456AC98C1}" srcOrd="0" destOrd="0" presId="urn:microsoft.com/office/officeart/2005/8/layout/hList6"/>
    <dgm:cxn modelId="{EBC06A24-A033-4E83-B8BD-77827AC2B32E}" type="presOf" srcId="{3FA347D8-9D24-4944-B1C4-C10DA75F5509}" destId="{3FA82910-EBD3-4BC0-A17D-97D7EA2EF24C}" srcOrd="0" destOrd="0" presId="urn:microsoft.com/office/officeart/2005/8/layout/hList6"/>
    <dgm:cxn modelId="{D36D72D3-5C2C-491C-BC46-72F6618A63D2}" type="presOf" srcId="{9D2D9F94-39CB-49DD-A18A-8BEF05B0C7EA}" destId="{421012A0-BE4A-4E38-B11E-D38C4E2759EB}" srcOrd="0" destOrd="0" presId="urn:microsoft.com/office/officeart/2005/8/layout/hList6"/>
    <dgm:cxn modelId="{D18EF652-6159-4D14-BD83-ABBF4AB062E9}" srcId="{3FA347D8-9D24-4944-B1C4-C10DA75F5509}" destId="{2AE73A67-3A3D-4AF8-BDC9-6910874D1A3D}" srcOrd="1" destOrd="0" parTransId="{9F0C0273-98CC-4E17-8A66-99999C43D8AB}" sibTransId="{5353BC97-5D80-45EF-B787-017D52FA7E44}"/>
    <dgm:cxn modelId="{183D94D7-C7CB-4EF3-A506-6F552D54C30F}" srcId="{3FA347D8-9D24-4944-B1C4-C10DA75F5509}" destId="{91A191BD-57E3-4C9A-BCF8-72134FD232C1}" srcOrd="0" destOrd="0" parTransId="{E8BB6674-E317-4692-A018-8AB8056D2015}" sibTransId="{75827863-C58A-469F-9BD7-2B386BAD5254}"/>
    <dgm:cxn modelId="{0BD1DA2A-F0F1-471B-8884-40F36D06D470}" type="presOf" srcId="{91A191BD-57E3-4C9A-BCF8-72134FD232C1}" destId="{4936AFD2-11DE-45B9-AD6A-839FF51BB114}" srcOrd="0" destOrd="0" presId="urn:microsoft.com/office/officeart/2005/8/layout/hList6"/>
    <dgm:cxn modelId="{FF812663-2261-48C1-903F-F2328A50F9AB}" type="presParOf" srcId="{3FA82910-EBD3-4BC0-A17D-97D7EA2EF24C}" destId="{4936AFD2-11DE-45B9-AD6A-839FF51BB114}" srcOrd="0" destOrd="0" presId="urn:microsoft.com/office/officeart/2005/8/layout/hList6"/>
    <dgm:cxn modelId="{BB07B4C1-C419-46C8-940F-8AF59804BBBB}" type="presParOf" srcId="{3FA82910-EBD3-4BC0-A17D-97D7EA2EF24C}" destId="{B103D6C1-505F-410F-A654-9896C7E505F7}" srcOrd="1" destOrd="0" presId="urn:microsoft.com/office/officeart/2005/8/layout/hList6"/>
    <dgm:cxn modelId="{A9CBAAC6-5828-41BD-9539-4AE5E8D43DC2}" type="presParOf" srcId="{3FA82910-EBD3-4BC0-A17D-97D7EA2EF24C}" destId="{BD0E8127-0DD0-4354-8AE9-A9C456AC98C1}" srcOrd="2" destOrd="0" presId="urn:microsoft.com/office/officeart/2005/8/layout/hList6"/>
    <dgm:cxn modelId="{3B7C3051-328E-4AC0-84D7-C418F5C34548}" type="presParOf" srcId="{3FA82910-EBD3-4BC0-A17D-97D7EA2EF24C}" destId="{36D15967-FB78-48FD-B966-03D119A05504}" srcOrd="3" destOrd="0" presId="urn:microsoft.com/office/officeart/2005/8/layout/hList6"/>
    <dgm:cxn modelId="{3C1CE0E3-36EA-4BF3-A80A-F90F35CE3DD1}" type="presParOf" srcId="{3FA82910-EBD3-4BC0-A17D-97D7EA2EF24C}" destId="{421012A0-BE4A-4E38-B11E-D38C4E2759EB}"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6AFD2-11DE-45B9-AD6A-839FF51BB114}">
      <dsp:nvSpPr>
        <dsp:cNvPr id="0" name=""/>
        <dsp:cNvSpPr/>
      </dsp:nvSpPr>
      <dsp:spPr>
        <a:xfrm rot="16200000">
          <a:off x="-579890" y="579890"/>
          <a:ext cx="4648200" cy="3488418"/>
        </a:xfrm>
        <a:prstGeom prst="flowChartManualOperati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2060"/>
              </a:solidFill>
            </a:rPr>
            <a:t>PV </a:t>
          </a:r>
          <a:r>
            <a:rPr lang="en-US" sz="3200" b="1" kern="1200" dirty="0" err="1">
              <a:solidFill>
                <a:srgbClr val="002060"/>
              </a:solidFill>
            </a:rPr>
            <a:t>এবং</a:t>
          </a:r>
          <a:r>
            <a:rPr lang="en-US" sz="3200" b="1" kern="1200" dirty="0">
              <a:solidFill>
                <a:srgbClr val="002060"/>
              </a:solidFill>
            </a:rPr>
            <a:t> FV </a:t>
          </a:r>
          <a:r>
            <a:rPr lang="en-US" sz="3200" b="1" kern="1200" dirty="0" err="1">
              <a:solidFill>
                <a:srgbClr val="002060"/>
              </a:solidFill>
            </a:rPr>
            <a:t>এর</a:t>
          </a:r>
          <a:r>
            <a:rPr lang="en-US" sz="3200" b="1" kern="1200" dirty="0">
              <a:solidFill>
                <a:srgbClr val="002060"/>
              </a:solidFill>
            </a:rPr>
            <a:t> </a:t>
          </a:r>
          <a:r>
            <a:rPr lang="en-US" sz="3200" b="1" kern="1200" dirty="0" err="1">
              <a:solidFill>
                <a:srgbClr val="002060"/>
              </a:solidFill>
            </a:rPr>
            <a:t>মধ্যে</a:t>
          </a:r>
          <a:r>
            <a:rPr lang="en-US" sz="3200" b="1" kern="1200" dirty="0">
              <a:solidFill>
                <a:srgbClr val="002060"/>
              </a:solidFill>
            </a:rPr>
            <a:t> </a:t>
          </a:r>
          <a:r>
            <a:rPr lang="en-US" sz="3200" b="1" kern="1200" dirty="0" err="1">
              <a:solidFill>
                <a:srgbClr val="002060"/>
              </a:solidFill>
            </a:rPr>
            <a:t>সম্পর্ক</a:t>
          </a:r>
          <a:r>
            <a:rPr lang="en-US" sz="3200" b="1" kern="1200" dirty="0">
              <a:solidFill>
                <a:srgbClr val="002060"/>
              </a:solidFill>
            </a:rPr>
            <a:t> </a:t>
          </a:r>
          <a:r>
            <a:rPr lang="en-US" sz="3200" b="1" kern="1200" dirty="0" err="1">
              <a:solidFill>
                <a:srgbClr val="002060"/>
              </a:solidFill>
            </a:rPr>
            <a:t>নির্ণয়</a:t>
          </a:r>
          <a:r>
            <a:rPr lang="en-US" sz="3200" b="1" kern="1200" dirty="0">
              <a:solidFill>
                <a:srgbClr val="002060"/>
              </a:solidFill>
            </a:rPr>
            <a:t> </a:t>
          </a:r>
          <a:r>
            <a:rPr lang="en-US" sz="3200" b="1" kern="1200" dirty="0" err="1">
              <a:solidFill>
                <a:srgbClr val="002060"/>
              </a:solidFill>
            </a:rPr>
            <a:t>করতে</a:t>
          </a:r>
          <a:r>
            <a:rPr lang="en-US" sz="3200" b="1" kern="1200" dirty="0">
              <a:solidFill>
                <a:srgbClr val="002060"/>
              </a:solidFill>
            </a:rPr>
            <a:t> </a:t>
          </a:r>
          <a:r>
            <a:rPr lang="en-US" sz="3200" b="1" kern="1200" dirty="0" err="1">
              <a:solidFill>
                <a:srgbClr val="002060"/>
              </a:solidFill>
            </a:rPr>
            <a:t>পারবে</a:t>
          </a:r>
          <a:r>
            <a:rPr lang="en-US" sz="3200" b="1" kern="1200" dirty="0">
              <a:solidFill>
                <a:srgbClr val="002060"/>
              </a:solidFill>
            </a:rPr>
            <a:t>।</a:t>
          </a:r>
          <a:endParaRPr lang="en-US" sz="3200" b="1" u="none" kern="1200" dirty="0">
            <a:solidFill>
              <a:srgbClr val="002060"/>
            </a:solidFill>
          </a:endParaRPr>
        </a:p>
      </dsp:txBody>
      <dsp:txXfrm rot="5400000">
        <a:off x="1" y="929639"/>
        <a:ext cx="3488418" cy="2788920"/>
      </dsp:txXfrm>
    </dsp:sp>
    <dsp:sp modelId="{BD0E8127-0DD0-4354-8AE9-A9C456AC98C1}">
      <dsp:nvSpPr>
        <dsp:cNvPr id="0" name=""/>
        <dsp:cNvSpPr/>
      </dsp:nvSpPr>
      <dsp:spPr>
        <a:xfrm rot="16200000">
          <a:off x="3171501" y="579890"/>
          <a:ext cx="4648200" cy="3488418"/>
        </a:xfrm>
        <a:prstGeom prst="flowChartManualOperation">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2060"/>
              </a:solidFill>
            </a:rPr>
            <a:t>PV </a:t>
          </a:r>
          <a:r>
            <a:rPr lang="en-US" sz="3200" b="1" kern="1200" dirty="0" err="1">
              <a:solidFill>
                <a:srgbClr val="002060"/>
              </a:solidFill>
            </a:rPr>
            <a:t>এবং</a:t>
          </a:r>
          <a:r>
            <a:rPr lang="en-US" sz="3200" b="1" kern="1200" dirty="0">
              <a:solidFill>
                <a:srgbClr val="002060"/>
              </a:solidFill>
            </a:rPr>
            <a:t> FV </a:t>
          </a:r>
          <a:r>
            <a:rPr lang="en-US" sz="3200" b="1" kern="1200" dirty="0" err="1">
              <a:solidFill>
                <a:srgbClr val="002060"/>
              </a:solidFill>
            </a:rPr>
            <a:t>নির্ণয়</a:t>
          </a:r>
          <a:r>
            <a:rPr lang="en-US" sz="3200" b="1" kern="1200" dirty="0">
              <a:solidFill>
                <a:srgbClr val="002060"/>
              </a:solidFill>
            </a:rPr>
            <a:t> </a:t>
          </a:r>
          <a:r>
            <a:rPr lang="en-US" sz="3200" b="1" kern="1200" dirty="0" err="1">
              <a:solidFill>
                <a:srgbClr val="002060"/>
              </a:solidFill>
            </a:rPr>
            <a:t>করতে</a:t>
          </a:r>
          <a:r>
            <a:rPr lang="en-US" sz="3200" b="1" kern="1200" dirty="0">
              <a:solidFill>
                <a:srgbClr val="002060"/>
              </a:solidFill>
            </a:rPr>
            <a:t> </a:t>
          </a:r>
          <a:r>
            <a:rPr lang="en-US" sz="3200" b="1" kern="1200" dirty="0" err="1">
              <a:solidFill>
                <a:srgbClr val="002060"/>
              </a:solidFill>
            </a:rPr>
            <a:t>পারবে</a:t>
          </a:r>
          <a:r>
            <a:rPr lang="en-US" sz="3200" b="1" kern="1200" dirty="0">
              <a:solidFill>
                <a:srgbClr val="002060"/>
              </a:solidFill>
            </a:rPr>
            <a:t>।</a:t>
          </a:r>
          <a:endParaRPr lang="en-US" sz="3200" b="1" u="none" kern="1200" dirty="0">
            <a:solidFill>
              <a:srgbClr val="7030A0"/>
            </a:solidFill>
          </a:endParaRPr>
        </a:p>
      </dsp:txBody>
      <dsp:txXfrm rot="5400000">
        <a:off x="3751392" y="929639"/>
        <a:ext cx="3488418" cy="2788920"/>
      </dsp:txXfrm>
    </dsp:sp>
    <dsp:sp modelId="{421012A0-BE4A-4E38-B11E-D38C4E2759EB}">
      <dsp:nvSpPr>
        <dsp:cNvPr id="0" name=""/>
        <dsp:cNvSpPr/>
      </dsp:nvSpPr>
      <dsp:spPr>
        <a:xfrm rot="16200000">
          <a:off x="6921550" y="579890"/>
          <a:ext cx="4648200" cy="3488418"/>
        </a:xfrm>
        <a:prstGeom prst="flowChartManualOperation">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as-IN" sz="3200" b="1" u="none" kern="1200" dirty="0">
              <a:solidFill>
                <a:srgbClr val="7030A0"/>
              </a:solidFill>
            </a:rPr>
            <a:t>অর্থের সময় মূ</a:t>
          </a:r>
          <a:r>
            <a:rPr lang="en-US" sz="3200" b="1" u="none" kern="1200" dirty="0" err="1">
              <a:solidFill>
                <a:srgbClr val="7030A0"/>
              </a:solidFill>
            </a:rPr>
            <a:t>ল্যের</a:t>
          </a:r>
          <a:r>
            <a:rPr lang="en-US" sz="3200" b="1" u="none" kern="1200" dirty="0">
              <a:solidFill>
                <a:srgbClr val="7030A0"/>
              </a:solidFill>
            </a:rPr>
            <a:t> </a:t>
          </a:r>
          <a:r>
            <a:rPr lang="en-US" sz="3200" b="1" u="none" kern="1200" dirty="0" err="1">
              <a:solidFill>
                <a:srgbClr val="7030A0"/>
              </a:solidFill>
            </a:rPr>
            <a:t>গানিতিক</a:t>
          </a:r>
          <a:r>
            <a:rPr lang="en-US" sz="3200" b="1" u="none" kern="1200" dirty="0">
              <a:solidFill>
                <a:srgbClr val="7030A0"/>
              </a:solidFill>
            </a:rPr>
            <a:t> </a:t>
          </a:r>
          <a:r>
            <a:rPr lang="en-US" sz="3200" b="1" u="none" kern="1200" dirty="0" err="1">
              <a:solidFill>
                <a:srgbClr val="7030A0"/>
              </a:solidFill>
            </a:rPr>
            <a:t>বিশ্লেষণ</a:t>
          </a:r>
          <a:r>
            <a:rPr lang="en-US" sz="3200" b="1" u="none" kern="1200" dirty="0">
              <a:solidFill>
                <a:srgbClr val="7030A0"/>
              </a:solidFill>
            </a:rPr>
            <a:t> </a:t>
          </a:r>
          <a:r>
            <a:rPr lang="en-US" sz="3200" b="1" u="none" kern="1200" dirty="0" err="1">
              <a:solidFill>
                <a:srgbClr val="7030A0"/>
              </a:solidFill>
            </a:rPr>
            <a:t>করতে</a:t>
          </a:r>
          <a:r>
            <a:rPr lang="en-US" sz="3200" b="1" u="none" kern="1200" dirty="0">
              <a:solidFill>
                <a:srgbClr val="7030A0"/>
              </a:solidFill>
            </a:rPr>
            <a:t> </a:t>
          </a:r>
          <a:r>
            <a:rPr lang="en-US" sz="3200" b="1" u="none" kern="1200" dirty="0" err="1">
              <a:solidFill>
                <a:srgbClr val="7030A0"/>
              </a:solidFill>
            </a:rPr>
            <a:t>পারবে</a:t>
          </a:r>
          <a:r>
            <a:rPr lang="en-US" sz="3200" b="1" u="none" kern="1200" dirty="0">
              <a:solidFill>
                <a:srgbClr val="7030A0"/>
              </a:solidFill>
            </a:rPr>
            <a:t>। </a:t>
          </a:r>
        </a:p>
      </dsp:txBody>
      <dsp:txXfrm rot="5400000">
        <a:off x="7501441" y="929639"/>
        <a:ext cx="3488418" cy="278892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B3BCF-C8EB-4DBE-B3EC-579DEEA58DC2}" type="datetimeFigureOut">
              <a:rPr lang="en-US" smtClean="0"/>
              <a:pPr/>
              <a:t>4/21/2021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11095-8C2D-4CC8-8E82-B1E0BEADF0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611095-8C2D-4CC8-8E82-B1E0BEADF06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24" indent="0" algn="ctr">
              <a:buNone/>
              <a:defRPr>
                <a:solidFill>
                  <a:schemeClr val="tx1">
                    <a:tint val="75000"/>
                  </a:schemeClr>
                </a:solidFill>
              </a:defRPr>
            </a:lvl2pPr>
            <a:lvl3pPr marL="1218848" indent="0" algn="ctr">
              <a:buNone/>
              <a:defRPr>
                <a:solidFill>
                  <a:schemeClr val="tx1">
                    <a:tint val="75000"/>
                  </a:schemeClr>
                </a:solidFill>
              </a:defRPr>
            </a:lvl3pPr>
            <a:lvl4pPr marL="1828272" indent="0" algn="ctr">
              <a:buNone/>
              <a:defRPr>
                <a:solidFill>
                  <a:schemeClr val="tx1">
                    <a:tint val="75000"/>
                  </a:schemeClr>
                </a:solidFill>
              </a:defRPr>
            </a:lvl4pPr>
            <a:lvl5pPr marL="2437696" indent="0" algn="ctr">
              <a:buNone/>
              <a:defRPr>
                <a:solidFill>
                  <a:schemeClr val="tx1">
                    <a:tint val="75000"/>
                  </a:schemeClr>
                </a:solidFill>
              </a:defRPr>
            </a:lvl5pPr>
            <a:lvl6pPr marL="3047120" indent="0" algn="ctr">
              <a:buNone/>
              <a:defRPr>
                <a:solidFill>
                  <a:schemeClr val="tx1">
                    <a:tint val="75000"/>
                  </a:schemeClr>
                </a:solidFill>
              </a:defRPr>
            </a:lvl6pPr>
            <a:lvl7pPr marL="3656544" indent="0" algn="ctr">
              <a:buNone/>
              <a:defRPr>
                <a:solidFill>
                  <a:schemeClr val="tx1">
                    <a:tint val="75000"/>
                  </a:schemeClr>
                </a:solidFill>
              </a:defRPr>
            </a:lvl7pPr>
            <a:lvl8pPr marL="4265968" indent="0" algn="ctr">
              <a:buNone/>
              <a:defRPr>
                <a:solidFill>
                  <a:schemeClr val="tx1">
                    <a:tint val="75000"/>
                  </a:schemeClr>
                </a:solidFill>
              </a:defRPr>
            </a:lvl8pPr>
            <a:lvl9pPr marL="48753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2D1C25-D9E2-40A3-B1C4-46754D6667EE}" type="datetime2">
              <a:rPr lang="en-US" smtClean="0"/>
              <a:pPr/>
              <a:t>Wednesday, April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30354-0220-482A-9A61-DF859B6E80AC}" type="datetime2">
              <a:rPr lang="en-US" smtClean="0"/>
              <a:pPr/>
              <a:t>Wednesday, April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5"/>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5"/>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056FE-D8E2-4236-966F-E6492D09E360}" type="datetime2">
              <a:rPr lang="en-US" smtClean="0"/>
              <a:pPr/>
              <a:t>Wednesday, April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21130-8EC0-4A60-B437-A23C46ACB8B9}" type="datetime2">
              <a:rPr lang="en-US" smtClean="0"/>
              <a:pPr/>
              <a:t>Wednesday, April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24" indent="0">
              <a:buNone/>
              <a:defRPr sz="2400">
                <a:solidFill>
                  <a:schemeClr val="tx1">
                    <a:tint val="75000"/>
                  </a:schemeClr>
                </a:solidFill>
              </a:defRPr>
            </a:lvl2pPr>
            <a:lvl3pPr marL="1218848" indent="0">
              <a:buNone/>
              <a:defRPr sz="2100">
                <a:solidFill>
                  <a:schemeClr val="tx1">
                    <a:tint val="75000"/>
                  </a:schemeClr>
                </a:solidFill>
              </a:defRPr>
            </a:lvl3pPr>
            <a:lvl4pPr marL="1828272" indent="0">
              <a:buNone/>
              <a:defRPr sz="1900">
                <a:solidFill>
                  <a:schemeClr val="tx1">
                    <a:tint val="75000"/>
                  </a:schemeClr>
                </a:solidFill>
              </a:defRPr>
            </a:lvl4pPr>
            <a:lvl5pPr marL="2437696" indent="0">
              <a:buNone/>
              <a:defRPr sz="1900">
                <a:solidFill>
                  <a:schemeClr val="tx1">
                    <a:tint val="75000"/>
                  </a:schemeClr>
                </a:solidFill>
              </a:defRPr>
            </a:lvl5pPr>
            <a:lvl6pPr marL="3047120" indent="0">
              <a:buNone/>
              <a:defRPr sz="1900">
                <a:solidFill>
                  <a:schemeClr val="tx1">
                    <a:tint val="75000"/>
                  </a:schemeClr>
                </a:solidFill>
              </a:defRPr>
            </a:lvl6pPr>
            <a:lvl7pPr marL="3656544" indent="0">
              <a:buNone/>
              <a:defRPr sz="1900">
                <a:solidFill>
                  <a:schemeClr val="tx1">
                    <a:tint val="75000"/>
                  </a:schemeClr>
                </a:solidFill>
              </a:defRPr>
            </a:lvl7pPr>
            <a:lvl8pPr marL="4265968" indent="0">
              <a:buNone/>
              <a:defRPr sz="1900">
                <a:solidFill>
                  <a:schemeClr val="tx1">
                    <a:tint val="75000"/>
                  </a:schemeClr>
                </a:solidFill>
              </a:defRPr>
            </a:lvl8pPr>
            <a:lvl9pPr marL="4875392"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663F0-4CF1-4CB4-A3EA-BB21FA158F8B}" type="datetime2">
              <a:rPr lang="en-US" smtClean="0"/>
              <a:pPr/>
              <a:t>Wednesday, April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2"/>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2"/>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556AA6-423F-45B8-934C-148B34092480}" type="datetime2">
              <a:rPr lang="en-US" smtClean="0"/>
              <a:pPr/>
              <a:t>Wednesday, April 21,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24" indent="0">
              <a:buNone/>
              <a:defRPr sz="2700" b="1"/>
            </a:lvl2pPr>
            <a:lvl3pPr marL="1218848" indent="0">
              <a:buNone/>
              <a:defRPr sz="2400" b="1"/>
            </a:lvl3pPr>
            <a:lvl4pPr marL="1828272" indent="0">
              <a:buNone/>
              <a:defRPr sz="2100" b="1"/>
            </a:lvl4pPr>
            <a:lvl5pPr marL="2437696" indent="0">
              <a:buNone/>
              <a:defRPr sz="2100" b="1"/>
            </a:lvl5pPr>
            <a:lvl6pPr marL="3047120" indent="0">
              <a:buNone/>
              <a:defRPr sz="2100" b="1"/>
            </a:lvl6pPr>
            <a:lvl7pPr marL="3656544" indent="0">
              <a:buNone/>
              <a:defRPr sz="2100" b="1"/>
            </a:lvl7pPr>
            <a:lvl8pPr marL="4265968" indent="0">
              <a:buNone/>
              <a:defRPr sz="2100" b="1"/>
            </a:lvl8pPr>
            <a:lvl9pPr marL="4875392"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3"/>
            <a:ext cx="5387630" cy="639763"/>
          </a:xfrm>
        </p:spPr>
        <p:txBody>
          <a:bodyPr anchor="b"/>
          <a:lstStyle>
            <a:lvl1pPr marL="0" indent="0">
              <a:buNone/>
              <a:defRPr sz="3200" b="1"/>
            </a:lvl1pPr>
            <a:lvl2pPr marL="609424" indent="0">
              <a:buNone/>
              <a:defRPr sz="2700" b="1"/>
            </a:lvl2pPr>
            <a:lvl3pPr marL="1218848" indent="0">
              <a:buNone/>
              <a:defRPr sz="2400" b="1"/>
            </a:lvl3pPr>
            <a:lvl4pPr marL="1828272" indent="0">
              <a:buNone/>
              <a:defRPr sz="2100" b="1"/>
            </a:lvl4pPr>
            <a:lvl5pPr marL="2437696" indent="0">
              <a:buNone/>
              <a:defRPr sz="2100" b="1"/>
            </a:lvl5pPr>
            <a:lvl6pPr marL="3047120" indent="0">
              <a:buNone/>
              <a:defRPr sz="2100" b="1"/>
            </a:lvl6pPr>
            <a:lvl7pPr marL="3656544" indent="0">
              <a:buNone/>
              <a:defRPr sz="2100" b="1"/>
            </a:lvl7pPr>
            <a:lvl8pPr marL="4265968" indent="0">
              <a:buNone/>
              <a:defRPr sz="2100" b="1"/>
            </a:lvl8pPr>
            <a:lvl9pPr marL="487539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8C2488-4300-4225-ABFE-CAF33B084CEB}" type="datetime2">
              <a:rPr lang="en-US" smtClean="0"/>
              <a:pPr/>
              <a:t>Wednesday, April 21,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F86906-B18F-4669-850E-365B60F469F2}" type="datetime2">
              <a:rPr lang="en-US" smtClean="0"/>
              <a:pPr/>
              <a:t>Wednesday, April 21,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2A202-438C-42F5-9884-A03AAFF9864B}" type="datetime2">
              <a:rPr lang="en-US" smtClean="0"/>
              <a:pPr/>
              <a:t>Wednesday, April 21,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3" y="273053"/>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900"/>
            </a:lvl1pPr>
            <a:lvl2pPr marL="609424" indent="0">
              <a:buNone/>
              <a:defRPr sz="1600"/>
            </a:lvl2pPr>
            <a:lvl3pPr marL="1218848" indent="0">
              <a:buNone/>
              <a:defRPr sz="1300"/>
            </a:lvl3pPr>
            <a:lvl4pPr marL="1828272" indent="0">
              <a:buNone/>
              <a:defRPr sz="1200"/>
            </a:lvl4pPr>
            <a:lvl5pPr marL="2437696" indent="0">
              <a:buNone/>
              <a:defRPr sz="1200"/>
            </a:lvl5pPr>
            <a:lvl6pPr marL="3047120" indent="0">
              <a:buNone/>
              <a:defRPr sz="1200"/>
            </a:lvl6pPr>
            <a:lvl7pPr marL="3656544" indent="0">
              <a:buNone/>
              <a:defRPr sz="1200"/>
            </a:lvl7pPr>
            <a:lvl8pPr marL="4265968" indent="0">
              <a:buNone/>
              <a:defRPr sz="1200"/>
            </a:lvl8pPr>
            <a:lvl9pPr marL="487539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E481E0E-FBB3-45B8-95A6-ED3EA519BCB1}" type="datetime2">
              <a:rPr lang="en-US" smtClean="0"/>
              <a:pPr/>
              <a:t>Wednesday, April 21,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24" indent="0">
              <a:buNone/>
              <a:defRPr sz="3700"/>
            </a:lvl2pPr>
            <a:lvl3pPr marL="1218848" indent="0">
              <a:buNone/>
              <a:defRPr sz="3200"/>
            </a:lvl3pPr>
            <a:lvl4pPr marL="1828272" indent="0">
              <a:buNone/>
              <a:defRPr sz="2700"/>
            </a:lvl4pPr>
            <a:lvl5pPr marL="2437696" indent="0">
              <a:buNone/>
              <a:defRPr sz="2700"/>
            </a:lvl5pPr>
            <a:lvl6pPr marL="3047120" indent="0">
              <a:buNone/>
              <a:defRPr sz="2700"/>
            </a:lvl6pPr>
            <a:lvl7pPr marL="3656544" indent="0">
              <a:buNone/>
              <a:defRPr sz="2700"/>
            </a:lvl7pPr>
            <a:lvl8pPr marL="4265968" indent="0">
              <a:buNone/>
              <a:defRPr sz="2700"/>
            </a:lvl8pPr>
            <a:lvl9pPr marL="4875392" indent="0">
              <a:buNone/>
              <a:defRPr sz="2700"/>
            </a:lvl9pPr>
          </a:lstStyle>
          <a:p>
            <a:endParaRPr lang="en-US"/>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900"/>
            </a:lvl1pPr>
            <a:lvl2pPr marL="609424" indent="0">
              <a:buNone/>
              <a:defRPr sz="1600"/>
            </a:lvl2pPr>
            <a:lvl3pPr marL="1218848" indent="0">
              <a:buNone/>
              <a:defRPr sz="1300"/>
            </a:lvl3pPr>
            <a:lvl4pPr marL="1828272" indent="0">
              <a:buNone/>
              <a:defRPr sz="1200"/>
            </a:lvl4pPr>
            <a:lvl5pPr marL="2437696" indent="0">
              <a:buNone/>
              <a:defRPr sz="1200"/>
            </a:lvl5pPr>
            <a:lvl6pPr marL="3047120" indent="0">
              <a:buNone/>
              <a:defRPr sz="1200"/>
            </a:lvl6pPr>
            <a:lvl7pPr marL="3656544" indent="0">
              <a:buNone/>
              <a:defRPr sz="1200"/>
            </a:lvl7pPr>
            <a:lvl8pPr marL="4265968" indent="0">
              <a:buNone/>
              <a:defRPr sz="1200"/>
            </a:lvl8pPr>
            <a:lvl9pPr marL="487539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F29C836-56C0-4224-A9E3-B3C7BA682AB0}" type="datetime2">
              <a:rPr lang="en-US" smtClean="0"/>
              <a:pPr/>
              <a:t>Wednesday, April 21,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D18B6-8778-45CE-8369-C6CB4A76B0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85" tIns="60943" rIns="121885" bIns="60943"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85" tIns="60943" rIns="121885" bIns="609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121885" tIns="60943" rIns="121885" bIns="60943" rtlCol="0" anchor="ctr"/>
          <a:lstStyle>
            <a:lvl1pPr algn="l">
              <a:defRPr sz="1600">
                <a:solidFill>
                  <a:schemeClr val="tx1">
                    <a:tint val="75000"/>
                  </a:schemeClr>
                </a:solidFill>
              </a:defRPr>
            </a:lvl1pPr>
          </a:lstStyle>
          <a:p>
            <a:fld id="{795B5122-6395-4900-9DA1-369A2A7FAE3B}" type="datetime2">
              <a:rPr lang="en-US" smtClean="0"/>
              <a:pPr/>
              <a:t>Wednesday, April 21, 2021</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1885" tIns="60943" rIns="121885" bIns="6094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121885" tIns="60943" rIns="121885" bIns="60943" rtlCol="0" anchor="ctr"/>
          <a:lstStyle>
            <a:lvl1pPr algn="r">
              <a:defRPr sz="1600">
                <a:solidFill>
                  <a:schemeClr val="tx1">
                    <a:tint val="75000"/>
                  </a:schemeClr>
                </a:solidFill>
              </a:defRPr>
            </a:lvl1pPr>
          </a:lstStyle>
          <a:p>
            <a:fld id="{E56D18B6-8778-45CE-8369-C6CB4A76B0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1218848" rtl="0" eaLnBrk="1" latinLnBrk="0" hangingPunct="1">
        <a:spcBef>
          <a:spcPct val="0"/>
        </a:spcBef>
        <a:buNone/>
        <a:defRPr sz="5900" kern="1200">
          <a:solidFill>
            <a:schemeClr val="tx1"/>
          </a:solidFill>
          <a:latin typeface="+mj-lt"/>
          <a:ea typeface="+mj-ea"/>
          <a:cs typeface="+mj-cs"/>
        </a:defRPr>
      </a:lvl1pPr>
    </p:titleStyle>
    <p:bodyStyle>
      <a:lvl1pPr marL="457068" indent="-457068" algn="l" defTabSz="121884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13" indent="-380889" algn="l" defTabSz="121884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560" indent="-304712" algn="l" defTabSz="121884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984"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408"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832"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256"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680"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104" indent="-304712" algn="l" defTabSz="121884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48" rtl="0" eaLnBrk="1" latinLnBrk="0" hangingPunct="1">
        <a:defRPr sz="2400" kern="1200">
          <a:solidFill>
            <a:schemeClr val="tx1"/>
          </a:solidFill>
          <a:latin typeface="+mn-lt"/>
          <a:ea typeface="+mn-ea"/>
          <a:cs typeface="+mn-cs"/>
        </a:defRPr>
      </a:lvl1pPr>
      <a:lvl2pPr marL="609424" algn="l" defTabSz="1218848" rtl="0" eaLnBrk="1" latinLnBrk="0" hangingPunct="1">
        <a:defRPr sz="2400" kern="1200">
          <a:solidFill>
            <a:schemeClr val="tx1"/>
          </a:solidFill>
          <a:latin typeface="+mn-lt"/>
          <a:ea typeface="+mn-ea"/>
          <a:cs typeface="+mn-cs"/>
        </a:defRPr>
      </a:lvl2pPr>
      <a:lvl3pPr marL="1218848" algn="l" defTabSz="1218848" rtl="0" eaLnBrk="1" latinLnBrk="0" hangingPunct="1">
        <a:defRPr sz="2400" kern="1200">
          <a:solidFill>
            <a:schemeClr val="tx1"/>
          </a:solidFill>
          <a:latin typeface="+mn-lt"/>
          <a:ea typeface="+mn-ea"/>
          <a:cs typeface="+mn-cs"/>
        </a:defRPr>
      </a:lvl3pPr>
      <a:lvl4pPr marL="1828272" algn="l" defTabSz="1218848" rtl="0" eaLnBrk="1" latinLnBrk="0" hangingPunct="1">
        <a:defRPr sz="2400" kern="1200">
          <a:solidFill>
            <a:schemeClr val="tx1"/>
          </a:solidFill>
          <a:latin typeface="+mn-lt"/>
          <a:ea typeface="+mn-ea"/>
          <a:cs typeface="+mn-cs"/>
        </a:defRPr>
      </a:lvl4pPr>
      <a:lvl5pPr marL="2437696" algn="l" defTabSz="1218848" rtl="0" eaLnBrk="1" latinLnBrk="0" hangingPunct="1">
        <a:defRPr sz="2400" kern="1200">
          <a:solidFill>
            <a:schemeClr val="tx1"/>
          </a:solidFill>
          <a:latin typeface="+mn-lt"/>
          <a:ea typeface="+mn-ea"/>
          <a:cs typeface="+mn-cs"/>
        </a:defRPr>
      </a:lvl5pPr>
      <a:lvl6pPr marL="3047120" algn="l" defTabSz="1218848" rtl="0" eaLnBrk="1" latinLnBrk="0" hangingPunct="1">
        <a:defRPr sz="2400" kern="1200">
          <a:solidFill>
            <a:schemeClr val="tx1"/>
          </a:solidFill>
          <a:latin typeface="+mn-lt"/>
          <a:ea typeface="+mn-ea"/>
          <a:cs typeface="+mn-cs"/>
        </a:defRPr>
      </a:lvl6pPr>
      <a:lvl7pPr marL="3656544" algn="l" defTabSz="1218848" rtl="0" eaLnBrk="1" latinLnBrk="0" hangingPunct="1">
        <a:defRPr sz="2400" kern="1200">
          <a:solidFill>
            <a:schemeClr val="tx1"/>
          </a:solidFill>
          <a:latin typeface="+mn-lt"/>
          <a:ea typeface="+mn-ea"/>
          <a:cs typeface="+mn-cs"/>
        </a:defRPr>
      </a:lvl7pPr>
      <a:lvl8pPr marL="4265968" algn="l" defTabSz="1218848" rtl="0" eaLnBrk="1" latinLnBrk="0" hangingPunct="1">
        <a:defRPr sz="2400" kern="1200">
          <a:solidFill>
            <a:schemeClr val="tx1"/>
          </a:solidFill>
          <a:latin typeface="+mn-lt"/>
          <a:ea typeface="+mn-ea"/>
          <a:cs typeface="+mn-cs"/>
        </a:defRPr>
      </a:lvl8pPr>
      <a:lvl9pPr marL="4875392" algn="l" defTabSz="121884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11/relationships/webextension" Target="../webextensions/webextension1.xml"/><Relationship Id="rId5" Type="http://schemas.openxmlformats.org/officeDocument/2006/relationships/image" Target="../media/image18.pn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banglatelegraph.com/article/29668"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2" y="179162"/>
            <a:ext cx="11887140" cy="6513739"/>
          </a:xfrm>
          <a:prstGeom prst="rect">
            <a:avLst/>
          </a:prstGeom>
          <a:noFill/>
          <a:ln w="254000">
            <a:solidFill>
              <a:schemeClr val="accent6">
                <a:lumMod val="75000"/>
              </a:schemeClr>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85" tIns="42193" rIns="84385" bIns="42193" numCol="1" spcCol="0" rtlCol="0" fromWordArt="0" anchor="ctr" anchorCtr="0" forceAA="0" compatLnSpc="1">
            <a:prstTxWarp prst="textNoShape">
              <a:avLst/>
            </a:prstTxWarp>
            <a:noAutofit/>
          </a:bodyPr>
          <a:lstStyle/>
          <a:p>
            <a:pPr algn="ctr"/>
            <a:endParaRPr lang="en-US" sz="2278"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xmlns="" val="0"/>
              </a:ext>
            </a:extLst>
          </a:blip>
          <a:srcRect b="4657"/>
          <a:stretch/>
        </p:blipFill>
        <p:spPr>
          <a:xfrm>
            <a:off x="384722" y="415726"/>
            <a:ext cx="11424690" cy="6019799"/>
          </a:xfrm>
          <a:prstGeom prst="rect">
            <a:avLst/>
          </a:prstGeom>
          <a:ln w="76200">
            <a:solidFill>
              <a:srgbClr val="0070C0"/>
            </a:solidFill>
          </a:ln>
        </p:spPr>
      </p:pic>
      <p:sp>
        <p:nvSpPr>
          <p:cNvPr id="7" name="Rounded Rectangle 6"/>
          <p:cNvSpPr/>
          <p:nvPr/>
        </p:nvSpPr>
        <p:spPr>
          <a:xfrm>
            <a:off x="2992154" y="362859"/>
            <a:ext cx="7176696" cy="991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18105" y="489964"/>
            <a:ext cx="4177747" cy="707886"/>
          </a:xfrm>
          <a:prstGeom prst="rect">
            <a:avLst/>
          </a:prstGeom>
          <a:noFill/>
        </p:spPr>
        <p:txBody>
          <a:bodyPr wrap="none" rtlCol="0">
            <a:spAutoFit/>
          </a:bodyPr>
          <a:lstStyle/>
          <a:p>
            <a:r>
              <a:rPr lang="bn-BD" sz="4000" dirty="0">
                <a:solidFill>
                  <a:srgbClr val="FFFF00"/>
                </a:solidFill>
              </a:rPr>
              <a:t>এই পাঠ শেষে শিক্ষার্থীরা -</a:t>
            </a:r>
            <a:endParaRPr lang="en-US" sz="4000" dirty="0">
              <a:solidFill>
                <a:srgbClr val="FFFF00"/>
              </a:solidFill>
            </a:endParaRPr>
          </a:p>
        </p:txBody>
      </p:sp>
      <p:graphicFrame>
        <p:nvGraphicFramePr>
          <p:cNvPr id="9" name="Diagram 8"/>
          <p:cNvGraphicFramePr/>
          <p:nvPr/>
        </p:nvGraphicFramePr>
        <p:xfrm>
          <a:off x="594973" y="1746700"/>
          <a:ext cx="10991202"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62257" y="479868"/>
            <a:ext cx="3096065" cy="707886"/>
          </a:xfrm>
          <a:prstGeom prst="rect">
            <a:avLst/>
          </a:prstGeom>
        </p:spPr>
        <p:txBody>
          <a:bodyPr wrap="square">
            <a:spAutoFit/>
          </a:bodyPr>
          <a:lstStyle/>
          <a:p>
            <a:r>
              <a:rPr lang="en-US" sz="4000" b="1" dirty="0" err="1">
                <a:solidFill>
                  <a:srgbClr val="002060"/>
                </a:solidFill>
                <a:latin typeface="NikoshBAN" pitchFamily="2" charset="0"/>
                <a:cs typeface="NikoshBAN" pitchFamily="2" charset="0"/>
              </a:rPr>
              <a:t>শিখনফলঃ</a:t>
            </a:r>
            <a:r>
              <a:rPr lang="en-US" sz="4000" b="1" dirty="0">
                <a:solidFill>
                  <a:srgbClr val="002060"/>
                </a:solidFill>
                <a:latin typeface="NikoshBAN" pitchFamily="2" charset="0"/>
                <a:cs typeface="NikoshBAN" pitchFamily="2" charset="0"/>
              </a:rPr>
              <a:t>-</a:t>
            </a:r>
            <a:endParaRPr lang="en-US" sz="4000" dirty="0">
              <a:solidFill>
                <a:srgbClr val="002060"/>
              </a:solidFill>
            </a:endParaRPr>
          </a:p>
        </p:txBody>
      </p:sp>
      <p:sp>
        <p:nvSpPr>
          <p:cNvPr id="11" name="Date Placeholder 10"/>
          <p:cNvSpPr>
            <a:spLocks noGrp="1"/>
          </p:cNvSpPr>
          <p:nvPr>
            <p:ph type="dt" sz="half" idx="10"/>
          </p:nvPr>
        </p:nvSpPr>
        <p:spPr/>
        <p:txBody>
          <a:bodyPr/>
          <a:lstStyle/>
          <a:p>
            <a:fld id="{464187DB-BF78-4FC7-8033-1DC2C590F643}" type="datetime2">
              <a:rPr lang="en-US" smtClean="0"/>
              <a:pPr/>
              <a:t>Wednesday, April 21, 2021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4936AFD2-11DE-45B9-AD6A-839FF51BB114}"/>
                                            </p:graphicEl>
                                          </p:spTgt>
                                        </p:tgtEl>
                                        <p:attrNameLst>
                                          <p:attrName>style.visibility</p:attrName>
                                        </p:attrNameLst>
                                      </p:cBhvr>
                                      <p:to>
                                        <p:strVal val="visible"/>
                                      </p:to>
                                    </p:set>
                                    <p:animEffect transition="in" filter="fade">
                                      <p:cBhvr>
                                        <p:cTn id="12" dur="2000"/>
                                        <p:tgtEl>
                                          <p:spTgt spid="9">
                                            <p:graphicEl>
                                              <a:dgm id="{4936AFD2-11DE-45B9-AD6A-839FF51BB11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BD0E8127-0DD0-4354-8AE9-A9C456AC98C1}"/>
                                            </p:graphicEl>
                                          </p:spTgt>
                                        </p:tgtEl>
                                        <p:attrNameLst>
                                          <p:attrName>style.visibility</p:attrName>
                                        </p:attrNameLst>
                                      </p:cBhvr>
                                      <p:to>
                                        <p:strVal val="visible"/>
                                      </p:to>
                                    </p:set>
                                    <p:animEffect transition="in" filter="fade">
                                      <p:cBhvr>
                                        <p:cTn id="17" dur="2000"/>
                                        <p:tgtEl>
                                          <p:spTgt spid="9">
                                            <p:graphicEl>
                                              <a:dgm id="{BD0E8127-0DD0-4354-8AE9-A9C456AC98C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421012A0-BE4A-4E38-B11E-D38C4E2759EB}"/>
                                            </p:graphicEl>
                                          </p:spTgt>
                                        </p:tgtEl>
                                        <p:attrNameLst>
                                          <p:attrName>style.visibility</p:attrName>
                                        </p:attrNameLst>
                                      </p:cBhvr>
                                      <p:to>
                                        <p:strVal val="visible"/>
                                      </p:to>
                                    </p:set>
                                    <p:animEffect transition="in" filter="fade">
                                      <p:cBhvr>
                                        <p:cTn id="22" dur="2000"/>
                                        <p:tgtEl>
                                          <p:spTgt spid="9">
                                            <p:graphicEl>
                                              <a:dgm id="{421012A0-BE4A-4E38-B11E-D38C4E2759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326" y="152400"/>
            <a:ext cx="11887200" cy="65532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90814" y="392411"/>
            <a:ext cx="11430000" cy="6096000"/>
          </a:xfrm>
          <a:prstGeom prst="rect">
            <a:avLst/>
          </a:prstGeom>
          <a:ln w="76200">
            <a:solidFill>
              <a:srgbClr val="0070C0"/>
            </a:solidFill>
          </a:ln>
        </p:spPr>
      </p:pic>
      <p:pic>
        <p:nvPicPr>
          <p:cNvPr id="3" name="Graphic 5" descr="Books with solid fill">
            <a:extLst>
              <a:ext uri="{FF2B5EF4-FFF2-40B4-BE49-F238E27FC236}">
                <a16:creationId xmlns:a16="http://schemas.microsoft.com/office/drawing/2014/main" xmlns="" id="{28A7C8D0-2BC0-4FD6-BDCD-D47B0F9D0E3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68810" y="1876346"/>
            <a:ext cx="3228309" cy="3265062"/>
          </a:xfrm>
          <a:prstGeom prst="rect">
            <a:avLst/>
          </a:prstGeom>
        </p:spPr>
      </p:pic>
      <p:sp>
        <p:nvSpPr>
          <p:cNvPr id="6" name="TextBox 5">
            <a:extLst>
              <a:ext uri="{FF2B5EF4-FFF2-40B4-BE49-F238E27FC236}">
                <a16:creationId xmlns:a16="http://schemas.microsoft.com/office/drawing/2014/main" xmlns="" id="{9DF9DBC8-764D-4898-9D43-C77843274BDB}"/>
              </a:ext>
            </a:extLst>
          </p:cNvPr>
          <p:cNvSpPr txBox="1"/>
          <p:nvPr/>
        </p:nvSpPr>
        <p:spPr>
          <a:xfrm>
            <a:off x="4677204" y="2584206"/>
            <a:ext cx="593578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dirty="0">
                <a:ea typeface="+mn-lt"/>
                <a:cs typeface="+mn-lt"/>
              </a:rPr>
              <a:t>CT </a:t>
            </a:r>
            <a:r>
              <a:rPr lang="en-US" sz="9600" err="1">
                <a:ea typeface="+mn-lt"/>
                <a:cs typeface="+mn-lt"/>
              </a:rPr>
              <a:t>পরীক্ষা</a:t>
            </a:r>
            <a:r>
              <a:rPr lang="en-US" sz="9600" dirty="0">
                <a:ea typeface="+mn-lt"/>
                <a:cs typeface="+mn-lt"/>
              </a:rPr>
              <a:t> </a:t>
            </a:r>
            <a:endParaRPr lang="en-US" sz="9600">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66914"/>
            <a:ext cx="11887199" cy="65532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xmlns="" val="0"/>
              </a:ext>
            </a:extLst>
          </a:blip>
          <a:srcRect b="4657"/>
          <a:stretch/>
        </p:blipFill>
        <p:spPr>
          <a:xfrm>
            <a:off x="379412" y="381000"/>
            <a:ext cx="11415486" cy="6088744"/>
          </a:xfrm>
          <a:prstGeom prst="rect">
            <a:avLst/>
          </a:prstGeom>
          <a:ln w="76200">
            <a:solidFill>
              <a:srgbClr val="0070C0"/>
            </a:solidFill>
          </a:ln>
        </p:spPr>
      </p:pic>
      <p:sp>
        <p:nvSpPr>
          <p:cNvPr id="4" name="Horizontal Scroll 3"/>
          <p:cNvSpPr/>
          <p:nvPr/>
        </p:nvSpPr>
        <p:spPr>
          <a:xfrm>
            <a:off x="4518075" y="457200"/>
            <a:ext cx="5789692" cy="1752600"/>
          </a:xfrm>
          <a:prstGeom prst="horizontalScroll">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accent6">
                    <a:lumMod val="75000"/>
                  </a:schemeClr>
                </a:solidFill>
                <a:latin typeface="NikoshBAN" pitchFamily="2" charset="0"/>
                <a:cs typeface="NikoshBAN" pitchFamily="2" charset="0"/>
              </a:rPr>
              <a:t>মুল্যায়ন</a:t>
            </a:r>
          </a:p>
        </p:txBody>
      </p:sp>
      <p:pic>
        <p:nvPicPr>
          <p:cNvPr id="12" name="Picture 1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0403731" y="609600"/>
            <a:ext cx="1200150" cy="1322870"/>
          </a:xfrm>
          <a:prstGeom prst="rect">
            <a:avLst/>
          </a:prstGeom>
          <a:ln w="38100">
            <a:solidFill>
              <a:schemeClr val="tx1"/>
            </a:solidFill>
          </a:ln>
        </p:spPr>
      </p:pic>
      <p:pic>
        <p:nvPicPr>
          <p:cNvPr id="70657" name="Picture 1"/>
          <p:cNvPicPr>
            <a:picLocks noChangeAspect="1" noChangeArrowheads="1"/>
          </p:cNvPicPr>
          <p:nvPr/>
        </p:nvPicPr>
        <p:blipFill>
          <a:blip r:embed="rId5"/>
          <a:srcRect/>
          <a:stretch>
            <a:fillRect/>
          </a:stretch>
        </p:blipFill>
        <p:spPr bwMode="auto">
          <a:xfrm>
            <a:off x="608012" y="2354466"/>
            <a:ext cx="10972800" cy="3886200"/>
          </a:xfrm>
          <a:prstGeom prst="rect">
            <a:avLst/>
          </a:prstGeom>
          <a:noFill/>
          <a:ln w="9525">
            <a:noFill/>
            <a:miter lim="800000"/>
            <a:headEnd/>
            <a:tailEnd/>
          </a:ln>
          <a:effectLst/>
        </p:spPr>
      </p:pic>
      <mc:AlternateContent xmlns:mc="http://schemas.openxmlformats.org/markup-compatibility/2006">
        <mc:Choice xmlns:pca="http://schemas.microsoft.com/office/powerpoint/2013/contentapp" xmlns:we="http://schemas.microsoft.com/office/webextensions/webextension/2010/11" xmlns="" Requires="we pca">
          <p:graphicFrame>
            <p:nvGraphicFramePr>
              <p:cNvPr id="3" name="Object 2">
                <a:extLst>
                  <a:ext uri="{FF2B5EF4-FFF2-40B4-BE49-F238E27FC236}">
                    <a16:creationId xmlns:a16="http://schemas.microsoft.com/office/drawing/2014/main" id="{0845845C-8CB8-45B3-8A17-14A87F309468}"/>
                  </a:ext>
                </a:extLst>
              </p:cNvPr>
              <p:cNvGraphicFramePr/>
              <p:nvPr>
                <p:extLst>
                  <p:ext uri="{D42A27DB-BD31-4B8C-83A1-F6EECF244321}">
                    <p14:modId xmlns:p14="http://schemas.microsoft.com/office/powerpoint/2010/main" val="4165309130"/>
                  </p:ext>
                </p:extLst>
              </p:nvPr>
            </p:nvGraphicFramePr>
            <p:xfrm>
              <a:off x="427578" y="416500"/>
              <a:ext cx="4047740" cy="1802936"/>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p:pic>
            <p:nvPicPr>
              <p:cNvPr id="3" name="Object 2">
                <a:extLst>
                  <a:ext uri="{FF2B5EF4-FFF2-40B4-BE49-F238E27FC236}">
                    <a16:creationId xmlns:a16="http://schemas.microsoft.com/office/drawing/2014/main" xmlns="" id="{0845845C-8CB8-45B3-8A17-14A87F309468}"/>
                  </a:ext>
                </a:extLst>
              </p:cNvPr>
              <p:cNvPicPr>
                <a:picLocks noGrp="1" noRot="1" noChangeAspect="1" noMove="1" noResize="1" noEditPoints="1" noAdjustHandles="1" noChangeArrowheads="1" noChangeShapeType="1"/>
              </p:cNvPicPr>
              <p:nvPr/>
            </p:nvPicPr>
            <p:blipFill>
              <a:blip r:embed="rId7">
                <a:clrChange>
                  <a:clrFrom>
                    <a:prstClr val="black"/>
                  </a:clrFrom>
                  <a:clrTo>
                    <a:prstClr val="black">
                      <a:alpha val="0"/>
                    </a:prstClr>
                  </a:clrTo>
                </a:clrChange>
              </a:blip>
              <a:stretch>
                <a:fillRect/>
              </a:stretch>
            </p:blipFill>
            <p:spPr>
              <a:xfrm>
                <a:off x="427578" y="416500"/>
                <a:ext cx="4047740" cy="1802936"/>
              </a:xfrm>
              <a:prstGeom prst="rect">
                <a:avLst/>
              </a:prstGeom>
            </p:spPr>
          </p:pic>
        </mc:Fallback>
      </mc:AlternateContent>
    </p:spTree>
  </p:cSld>
  <p:clrMapOvr>
    <a:masterClrMapping/>
  </p:clrMapOvr>
  <p:transition advTm="120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0657"/>
                                        </p:tgtEl>
                                        <p:attrNameLst>
                                          <p:attrName>style.visibility</p:attrName>
                                        </p:attrNameLst>
                                      </p:cBhvr>
                                      <p:to>
                                        <p:strVal val="visible"/>
                                      </p:to>
                                    </p:set>
                                    <p:animEffect transition="in" filter="wedge">
                                      <p:cBhvr>
                                        <p:cTn id="14" dur="2000"/>
                                        <p:tgtEl>
                                          <p:spTgt spid="70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
        <p:nvSpPr>
          <p:cNvPr id="5" name="Footer Placeholder 4"/>
          <p:cNvSpPr>
            <a:spLocks noGrp="1"/>
          </p:cNvSpPr>
          <p:nvPr>
            <p:ph type="ftr" sz="quarter" idx="1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1889786"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507581" y="599474"/>
            <a:ext cx="11173090" cy="5791200"/>
          </a:xfrm>
          <a:prstGeom prst="rect">
            <a:avLst/>
          </a:prstGeom>
          <a:ln w="76200">
            <a:solidFill>
              <a:srgbClr val="0070C0"/>
            </a:solidFill>
          </a:ln>
        </p:spPr>
      </p:pic>
      <p:sp>
        <p:nvSpPr>
          <p:cNvPr id="4" name="TextBox 3"/>
          <p:cNvSpPr txBox="1"/>
          <p:nvPr/>
        </p:nvSpPr>
        <p:spPr>
          <a:xfrm>
            <a:off x="989012" y="1643063"/>
            <a:ext cx="8153400" cy="2918619"/>
          </a:xfrm>
          <a:prstGeom prst="rect">
            <a:avLst/>
          </a:prstGeom>
          <a:noFill/>
        </p:spPr>
        <p:txBody>
          <a:bodyPr wrap="square" rtlCol="0">
            <a:spAutoFit/>
            <a:scene3d>
              <a:camera prst="perspectiveRelaxedModerately"/>
              <a:lightRig rig="threePt" dir="t"/>
            </a:scene3d>
            <a:sp3d extrusionH="57150">
              <a:bevelT w="38100" h="38100"/>
            </a:sp3d>
          </a:bodyPr>
          <a:lstStyle/>
          <a:p>
            <a:pPr algn="ctr"/>
            <a:r>
              <a:rPr lang="bn-BD" sz="18366" b="1" dirty="0">
                <a:ln w="28575">
                  <a:solidFill>
                    <a:srgbClr val="00B050"/>
                  </a:solidFill>
                </a:ln>
                <a:solidFill>
                  <a:srgbClr val="002060"/>
                </a:solidFill>
                <a:latin typeface="NikoshBAN" pitchFamily="2" charset="0"/>
                <a:cs typeface="NikoshBAN" pitchFamily="2" charset="0"/>
              </a:rPr>
              <a:t>ধন্যবাদ</a:t>
            </a:r>
            <a:endParaRPr lang="en-US" sz="18366" b="1" dirty="0">
              <a:ln w="28575">
                <a:solidFill>
                  <a:srgbClr val="00B050"/>
                </a:solidFill>
              </a:ln>
              <a:solidFill>
                <a:srgbClr val="002060"/>
              </a:solidFill>
              <a:latin typeface="NikoshBAN" pitchFamily="2" charset="0"/>
              <a:cs typeface="NikoshBAN" pitchFamily="2" charset="0"/>
            </a:endParaRPr>
          </a:p>
        </p:txBody>
      </p:sp>
      <p:pic>
        <p:nvPicPr>
          <p:cNvPr id="5" name="Picture 4" descr="flower239.gif"/>
          <p:cNvPicPr>
            <a:picLocks noChangeAspect="1"/>
          </p:cNvPicPr>
          <p:nvPr/>
        </p:nvPicPr>
        <p:blipFill>
          <a:blip r:embed="rId3"/>
          <a:stretch>
            <a:fillRect/>
          </a:stretch>
        </p:blipFill>
        <p:spPr>
          <a:xfrm>
            <a:off x="8204199" y="571500"/>
            <a:ext cx="3452813" cy="5822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1889786" cy="6515291"/>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415510" y="411556"/>
            <a:ext cx="11401690" cy="6019800"/>
          </a:xfrm>
          <a:prstGeom prst="rect">
            <a:avLst/>
          </a:prstGeom>
          <a:ln w="76200">
            <a:solidFill>
              <a:srgbClr val="0070C0"/>
            </a:solidFill>
          </a:ln>
        </p:spPr>
      </p:pic>
      <p:sp>
        <p:nvSpPr>
          <p:cNvPr id="4" name="TextBox 3"/>
          <p:cNvSpPr txBox="1"/>
          <p:nvPr/>
        </p:nvSpPr>
        <p:spPr>
          <a:xfrm>
            <a:off x="1531272" y="914400"/>
            <a:ext cx="9592340" cy="4616648"/>
          </a:xfrm>
          <a:prstGeom prst="rect">
            <a:avLst/>
          </a:prstGeom>
          <a:noFill/>
        </p:spPr>
        <p:txBody>
          <a:bodyPr wrap="square" lIns="91440" tIns="45720" rIns="91440" bIns="45720" rtlCol="0" anchor="t">
            <a:spAutoFit/>
          </a:bodyPr>
          <a:lstStyle/>
          <a:p>
            <a:pPr algn="ctr"/>
            <a:r>
              <a:rPr lang="en-US" sz="6600" b="1" dirty="0">
                <a:solidFill>
                  <a:srgbClr val="00B050"/>
                </a:solidFill>
                <a:latin typeface="NikoshBAN"/>
                <a:cs typeface="NikoshBAN" pitchFamily="2" charset="0"/>
              </a:rPr>
              <a:t>সকলের সুস্বাস্থ্য</a:t>
            </a:r>
          </a:p>
          <a:p>
            <a:pPr algn="ctr"/>
            <a:r>
              <a:rPr lang="en-US" sz="6600" dirty="0" err="1">
                <a:solidFill>
                  <a:srgbClr val="00B050"/>
                </a:solidFill>
                <a:latin typeface="NikoshBAN"/>
                <a:cs typeface="NikoshBAN" pitchFamily="2" charset="0"/>
              </a:rPr>
              <a:t>কামনায়</a:t>
            </a:r>
            <a:endParaRPr lang="en-US" sz="6600">
              <a:solidFill>
                <a:srgbClr val="00B050"/>
              </a:solidFill>
              <a:latin typeface="NikoshBAN"/>
              <a:cs typeface="NikoshBAN" pitchFamily="2" charset="0"/>
            </a:endParaRPr>
          </a:p>
          <a:p>
            <a:pPr algn="ctr"/>
            <a:endParaRPr lang="en-US" sz="6600" b="1" dirty="0">
              <a:solidFill>
                <a:srgbClr val="00B050"/>
              </a:solidFill>
              <a:latin typeface="NikoshBAN" pitchFamily="2" charset="0"/>
              <a:cs typeface="NikoshBAN" pitchFamily="2" charset="0"/>
            </a:endParaRPr>
          </a:p>
          <a:p>
            <a:pPr algn="ctr"/>
            <a:r>
              <a:rPr lang="en-US" sz="9600" b="1" dirty="0">
                <a:solidFill>
                  <a:srgbClr val="003300"/>
                </a:solidFill>
                <a:latin typeface="NikoshBAN"/>
                <a:cs typeface="NikoshBAN" pitchFamily="2" charset="0"/>
              </a:rPr>
              <a:t>আল্লাহ হাফেজ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40989"/>
            <a:ext cx="11866982" cy="6572346"/>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416651" y="390213"/>
            <a:ext cx="11355523" cy="6042241"/>
          </a:xfrm>
          <a:prstGeom prst="rect">
            <a:avLst/>
          </a:prstGeom>
          <a:ln w="76200">
            <a:solidFill>
              <a:srgbClr val="0070C0"/>
            </a:solidFill>
          </a:ln>
        </p:spPr>
      </p:pic>
      <p:pic>
        <p:nvPicPr>
          <p:cNvPr id="4" name="Picture 1" descr="D:\Monoar Hossen Chowdhury\2019 07 30 Logo.jpg"/>
          <p:cNvPicPr>
            <a:picLocks noChangeAspect="1" noChangeArrowheads="1"/>
          </p:cNvPicPr>
          <p:nvPr/>
        </p:nvPicPr>
        <p:blipFill>
          <a:blip r:embed="rId3"/>
          <a:srcRect/>
          <a:stretch>
            <a:fillRect/>
          </a:stretch>
        </p:blipFill>
        <p:spPr bwMode="auto">
          <a:xfrm>
            <a:off x="585208" y="563956"/>
            <a:ext cx="10972800" cy="5714999"/>
          </a:xfrm>
          <a:prstGeom prst="rect">
            <a:avLst/>
          </a:prstGeom>
          <a:noFill/>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40989"/>
            <a:ext cx="11901189" cy="6560935"/>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93847" y="378802"/>
            <a:ext cx="11423935" cy="6099296"/>
          </a:xfrm>
          <a:prstGeom prst="rect">
            <a:avLst/>
          </a:prstGeom>
          <a:ln w="76200">
            <a:solidFill>
              <a:srgbClr val="0070C0"/>
            </a:solidFill>
          </a:ln>
        </p:spPr>
      </p:pic>
      <p:pic>
        <p:nvPicPr>
          <p:cNvPr id="4" name="Picture 2" descr="C:\Users\Mahveen\Desktop\17-black-wallpaper.1440.jpg"/>
          <p:cNvPicPr>
            <a:picLocks noChangeAspect="1" noChangeArrowheads="1"/>
          </p:cNvPicPr>
          <p:nvPr/>
        </p:nvPicPr>
        <p:blipFill>
          <a:blip r:embed="rId3"/>
          <a:srcRect/>
          <a:stretch>
            <a:fillRect/>
          </a:stretch>
        </p:blipFill>
        <p:spPr bwMode="auto">
          <a:xfrm>
            <a:off x="30669" y="-5794"/>
            <a:ext cx="12148978" cy="68194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1889786" cy="6532149"/>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67670" y="394342"/>
            <a:ext cx="11447288" cy="6061607"/>
          </a:xfrm>
          <a:prstGeom prst="rect">
            <a:avLst/>
          </a:prstGeom>
          <a:ln w="76200">
            <a:solidFill>
              <a:srgbClr val="0070C0"/>
            </a:solidFill>
          </a:ln>
        </p:spPr>
      </p:pic>
      <p:pic>
        <p:nvPicPr>
          <p:cNvPr id="4" name="Picture 2" descr="C:\Users\Mahveen\Desktop\Screenshot_5.jpg"/>
          <p:cNvPicPr>
            <a:picLocks noChangeAspect="1" noChangeArrowheads="1"/>
          </p:cNvPicPr>
          <p:nvPr/>
        </p:nvPicPr>
        <p:blipFill>
          <a:blip r:embed="rId3"/>
          <a:srcRect/>
          <a:stretch>
            <a:fillRect/>
          </a:stretch>
        </p:blipFill>
        <p:spPr bwMode="auto">
          <a:xfrm>
            <a:off x="407722" y="424981"/>
            <a:ext cx="11397789" cy="5964255"/>
          </a:xfrm>
          <a:prstGeom prst="rect">
            <a:avLst/>
          </a:prstGeom>
          <a:noFill/>
        </p:spPr>
      </p:pic>
      <p:sp>
        <p:nvSpPr>
          <p:cNvPr id="5" name="Rectangle 4"/>
          <p:cNvSpPr/>
          <p:nvPr/>
        </p:nvSpPr>
        <p:spPr>
          <a:xfrm>
            <a:off x="3333435" y="3244118"/>
            <a:ext cx="8323577" cy="1046418"/>
          </a:xfrm>
          <a:prstGeom prst="rect">
            <a:avLst/>
          </a:prstGeom>
        </p:spPr>
        <p:txBody>
          <a:bodyPr wrap="square" lIns="121899" tIns="60949" rIns="121899" bIns="60949" anchor="t">
            <a:spAutoFit/>
          </a:bodyPr>
          <a:lstStyle/>
          <a:p>
            <a:pPr algn="ctr"/>
            <a:r>
              <a:rPr lang="en-US" sz="3200" dirty="0">
                <a:cs typeface="Calibri"/>
              </a:rPr>
              <a:t> </a:t>
            </a:r>
            <a:r>
              <a:rPr lang="en-US" sz="6000" dirty="0"/>
              <a:t>Finance &amp; Banking</a:t>
            </a:r>
            <a:endParaRPr lang="en-US" sz="3200" dirty="0">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1917861" cy="6576031"/>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61029" y="381000"/>
            <a:ext cx="11467280" cy="6132172"/>
          </a:xfrm>
          <a:prstGeom prst="rect">
            <a:avLst/>
          </a:prstGeom>
          <a:ln w="76200">
            <a:solidFill>
              <a:srgbClr val="0070C0"/>
            </a:solidFill>
          </a:ln>
        </p:spPr>
      </p:pic>
      <p:sp>
        <p:nvSpPr>
          <p:cNvPr id="4" name="Rounded Rectangle 3"/>
          <p:cNvSpPr/>
          <p:nvPr/>
        </p:nvSpPr>
        <p:spPr>
          <a:xfrm>
            <a:off x="2284412" y="533400"/>
            <a:ext cx="9601200" cy="16192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dirty="0" err="1">
                <a:solidFill>
                  <a:srgbClr val="FFFF00"/>
                </a:solidFill>
                <a:latin typeface="NikoshBAN"/>
                <a:cs typeface="NikoshBAN" pitchFamily="2" charset="0"/>
              </a:rPr>
              <a:t>Mohanagar</a:t>
            </a:r>
            <a:r>
              <a:rPr lang="en-US" sz="6000" dirty="0">
                <a:solidFill>
                  <a:srgbClr val="FFFF00"/>
                </a:solidFill>
                <a:latin typeface="NikoshBAN"/>
                <a:cs typeface="NikoshBAN" pitchFamily="2" charset="0"/>
              </a:rPr>
              <a:t> Ideal School and College</a:t>
            </a:r>
            <a:endParaRPr lang="en-US" sz="6000">
              <a:solidFill>
                <a:srgbClr val="FFFF00"/>
              </a:solidFill>
              <a:latin typeface="NikoshBAN"/>
              <a:cs typeface="Calibri"/>
            </a:endParaRPr>
          </a:p>
        </p:txBody>
      </p:sp>
      <p:pic>
        <p:nvPicPr>
          <p:cNvPr id="5" name="Picture 2" descr="D:\Monoar Hossen Chowdhury\visiting card\IMG_1112.JPG"/>
          <p:cNvPicPr>
            <a:picLocks noChangeAspect="1" noChangeArrowheads="1"/>
          </p:cNvPicPr>
          <p:nvPr/>
        </p:nvPicPr>
        <p:blipFill>
          <a:blip r:embed="rId3" cstate="print"/>
          <a:srcRect/>
          <a:stretch>
            <a:fillRect/>
          </a:stretch>
        </p:blipFill>
        <p:spPr bwMode="auto">
          <a:xfrm>
            <a:off x="441477" y="388709"/>
            <a:ext cx="1673283" cy="2082009"/>
          </a:xfrm>
          <a:prstGeom prst="rect">
            <a:avLst/>
          </a:prstGeom>
          <a:noFill/>
        </p:spPr>
      </p:pic>
      <p:sp>
        <p:nvSpPr>
          <p:cNvPr id="6" name="Rounded Rectangle 5"/>
          <p:cNvSpPr/>
          <p:nvPr/>
        </p:nvSpPr>
        <p:spPr>
          <a:xfrm>
            <a:off x="455612" y="2533650"/>
            <a:ext cx="8991600" cy="24193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rgbClr val="FFFF00"/>
                </a:solidFill>
                <a:latin typeface="Times New Roman" pitchFamily="18" charset="0"/>
                <a:cs typeface="Times New Roman" pitchFamily="18" charset="0"/>
              </a:rPr>
              <a:t>Online Class for Business Studies</a:t>
            </a:r>
          </a:p>
          <a:p>
            <a:r>
              <a:rPr lang="en-US" sz="4000" dirty="0">
                <a:solidFill>
                  <a:srgbClr val="FFFF00"/>
                </a:solidFill>
              </a:rPr>
              <a:t>Lesson:- </a:t>
            </a:r>
            <a:r>
              <a:rPr lang="en-US" sz="4400" dirty="0">
                <a:solidFill>
                  <a:srgbClr val="FFFF00"/>
                </a:solidFill>
              </a:rPr>
              <a:t>Finance &amp; Banking </a:t>
            </a:r>
            <a:endParaRPr lang="en-US" sz="1800" dirty="0">
              <a:solidFill>
                <a:srgbClr val="FFFF00"/>
              </a:solidFill>
              <a:cs typeface="Calibri"/>
            </a:endParaRPr>
          </a:p>
        </p:txBody>
      </p:sp>
      <p:pic>
        <p:nvPicPr>
          <p:cNvPr id="8" name="Picture 3" descr="D:\Monoar Hossen Chowdhury\visiting card\16708488.jpg"/>
          <p:cNvPicPr>
            <a:picLocks noChangeAspect="1" noChangeArrowheads="1"/>
          </p:cNvPicPr>
          <p:nvPr/>
        </p:nvPicPr>
        <p:blipFill>
          <a:blip r:embed="rId4" cstate="print"/>
          <a:srcRect/>
          <a:stretch>
            <a:fillRect/>
          </a:stretch>
        </p:blipFill>
        <p:spPr bwMode="auto">
          <a:xfrm>
            <a:off x="9675812" y="4437743"/>
            <a:ext cx="2039257" cy="2039257"/>
          </a:xfrm>
          <a:prstGeom prst="rect">
            <a:avLst/>
          </a:prstGeom>
          <a:noFill/>
        </p:spPr>
      </p:pic>
      <p:pic>
        <p:nvPicPr>
          <p:cNvPr id="9" name="Picture 8" descr="0_1174fc_bee06911_L.png"/>
          <p:cNvPicPr>
            <a:picLocks noChangeAspect="1"/>
          </p:cNvPicPr>
          <p:nvPr/>
        </p:nvPicPr>
        <p:blipFill>
          <a:blip r:embed="rId5"/>
          <a:stretch>
            <a:fillRect/>
          </a:stretch>
        </p:blipFill>
        <p:spPr>
          <a:xfrm rot="7396088" flipH="1" flipV="1">
            <a:off x="8983597" y="2846519"/>
            <a:ext cx="2059983" cy="1384308"/>
          </a:xfrm>
          <a:prstGeom prst="rect">
            <a:avLst/>
          </a:prstGeom>
        </p:spPr>
      </p:pic>
      <p:pic>
        <p:nvPicPr>
          <p:cNvPr id="10" name="Picture 9" descr="0_1174fc_bee06911_L.png"/>
          <p:cNvPicPr>
            <a:picLocks noChangeAspect="1"/>
          </p:cNvPicPr>
          <p:nvPr/>
        </p:nvPicPr>
        <p:blipFill>
          <a:blip r:embed="rId5"/>
          <a:stretch>
            <a:fillRect/>
          </a:stretch>
        </p:blipFill>
        <p:spPr>
          <a:xfrm rot="7396088" flipH="1" flipV="1">
            <a:off x="9778957" y="2832007"/>
            <a:ext cx="2059983" cy="1384308"/>
          </a:xfrm>
          <a:prstGeom prst="rect">
            <a:avLst/>
          </a:prstGeom>
        </p:spPr>
      </p:pic>
      <p:sp>
        <p:nvSpPr>
          <p:cNvPr id="11" name="Rounded Rectangle 10"/>
          <p:cNvSpPr/>
          <p:nvPr/>
        </p:nvSpPr>
        <p:spPr>
          <a:xfrm>
            <a:off x="912812" y="5092700"/>
            <a:ext cx="8648700" cy="1231900"/>
          </a:xfrm>
          <a:prstGeom prst="round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dirty="0">
                <a:solidFill>
                  <a:srgbClr val="002060"/>
                </a:solidFill>
              </a:rPr>
              <a:t>by- </a:t>
            </a:r>
            <a:r>
              <a:rPr lang="en-US" sz="4800" dirty="0" err="1">
                <a:solidFill>
                  <a:srgbClr val="002060"/>
                </a:solidFill>
              </a:rPr>
              <a:t>Monoar</a:t>
            </a:r>
            <a:r>
              <a:rPr lang="en-US" sz="4800" dirty="0">
                <a:solidFill>
                  <a:srgbClr val="002060"/>
                </a:solidFill>
              </a:rPr>
              <a:t> </a:t>
            </a:r>
            <a:r>
              <a:rPr lang="en-US" sz="4800" dirty="0" err="1">
                <a:solidFill>
                  <a:srgbClr val="002060"/>
                </a:solidFill>
              </a:rPr>
              <a:t>Hossen</a:t>
            </a:r>
            <a:r>
              <a:rPr lang="en-US" sz="4800" dirty="0">
                <a:solidFill>
                  <a:srgbClr val="002060"/>
                </a:solidFill>
              </a:rPr>
              <a:t> </a:t>
            </a:r>
            <a:r>
              <a:rPr lang="en-US" sz="4800" dirty="0" err="1">
                <a:solidFill>
                  <a:srgbClr val="002060"/>
                </a:solidFill>
              </a:rPr>
              <a:t>Chowdhury</a:t>
            </a:r>
            <a:r>
              <a:rPr lang="en-US" sz="4800" dirty="0">
                <a:solidFill>
                  <a:srgbClr val="002060"/>
                </a:solidFill>
              </a:rPr>
              <a:t> </a:t>
            </a:r>
          </a:p>
          <a:p>
            <a:pPr algn="r"/>
            <a:r>
              <a:rPr lang="en-US" sz="2400" dirty="0" err="1">
                <a:solidFill>
                  <a:schemeClr val="tx1"/>
                </a:solidFill>
              </a:rPr>
              <a:t>B.Ed</a:t>
            </a:r>
            <a:r>
              <a:rPr lang="en-US" sz="2400" dirty="0">
                <a:solidFill>
                  <a:schemeClr val="tx1"/>
                </a:solidFill>
              </a:rPr>
              <a:t> (NAEM), M.B.S (Accounting), B.B.S (Honors)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47679" y="381000"/>
            <a:ext cx="11614133" cy="6172200"/>
          </a:xfrm>
          <a:prstGeom prst="rect">
            <a:avLst/>
          </a:prstGeom>
          <a:ln w="76200">
            <a:solidFill>
              <a:srgbClr val="0070C0"/>
            </a:solidFill>
          </a:ln>
        </p:spPr>
      </p:pic>
      <p:sp>
        <p:nvSpPr>
          <p:cNvPr id="4" name="Rounded Rectangle 3"/>
          <p:cNvSpPr/>
          <p:nvPr/>
        </p:nvSpPr>
        <p:spPr>
          <a:xfrm>
            <a:off x="2284412" y="533400"/>
            <a:ext cx="9601200" cy="16192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FF00"/>
                </a:solidFill>
                <a:latin typeface="NikoshBAN" pitchFamily="2" charset="0"/>
                <a:cs typeface="NikoshBAN" pitchFamily="2" charset="0"/>
              </a:rPr>
              <a:t>Mohanagar</a:t>
            </a:r>
            <a:r>
              <a:rPr lang="en-US" sz="6600" dirty="0">
                <a:solidFill>
                  <a:srgbClr val="FFFF00"/>
                </a:solidFill>
                <a:latin typeface="NikoshBAN" pitchFamily="2" charset="0"/>
                <a:cs typeface="NikoshBAN" pitchFamily="2" charset="0"/>
              </a:rPr>
              <a:t> Ideal School and College</a:t>
            </a:r>
            <a:endParaRPr lang="en-US" sz="6600" dirty="0">
              <a:solidFill>
                <a:srgbClr val="FFFF00"/>
              </a:solidFill>
            </a:endParaRPr>
          </a:p>
        </p:txBody>
      </p:sp>
      <p:pic>
        <p:nvPicPr>
          <p:cNvPr id="5" name="Picture 2" descr="D:\Monoar Hossen Chowdhury\visiting card\IMG_1112.JPG"/>
          <p:cNvPicPr>
            <a:picLocks noChangeAspect="1" noChangeArrowheads="1"/>
          </p:cNvPicPr>
          <p:nvPr/>
        </p:nvPicPr>
        <p:blipFill>
          <a:blip r:embed="rId3" cstate="print"/>
          <a:srcRect/>
          <a:stretch>
            <a:fillRect/>
          </a:stretch>
        </p:blipFill>
        <p:spPr bwMode="auto">
          <a:xfrm>
            <a:off x="441477" y="428737"/>
            <a:ext cx="1606532" cy="2028639"/>
          </a:xfrm>
          <a:prstGeom prst="rect">
            <a:avLst/>
          </a:prstGeom>
          <a:noFill/>
        </p:spPr>
      </p:pic>
      <p:sp>
        <p:nvSpPr>
          <p:cNvPr id="6" name="Rounded Rectangle 5"/>
          <p:cNvSpPr/>
          <p:nvPr/>
        </p:nvSpPr>
        <p:spPr>
          <a:xfrm>
            <a:off x="455612" y="2533650"/>
            <a:ext cx="8991600" cy="24193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00"/>
                </a:solidFill>
                <a:latin typeface="Times New Roman" pitchFamily="18" charset="0"/>
                <a:cs typeface="Times New Roman" pitchFamily="18" charset="0"/>
              </a:rPr>
              <a:t>Online Class for Business Studies</a:t>
            </a:r>
          </a:p>
          <a:p>
            <a:pPr algn="ctr"/>
            <a:r>
              <a:rPr lang="en-US" sz="4000" dirty="0">
                <a:solidFill>
                  <a:srgbClr val="FFFF00"/>
                </a:solidFill>
              </a:rPr>
              <a:t>Lesson:-3</a:t>
            </a:r>
            <a:endParaRPr lang="en-US" sz="1800" dirty="0">
              <a:solidFill>
                <a:srgbClr val="FFFF00"/>
              </a:solidFill>
            </a:endParaRPr>
          </a:p>
          <a:p>
            <a:pPr algn="ctr"/>
            <a:r>
              <a:rPr lang="en-US" sz="4400" dirty="0">
                <a:solidFill>
                  <a:srgbClr val="FFFF00"/>
                </a:solidFill>
              </a:rPr>
              <a:t>Finance &amp; Banking </a:t>
            </a:r>
          </a:p>
        </p:txBody>
      </p:sp>
      <p:pic>
        <p:nvPicPr>
          <p:cNvPr id="8" name="Picture 3" descr="D:\Monoar Hossen Chowdhury\visiting card\16708488.jpg"/>
          <p:cNvPicPr>
            <a:picLocks noChangeAspect="1" noChangeArrowheads="1"/>
          </p:cNvPicPr>
          <p:nvPr/>
        </p:nvPicPr>
        <p:blipFill>
          <a:blip r:embed="rId4" cstate="print"/>
          <a:srcRect/>
          <a:stretch>
            <a:fillRect/>
          </a:stretch>
        </p:blipFill>
        <p:spPr bwMode="auto">
          <a:xfrm>
            <a:off x="9675812" y="4437743"/>
            <a:ext cx="2039257" cy="2039257"/>
          </a:xfrm>
          <a:prstGeom prst="rect">
            <a:avLst/>
          </a:prstGeom>
          <a:noFill/>
        </p:spPr>
      </p:pic>
      <p:pic>
        <p:nvPicPr>
          <p:cNvPr id="9" name="Picture 8" descr="0_1174fc_bee06911_L.png"/>
          <p:cNvPicPr>
            <a:picLocks noChangeAspect="1"/>
          </p:cNvPicPr>
          <p:nvPr/>
        </p:nvPicPr>
        <p:blipFill>
          <a:blip r:embed="rId5"/>
          <a:stretch>
            <a:fillRect/>
          </a:stretch>
        </p:blipFill>
        <p:spPr>
          <a:xfrm rot="7396088" flipH="1" flipV="1">
            <a:off x="9103750" y="3019970"/>
            <a:ext cx="2059983" cy="1384308"/>
          </a:xfrm>
          <a:prstGeom prst="rect">
            <a:avLst/>
          </a:prstGeom>
        </p:spPr>
      </p:pic>
      <p:pic>
        <p:nvPicPr>
          <p:cNvPr id="10" name="Picture 9" descr="0_1174fc_bee06911_L.png"/>
          <p:cNvPicPr>
            <a:picLocks noChangeAspect="1"/>
          </p:cNvPicPr>
          <p:nvPr/>
        </p:nvPicPr>
        <p:blipFill>
          <a:blip r:embed="rId5"/>
          <a:stretch>
            <a:fillRect/>
          </a:stretch>
        </p:blipFill>
        <p:spPr>
          <a:xfrm rot="7396088" flipH="1" flipV="1">
            <a:off x="9899110" y="3005458"/>
            <a:ext cx="2059983" cy="1384308"/>
          </a:xfrm>
          <a:prstGeom prst="rect">
            <a:avLst/>
          </a:prstGeom>
        </p:spPr>
      </p:pic>
      <p:sp>
        <p:nvSpPr>
          <p:cNvPr id="11" name="Rounded Rectangle 10"/>
          <p:cNvSpPr/>
          <p:nvPr/>
        </p:nvSpPr>
        <p:spPr>
          <a:xfrm>
            <a:off x="912812" y="5092700"/>
            <a:ext cx="8648700" cy="1231900"/>
          </a:xfrm>
          <a:prstGeom prst="round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dirty="0">
                <a:solidFill>
                  <a:srgbClr val="002060"/>
                </a:solidFill>
              </a:rPr>
              <a:t>by- </a:t>
            </a:r>
            <a:r>
              <a:rPr lang="en-US" sz="4800" dirty="0" err="1">
                <a:solidFill>
                  <a:srgbClr val="002060"/>
                </a:solidFill>
              </a:rPr>
              <a:t>Monoar</a:t>
            </a:r>
            <a:r>
              <a:rPr lang="en-US" sz="4800" dirty="0">
                <a:solidFill>
                  <a:srgbClr val="002060"/>
                </a:solidFill>
              </a:rPr>
              <a:t> </a:t>
            </a:r>
            <a:r>
              <a:rPr lang="en-US" sz="4800" dirty="0" err="1">
                <a:solidFill>
                  <a:srgbClr val="002060"/>
                </a:solidFill>
              </a:rPr>
              <a:t>Hossen</a:t>
            </a:r>
            <a:r>
              <a:rPr lang="en-US" sz="4800" dirty="0">
                <a:solidFill>
                  <a:srgbClr val="002060"/>
                </a:solidFill>
              </a:rPr>
              <a:t> </a:t>
            </a:r>
            <a:r>
              <a:rPr lang="en-US" sz="4800" dirty="0" err="1">
                <a:solidFill>
                  <a:srgbClr val="002060"/>
                </a:solidFill>
              </a:rPr>
              <a:t>Chowdhury</a:t>
            </a:r>
            <a:r>
              <a:rPr lang="en-US" sz="4800" dirty="0">
                <a:solidFill>
                  <a:srgbClr val="002060"/>
                </a:solidFill>
              </a:rPr>
              <a:t> </a:t>
            </a:r>
          </a:p>
          <a:p>
            <a:pPr algn="r"/>
            <a:r>
              <a:rPr lang="en-US" sz="2400" dirty="0" err="1">
                <a:solidFill>
                  <a:schemeClr val="tx1"/>
                </a:solidFill>
              </a:rPr>
              <a:t>B.Ed</a:t>
            </a:r>
            <a:r>
              <a:rPr lang="en-US" sz="2400" dirty="0">
                <a:solidFill>
                  <a:schemeClr val="tx1"/>
                </a:solidFill>
              </a:rPr>
              <a:t> (NAEM), M.B.S (Accounting), B.B.S (Honors)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407722" y="381000"/>
            <a:ext cx="11554090" cy="6248400"/>
          </a:xfrm>
          <a:prstGeom prst="rect">
            <a:avLst/>
          </a:prstGeom>
          <a:ln w="76200">
            <a:solidFill>
              <a:srgbClr val="0070C0"/>
            </a:solidFill>
          </a:ln>
        </p:spPr>
      </p:pic>
      <p:pic>
        <p:nvPicPr>
          <p:cNvPr id="4" name="Picture 2" descr="C:\Users\Mahveen\Desktop\Screenshot_5.jpg"/>
          <p:cNvPicPr>
            <a:picLocks noChangeAspect="1" noChangeArrowheads="1"/>
          </p:cNvPicPr>
          <p:nvPr/>
        </p:nvPicPr>
        <p:blipFill>
          <a:blip r:embed="rId3"/>
          <a:srcRect/>
          <a:stretch>
            <a:fillRect/>
          </a:stretch>
        </p:blipFill>
        <p:spPr bwMode="auto">
          <a:xfrm>
            <a:off x="407722" y="424981"/>
            <a:ext cx="11477890" cy="6204419"/>
          </a:xfrm>
          <a:prstGeom prst="rect">
            <a:avLst/>
          </a:prstGeom>
          <a:noFill/>
        </p:spPr>
      </p:pic>
      <p:sp>
        <p:nvSpPr>
          <p:cNvPr id="5" name="Rectangle 4"/>
          <p:cNvSpPr/>
          <p:nvPr/>
        </p:nvSpPr>
        <p:spPr>
          <a:xfrm>
            <a:off x="3333435" y="3777815"/>
            <a:ext cx="8323577" cy="800197"/>
          </a:xfrm>
          <a:prstGeom prst="rect">
            <a:avLst/>
          </a:prstGeom>
        </p:spPr>
        <p:txBody>
          <a:bodyPr wrap="square" lIns="121899" tIns="60949" rIns="121899" bIns="60949">
            <a:spAutoFit/>
          </a:bodyPr>
          <a:lstStyle/>
          <a:p>
            <a:pPr algn="ctr"/>
            <a:r>
              <a:rPr lang="en-US" sz="4400" dirty="0"/>
              <a:t>Finance &amp; Banking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248400"/>
          </a:xfrm>
          <a:prstGeom prst="rect">
            <a:avLst/>
          </a:prstGeom>
          <a:ln w="76200">
            <a:solidFill>
              <a:srgbClr val="0070C0"/>
            </a:solidFill>
          </a:ln>
        </p:spPr>
      </p:pic>
      <p:sp>
        <p:nvSpPr>
          <p:cNvPr id="4" name="Rectangle 3"/>
          <p:cNvSpPr/>
          <p:nvPr/>
        </p:nvSpPr>
        <p:spPr>
          <a:xfrm>
            <a:off x="1751012" y="533400"/>
            <a:ext cx="8839199" cy="1046418"/>
          </a:xfrm>
          <a:prstGeom prst="rect">
            <a:avLst/>
          </a:prstGeom>
        </p:spPr>
        <p:txBody>
          <a:bodyPr wrap="square" lIns="121899" tIns="60949" rIns="121899" bIns="60949">
            <a:spAutoFit/>
          </a:bodyPr>
          <a:lstStyle/>
          <a:p>
            <a:pPr algn="ctr"/>
            <a:r>
              <a:rPr lang="en-US" sz="6000" dirty="0" err="1"/>
              <a:t>বিসমিল্লাহির</a:t>
            </a:r>
            <a:r>
              <a:rPr lang="en-US" sz="6000" dirty="0"/>
              <a:t> </a:t>
            </a:r>
            <a:r>
              <a:rPr lang="en-US" sz="6000" dirty="0" err="1"/>
              <a:t>রাহমানির</a:t>
            </a:r>
            <a:r>
              <a:rPr lang="en-US" sz="6000" dirty="0"/>
              <a:t> </a:t>
            </a:r>
            <a:r>
              <a:rPr lang="en-US" sz="6000" dirty="0" err="1"/>
              <a:t>রাহিম</a:t>
            </a:r>
            <a:endParaRPr lang="en-US" sz="6000" dirty="0"/>
          </a:p>
        </p:txBody>
      </p:sp>
      <p:sp>
        <p:nvSpPr>
          <p:cNvPr id="7" name="TextBox 6"/>
          <p:cNvSpPr txBox="1"/>
          <p:nvPr/>
        </p:nvSpPr>
        <p:spPr>
          <a:xfrm>
            <a:off x="1370012" y="1655564"/>
            <a:ext cx="9677400" cy="2154436"/>
          </a:xfrm>
          <a:prstGeom prst="rect">
            <a:avLst/>
          </a:prstGeom>
          <a:noFill/>
        </p:spPr>
        <p:txBody>
          <a:bodyPr wrap="square" rtlCol="0">
            <a:spAutoFit/>
          </a:bodyPr>
          <a:lstStyle/>
          <a:p>
            <a:pPr algn="ctr"/>
            <a:r>
              <a:rPr lang="en-US" sz="5400" b="1" dirty="0">
                <a:solidFill>
                  <a:schemeClr val="accent2">
                    <a:lumMod val="75000"/>
                  </a:schemeClr>
                </a:solidFill>
                <a:latin typeface="NikoshBAN" pitchFamily="2" charset="0"/>
                <a:cs typeface="NikoshBAN" pitchFamily="2" charset="0"/>
              </a:rPr>
              <a:t>৯ম-১০ম শ্রেণি</a:t>
            </a:r>
          </a:p>
          <a:p>
            <a:pPr algn="ctr"/>
            <a:r>
              <a:rPr lang="en-US" sz="4000" b="1" dirty="0" err="1">
                <a:solidFill>
                  <a:schemeClr val="accent2">
                    <a:lumMod val="75000"/>
                  </a:schemeClr>
                </a:solidFill>
                <a:latin typeface="NikoshBAN" pitchFamily="2" charset="0"/>
                <a:cs typeface="NikoshBAN" pitchFamily="2" charset="0"/>
              </a:rPr>
              <a:t>বিষয়ঃ</a:t>
            </a:r>
            <a:r>
              <a:rPr lang="en-US" sz="4000" b="1" dirty="0">
                <a:solidFill>
                  <a:schemeClr val="accent2">
                    <a:lumMod val="75000"/>
                  </a:schemeClr>
                </a:solidFill>
                <a:latin typeface="NikoshBAN" pitchFamily="2" charset="0"/>
                <a:cs typeface="NikoshBAN" pitchFamily="2" charset="0"/>
              </a:rPr>
              <a:t> </a:t>
            </a:r>
            <a:r>
              <a:rPr lang="en-US" sz="4000" b="1" dirty="0" err="1">
                <a:solidFill>
                  <a:schemeClr val="accent2">
                    <a:lumMod val="75000"/>
                  </a:schemeClr>
                </a:solidFill>
                <a:latin typeface="NikoshBAN" pitchFamily="2" charset="0"/>
                <a:cs typeface="NikoshBAN" pitchFamily="2" charset="0"/>
              </a:rPr>
              <a:t>ফিন্যান্স</a:t>
            </a:r>
            <a:r>
              <a:rPr lang="en-US" sz="4000" b="1" dirty="0">
                <a:solidFill>
                  <a:schemeClr val="accent2">
                    <a:lumMod val="75000"/>
                  </a:schemeClr>
                </a:solidFill>
                <a:latin typeface="NikoshBAN" pitchFamily="2" charset="0"/>
                <a:cs typeface="NikoshBAN" pitchFamily="2" charset="0"/>
              </a:rPr>
              <a:t> ও ব্যাংকিং</a:t>
            </a:r>
          </a:p>
          <a:p>
            <a:pPr algn="ctr"/>
            <a:r>
              <a:rPr lang="en-US" sz="4000" b="1" dirty="0" err="1">
                <a:solidFill>
                  <a:schemeClr val="accent2">
                    <a:lumMod val="75000"/>
                  </a:schemeClr>
                </a:solidFill>
                <a:latin typeface="NikoshBAN" pitchFamily="2" charset="0"/>
                <a:cs typeface="NikoshBAN" pitchFamily="2" charset="0"/>
              </a:rPr>
              <a:t>তৃতীয়</a:t>
            </a:r>
            <a:r>
              <a:rPr lang="en-US" sz="4000" b="1" dirty="0">
                <a:solidFill>
                  <a:schemeClr val="accent2">
                    <a:lumMod val="75000"/>
                  </a:schemeClr>
                </a:solidFill>
                <a:latin typeface="NikoshBAN" pitchFamily="2" charset="0"/>
                <a:cs typeface="NikoshBAN" pitchFamily="2" charset="0"/>
              </a:rPr>
              <a:t> </a:t>
            </a:r>
            <a:r>
              <a:rPr lang="en-US" sz="4000" b="1" dirty="0" err="1">
                <a:solidFill>
                  <a:schemeClr val="accent2">
                    <a:lumMod val="75000"/>
                  </a:schemeClr>
                </a:solidFill>
                <a:latin typeface="NikoshBAN" pitchFamily="2" charset="0"/>
                <a:cs typeface="NikoshBAN" pitchFamily="2" charset="0"/>
              </a:rPr>
              <a:t>অধ্যায়ঃ</a:t>
            </a:r>
            <a:r>
              <a:rPr lang="en-US" sz="4000" b="1" dirty="0">
                <a:solidFill>
                  <a:schemeClr val="accent2">
                    <a:lumMod val="75000"/>
                  </a:schemeClr>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অর্থের</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সময়</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মূল্য</a:t>
            </a:r>
            <a:endParaRPr lang="en-US" sz="4000" b="1" dirty="0">
              <a:solidFill>
                <a:srgbClr val="002060"/>
              </a:solidFill>
              <a:latin typeface="NikoshBAN" pitchFamily="2" charset="0"/>
              <a:cs typeface="NikoshBAN" pitchFamily="2" charset="0"/>
            </a:endParaRPr>
          </a:p>
        </p:txBody>
      </p:sp>
      <p:pic>
        <p:nvPicPr>
          <p:cNvPr id="8" name="Picture 7" descr="0_1174fc_bee06911_L.png"/>
          <p:cNvPicPr>
            <a:picLocks noChangeAspect="1"/>
          </p:cNvPicPr>
          <p:nvPr/>
        </p:nvPicPr>
        <p:blipFill>
          <a:blip r:embed="rId3" cstate="print"/>
          <a:stretch>
            <a:fillRect/>
          </a:stretch>
        </p:blipFill>
        <p:spPr>
          <a:xfrm rot="7396088" flipH="1" flipV="1">
            <a:off x="1115647" y="2133680"/>
            <a:ext cx="1373322" cy="1226681"/>
          </a:xfrm>
          <a:prstGeom prst="rect">
            <a:avLst/>
          </a:prstGeom>
        </p:spPr>
      </p:pic>
      <p:pic>
        <p:nvPicPr>
          <p:cNvPr id="9" name="Picture 8" descr="0_1174fc_bee06911_L.png"/>
          <p:cNvPicPr>
            <a:picLocks noChangeAspect="1"/>
          </p:cNvPicPr>
          <p:nvPr/>
        </p:nvPicPr>
        <p:blipFill>
          <a:blip r:embed="rId3" cstate="print"/>
          <a:stretch>
            <a:fillRect/>
          </a:stretch>
        </p:blipFill>
        <p:spPr>
          <a:xfrm rot="7396088" flipH="1" flipV="1">
            <a:off x="1115647" y="5097839"/>
            <a:ext cx="1373322" cy="1226681"/>
          </a:xfrm>
          <a:prstGeom prst="rect">
            <a:avLst/>
          </a:prstGeom>
        </p:spPr>
      </p:pic>
      <p:pic>
        <p:nvPicPr>
          <p:cNvPr id="10" name="Picture 9" descr="0_1174fc_bee06911_L.png"/>
          <p:cNvPicPr>
            <a:picLocks noChangeAspect="1"/>
          </p:cNvPicPr>
          <p:nvPr/>
        </p:nvPicPr>
        <p:blipFill>
          <a:blip r:embed="rId3" cstate="print"/>
          <a:stretch>
            <a:fillRect/>
          </a:stretch>
        </p:blipFill>
        <p:spPr>
          <a:xfrm rot="7396088" flipH="1" flipV="1">
            <a:off x="9623655" y="2049839"/>
            <a:ext cx="1373322" cy="1226681"/>
          </a:xfrm>
          <a:prstGeom prst="rect">
            <a:avLst/>
          </a:prstGeom>
        </p:spPr>
      </p:pic>
      <p:pic>
        <p:nvPicPr>
          <p:cNvPr id="11" name="Picture 10" descr="0_1174fc_bee06911_L.png"/>
          <p:cNvPicPr>
            <a:picLocks noChangeAspect="1"/>
          </p:cNvPicPr>
          <p:nvPr/>
        </p:nvPicPr>
        <p:blipFill>
          <a:blip r:embed="rId3" cstate="print"/>
          <a:stretch>
            <a:fillRect/>
          </a:stretch>
        </p:blipFill>
        <p:spPr>
          <a:xfrm rot="7396088" flipH="1" flipV="1">
            <a:off x="10080855" y="5097839"/>
            <a:ext cx="1373322" cy="1226681"/>
          </a:xfrm>
          <a:prstGeom prst="rect">
            <a:avLst/>
          </a:prstGeom>
        </p:spPr>
      </p:pic>
      <p:pic>
        <p:nvPicPr>
          <p:cNvPr id="88065" name="Picture 1"/>
          <p:cNvPicPr>
            <a:picLocks noChangeAspect="1" noChangeArrowheads="1"/>
          </p:cNvPicPr>
          <p:nvPr/>
        </p:nvPicPr>
        <p:blipFill>
          <a:blip r:embed="rId4"/>
          <a:srcRect/>
          <a:stretch>
            <a:fillRect/>
          </a:stretch>
        </p:blipFill>
        <p:spPr bwMode="auto">
          <a:xfrm>
            <a:off x="2436812" y="4419600"/>
            <a:ext cx="73152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par>
                                <p:cTn id="13" presetID="2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par>
                                <p:cTn id="16" presetID="2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par>
                                <p:cTn id="19" presetID="2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8065"/>
                                        </p:tgtEl>
                                        <p:attrNameLst>
                                          <p:attrName>style.visibility</p:attrName>
                                        </p:attrNameLst>
                                      </p:cBhvr>
                                      <p:to>
                                        <p:strVal val="visible"/>
                                      </p:to>
                                    </p:set>
                                    <p:animEffect transition="in" filter="checkerboard(across)">
                                      <p:cBhvr>
                                        <p:cTn id="31" dur="500"/>
                                        <p:tgtEl>
                                          <p:spTgt spid="88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7056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06200" cy="6248400"/>
          </a:xfrm>
          <a:prstGeom prst="rect">
            <a:avLst/>
          </a:prstGeom>
          <a:ln w="76200">
            <a:solidFill>
              <a:srgbClr val="0070C0"/>
            </a:solidFill>
          </a:ln>
        </p:spPr>
      </p:pic>
      <p:sp>
        <p:nvSpPr>
          <p:cNvPr id="14" name="Oval 13"/>
          <p:cNvSpPr/>
          <p:nvPr/>
        </p:nvSpPr>
        <p:spPr>
          <a:xfrm>
            <a:off x="9404992" y="3943841"/>
            <a:ext cx="2286000" cy="2286000"/>
          </a:xfrm>
          <a:prstGeom prst="ellipse">
            <a:avLst/>
          </a:prstGeom>
          <a:blipFill>
            <a:blip r:embed="rId3"/>
            <a:stretch>
              <a:fillRect/>
            </a:stretch>
          </a:blip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5" name="TextBox 14"/>
          <p:cNvSpPr txBox="1"/>
          <p:nvPr/>
        </p:nvSpPr>
        <p:spPr>
          <a:xfrm>
            <a:off x="2103120" y="642809"/>
            <a:ext cx="7953692" cy="2328991"/>
          </a:xfrm>
          <a:prstGeom prst="rect">
            <a:avLst/>
          </a:prstGeom>
          <a:noFill/>
        </p:spPr>
        <p:txBody>
          <a:bodyPr wrap="square" rtlCol="0">
            <a:prstTxWarp prst="textDeflate">
              <a:avLst/>
            </a:prstTxWarp>
            <a:spAutoFit/>
          </a:bodyPr>
          <a:lstStyle/>
          <a:p>
            <a:pPr algn="ctr"/>
            <a:r>
              <a:rPr lang="bn-BD" sz="2800" b="1" dirty="0">
                <a:ln w="38100">
                  <a:solidFill>
                    <a:srgbClr val="FFFF0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rPr>
              <a:t>স্বা</a:t>
            </a:r>
            <a:r>
              <a:rPr lang="bn-BD" sz="2800" b="1" dirty="0">
                <a:ln w="38100">
                  <a:solidFill>
                    <a:srgbClr val="FF0000"/>
                  </a:solidFill>
                </a:ln>
                <a:solidFill>
                  <a:srgbClr val="00B050"/>
                </a:solidFill>
                <a:effectLst>
                  <a:outerShdw blurRad="50800" dist="38100" dir="2700000" algn="tl" rotWithShape="0">
                    <a:prstClr val="black">
                      <a:alpha val="40000"/>
                    </a:prstClr>
                  </a:outerShdw>
                </a:effectLst>
                <a:latin typeface="NikoshBAN" pitchFamily="2" charset="0"/>
                <a:cs typeface="NikoshBAN" pitchFamily="2" charset="0"/>
              </a:rPr>
              <a:t>গ</a:t>
            </a:r>
            <a:r>
              <a:rPr lang="bn-BD" sz="2800" b="1" dirty="0">
                <a:ln w="38100">
                  <a:solidFill>
                    <a:srgbClr val="7030A0"/>
                  </a:solidFill>
                </a:ln>
                <a:solidFill>
                  <a:srgbClr val="00B0F0"/>
                </a:solidFill>
                <a:effectLst>
                  <a:outerShdw blurRad="50800" dist="38100" dir="2700000" algn="tl" rotWithShape="0">
                    <a:prstClr val="black">
                      <a:alpha val="40000"/>
                    </a:prstClr>
                  </a:outerShdw>
                </a:effectLst>
                <a:latin typeface="NikoshBAN" pitchFamily="2" charset="0"/>
                <a:cs typeface="NikoshBAN" pitchFamily="2" charset="0"/>
              </a:rPr>
              <a:t>ত</a:t>
            </a:r>
            <a:r>
              <a:rPr lang="bn-BD" sz="2800" b="1" dirty="0">
                <a:ln w="38100">
                  <a:solidFill>
                    <a:srgbClr val="FFFF0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rPr>
              <a:t>ম</a:t>
            </a:r>
            <a:endParaRPr lang="en-US" sz="2800" b="1" dirty="0">
              <a:ln w="38100">
                <a:solidFill>
                  <a:srgbClr val="FFFF00"/>
                </a:solidFill>
              </a:ln>
              <a:solidFill>
                <a:srgbClr val="7030A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16" name="Oval 15"/>
          <p:cNvSpPr/>
          <p:nvPr/>
        </p:nvSpPr>
        <p:spPr>
          <a:xfrm>
            <a:off x="648338" y="3946208"/>
            <a:ext cx="2286000" cy="2286000"/>
          </a:xfrm>
          <a:prstGeom prst="ellipse">
            <a:avLst/>
          </a:prstGeom>
          <a:blipFill>
            <a:blip r:embed="rId3"/>
            <a:stretch>
              <a:fillRect/>
            </a:stretch>
          </a:blip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pic>
        <p:nvPicPr>
          <p:cNvPr id="17" name="Picture 16" descr="0_1174fc_bee06911_L.png"/>
          <p:cNvPicPr>
            <a:picLocks noChangeAspect="1"/>
          </p:cNvPicPr>
          <p:nvPr/>
        </p:nvPicPr>
        <p:blipFill>
          <a:blip r:embed="rId4" cstate="print"/>
          <a:stretch>
            <a:fillRect/>
          </a:stretch>
        </p:blipFill>
        <p:spPr>
          <a:xfrm rot="7396088" flipH="1" flipV="1">
            <a:off x="2912132" y="5110469"/>
            <a:ext cx="1708292" cy="1147972"/>
          </a:xfrm>
          <a:prstGeom prst="rect">
            <a:avLst/>
          </a:prstGeom>
        </p:spPr>
      </p:pic>
      <p:pic>
        <p:nvPicPr>
          <p:cNvPr id="18" name="Picture 17" descr="0_1174fc_bee06911_L.png"/>
          <p:cNvPicPr>
            <a:picLocks noChangeAspect="1"/>
          </p:cNvPicPr>
          <p:nvPr/>
        </p:nvPicPr>
        <p:blipFill>
          <a:blip r:embed="rId4" cstate="print"/>
          <a:stretch>
            <a:fillRect/>
          </a:stretch>
        </p:blipFill>
        <p:spPr>
          <a:xfrm rot="7396088" flipH="1" flipV="1">
            <a:off x="4409817" y="5126236"/>
            <a:ext cx="1708292" cy="1147972"/>
          </a:xfrm>
          <a:prstGeom prst="rect">
            <a:avLst/>
          </a:prstGeom>
        </p:spPr>
      </p:pic>
      <p:pic>
        <p:nvPicPr>
          <p:cNvPr id="19" name="Picture 18" descr="0_1174fc_bee06911_L.png"/>
          <p:cNvPicPr>
            <a:picLocks noChangeAspect="1"/>
          </p:cNvPicPr>
          <p:nvPr/>
        </p:nvPicPr>
        <p:blipFill>
          <a:blip r:embed="rId4" cstate="print"/>
          <a:stretch>
            <a:fillRect/>
          </a:stretch>
        </p:blipFill>
        <p:spPr>
          <a:xfrm rot="7396088" flipH="1" flipV="1">
            <a:off x="5523876" y="5178787"/>
            <a:ext cx="1708292" cy="1147972"/>
          </a:xfrm>
          <a:prstGeom prst="rect">
            <a:avLst/>
          </a:prstGeom>
        </p:spPr>
      </p:pic>
      <p:pic>
        <p:nvPicPr>
          <p:cNvPr id="20" name="Picture 19" descr="0_1174fc_bee06911_L.png"/>
          <p:cNvPicPr>
            <a:picLocks noChangeAspect="1"/>
          </p:cNvPicPr>
          <p:nvPr/>
        </p:nvPicPr>
        <p:blipFill>
          <a:blip r:embed="rId4" cstate="print"/>
          <a:stretch>
            <a:fillRect/>
          </a:stretch>
        </p:blipFill>
        <p:spPr>
          <a:xfrm rot="7396088" flipH="1" flipV="1">
            <a:off x="6790336" y="5163027"/>
            <a:ext cx="1708292" cy="1147972"/>
          </a:xfrm>
          <a:prstGeom prst="rect">
            <a:avLst/>
          </a:prstGeom>
        </p:spPr>
      </p:pic>
      <p:pic>
        <p:nvPicPr>
          <p:cNvPr id="21" name="Picture 20" descr="0_1174fc_bee06911_L.png"/>
          <p:cNvPicPr>
            <a:picLocks noChangeAspect="1"/>
          </p:cNvPicPr>
          <p:nvPr/>
        </p:nvPicPr>
        <p:blipFill>
          <a:blip r:embed="rId4" cstate="print"/>
          <a:stretch>
            <a:fillRect/>
          </a:stretch>
        </p:blipFill>
        <p:spPr>
          <a:xfrm rot="7396088" flipH="1" flipV="1">
            <a:off x="7888636" y="5157777"/>
            <a:ext cx="1708292" cy="1147972"/>
          </a:xfrm>
          <a:prstGeom prst="rect">
            <a:avLst/>
          </a:prstGeom>
        </p:spPr>
      </p:pic>
      <p:pic>
        <p:nvPicPr>
          <p:cNvPr id="22" name="Picture 6" descr="Blue background with welcome text overlay, graphy, welcome free ..."/>
          <p:cNvPicPr>
            <a:picLocks noChangeAspect="1" noChangeArrowheads="1"/>
          </p:cNvPicPr>
          <p:nvPr/>
        </p:nvPicPr>
        <p:blipFill>
          <a:blip r:embed="rId5"/>
          <a:srcRect/>
          <a:stretch>
            <a:fillRect/>
          </a:stretch>
        </p:blipFill>
        <p:spPr bwMode="auto">
          <a:xfrm>
            <a:off x="3551255" y="2819400"/>
            <a:ext cx="5467234" cy="19384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3" y="152400"/>
            <a:ext cx="11887200" cy="6553200"/>
          </a:xfrm>
          <a:prstGeom prst="rect">
            <a:avLst/>
          </a:prstGeom>
          <a:solidFill>
            <a:srgbClr val="00B050"/>
          </a:solidFill>
          <a:ln w="254000">
            <a:solidFill>
              <a:srgbClr val="FFC00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430000" cy="6096000"/>
          </a:xfrm>
          <a:prstGeom prst="rect">
            <a:avLst/>
          </a:prstGeom>
          <a:ln w="76200">
            <a:solidFill>
              <a:srgbClr val="0070C0"/>
            </a:solidFill>
          </a:ln>
        </p:spPr>
      </p:pic>
      <p:sp>
        <p:nvSpPr>
          <p:cNvPr id="5" name="Rectangle 4"/>
          <p:cNvSpPr/>
          <p:nvPr/>
        </p:nvSpPr>
        <p:spPr>
          <a:xfrm rot="16200000">
            <a:off x="-755980" y="2095089"/>
            <a:ext cx="3240690" cy="646331"/>
          </a:xfrm>
          <a:prstGeom prst="rect">
            <a:avLst/>
          </a:prstGeom>
        </p:spPr>
        <p:txBody>
          <a:bodyPr wrap="square">
            <a:spAutoFit/>
          </a:bodyPr>
          <a:lstStyle/>
          <a:p>
            <a:r>
              <a:rPr lang="en-US" sz="3600" b="1" dirty="0" err="1">
                <a:ln w="11430"/>
                <a:effectLst>
                  <a:outerShdw blurRad="50800" dist="39000" dir="5460000" algn="tl">
                    <a:srgbClr val="000000">
                      <a:alpha val="38000"/>
                    </a:srgbClr>
                  </a:outerShdw>
                </a:effectLst>
                <a:latin typeface="Vrinda" pitchFamily="34" charset="0"/>
                <a:cs typeface="Vrinda" pitchFamily="34" charset="0"/>
              </a:rPr>
              <a:t>শিক্ষক</a:t>
            </a:r>
            <a:r>
              <a:rPr lang="en-US" sz="3600" b="1" dirty="0">
                <a:ln w="11430"/>
                <a:effectLst>
                  <a:outerShdw blurRad="50800" dist="39000" dir="5460000" algn="tl">
                    <a:srgbClr val="000000">
                      <a:alpha val="38000"/>
                    </a:srgbClr>
                  </a:outerShdw>
                </a:effectLst>
                <a:latin typeface="Vrinda" pitchFamily="34" charset="0"/>
                <a:cs typeface="Vrinda" pitchFamily="34" charset="0"/>
              </a:rPr>
              <a:t> </a:t>
            </a:r>
            <a:r>
              <a:rPr lang="en-US" sz="3600" b="1" dirty="0" err="1">
                <a:ln w="11430"/>
                <a:effectLst>
                  <a:outerShdw blurRad="50800" dist="39000" dir="5460000" algn="tl">
                    <a:srgbClr val="000000">
                      <a:alpha val="38000"/>
                    </a:srgbClr>
                  </a:outerShdw>
                </a:effectLst>
                <a:latin typeface="Vrinda" pitchFamily="34" charset="0"/>
                <a:cs typeface="Vrinda" pitchFamily="34" charset="0"/>
              </a:rPr>
              <a:t>পরিচিতি</a:t>
            </a:r>
            <a:endParaRPr lang="en-US" sz="3600" dirty="0">
              <a:latin typeface="Vrinda" pitchFamily="34" charset="0"/>
              <a:cs typeface="Vrinda" pitchFamily="34" charset="0"/>
            </a:endParaRPr>
          </a:p>
        </p:txBody>
      </p:sp>
      <p:pic>
        <p:nvPicPr>
          <p:cNvPr id="6" name="Picture 5" descr="29425008_361275250948589_2981521903211978939_n.jpg"/>
          <p:cNvPicPr>
            <a:picLocks noChangeAspect="1"/>
          </p:cNvPicPr>
          <p:nvPr/>
        </p:nvPicPr>
        <p:blipFill>
          <a:blip r:embed="rId3" cstate="print"/>
          <a:stretch>
            <a:fillRect/>
          </a:stretch>
        </p:blipFill>
        <p:spPr>
          <a:xfrm>
            <a:off x="1217612" y="395139"/>
            <a:ext cx="3048000" cy="4100661"/>
          </a:xfrm>
          <a:prstGeom prst="rect">
            <a:avLst/>
          </a:prstGeom>
        </p:spPr>
      </p:pic>
      <p:sp>
        <p:nvSpPr>
          <p:cNvPr id="7" name="Rectangle 6"/>
          <p:cNvSpPr/>
          <p:nvPr/>
        </p:nvSpPr>
        <p:spPr>
          <a:xfrm rot="5400000">
            <a:off x="9623659" y="1957154"/>
            <a:ext cx="2731838" cy="646331"/>
          </a:xfrm>
          <a:prstGeom prst="rect">
            <a:avLst/>
          </a:prstGeom>
        </p:spPr>
        <p:txBody>
          <a:bodyPr wrap="none">
            <a:spAutoFit/>
          </a:bodyPr>
          <a:lstStyle/>
          <a:p>
            <a:pPr lvl="0" algn="ctr">
              <a:spcBef>
                <a:spcPct val="0"/>
              </a:spcBef>
              <a:defRPr/>
            </a:pPr>
            <a:r>
              <a:rPr lang="en-US" sz="3600" b="1" dirty="0" err="1"/>
              <a:t>পাঠ</a:t>
            </a:r>
            <a:r>
              <a:rPr lang="en-US" sz="3600" b="1" dirty="0"/>
              <a:t> </a:t>
            </a:r>
            <a:r>
              <a:rPr lang="bn-IN" sz="3600" b="1" dirty="0"/>
              <a:t>পরিচিতি</a:t>
            </a:r>
            <a:endParaRPr lang="en-US" sz="36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94612" y="381000"/>
            <a:ext cx="3048000" cy="4114799"/>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xmlns="" id="{554B548E-0ED9-4AF0-83BA-8B6B8782D568}"/>
              </a:ext>
            </a:extLst>
          </p:cNvPr>
          <p:cNvSpPr/>
          <p:nvPr/>
        </p:nvSpPr>
        <p:spPr>
          <a:xfrm>
            <a:off x="7008812" y="4445000"/>
            <a:ext cx="4800600" cy="1598516"/>
          </a:xfrm>
          <a:prstGeom prst="rect">
            <a:avLst/>
          </a:prstGeom>
        </p:spPr>
        <p:txBody>
          <a:bodyPr wrap="square" lIns="120015" tIns="60008" rIns="120015" bIns="60008" anchor="t">
            <a:spAutoFit/>
          </a:bodyPr>
          <a:lstStyle/>
          <a:p>
            <a:r>
              <a:rPr lang="as-IN" b="1" dirty="0">
                <a:latin typeface="NikoshBAN"/>
                <a:cs typeface="NikoshBAN" pitchFamily="2" charset="0"/>
              </a:rPr>
              <a:t>বিষয়ঃ ফিন্যান্স ও ব্যাংকিং</a:t>
            </a:r>
            <a:endParaRPr lang="en-US" b="1" dirty="0">
              <a:latin typeface="NikoshBAN"/>
              <a:cs typeface="NikoshBAN" pitchFamily="2" charset="0"/>
            </a:endParaRPr>
          </a:p>
          <a:p>
            <a:r>
              <a:rPr lang="en-US" b="1" dirty="0" err="1">
                <a:latin typeface="NikoshBAN"/>
                <a:cs typeface="NikoshBAN" pitchFamily="2" charset="0"/>
              </a:rPr>
              <a:t>শ্রেণি</a:t>
            </a:r>
            <a:r>
              <a:rPr lang="en-US" b="1" dirty="0">
                <a:latin typeface="NikoshBAN"/>
                <a:cs typeface="NikoshBAN" pitchFamily="2" charset="0"/>
              </a:rPr>
              <a:t>: ৯ম - ১০ম </a:t>
            </a:r>
            <a:r>
              <a:rPr lang="en-US" b="1" dirty="0" err="1">
                <a:latin typeface="NikoshBAN"/>
                <a:cs typeface="NikoshBAN" pitchFamily="2" charset="0"/>
              </a:rPr>
              <a:t>শ্রেণি</a:t>
            </a:r>
            <a:endParaRPr lang="en-US" b="1" dirty="0">
              <a:latin typeface="NikoshBAN"/>
              <a:cs typeface="NikoshBAN" pitchFamily="2" charset="0"/>
            </a:endParaRPr>
          </a:p>
          <a:p>
            <a:r>
              <a:rPr lang="en-US" b="1" dirty="0" err="1">
                <a:latin typeface="NikoshBAN"/>
                <a:cs typeface="NikoshBAN" pitchFamily="2" charset="0"/>
              </a:rPr>
              <a:t>অধ্যায়</a:t>
            </a:r>
            <a:r>
              <a:rPr lang="en-US" b="1" dirty="0">
                <a:latin typeface="NikoshBAN"/>
                <a:cs typeface="NikoshBAN" pitchFamily="2" charset="0"/>
              </a:rPr>
              <a:t>: ০৩ – </a:t>
            </a:r>
            <a:r>
              <a:rPr lang="en-US" b="1" dirty="0" err="1">
                <a:latin typeface="NikoshBAN"/>
                <a:cs typeface="NikoshBAN" pitchFamily="2" charset="0"/>
              </a:rPr>
              <a:t>অর্থের</a:t>
            </a:r>
            <a:r>
              <a:rPr lang="en-US" b="1" dirty="0">
                <a:latin typeface="NikoshBAN"/>
                <a:cs typeface="NikoshBAN" pitchFamily="2" charset="0"/>
              </a:rPr>
              <a:t> </a:t>
            </a:r>
            <a:r>
              <a:rPr lang="en-US" b="1" dirty="0" err="1">
                <a:latin typeface="NikoshBAN"/>
                <a:cs typeface="NikoshBAN" pitchFamily="2" charset="0"/>
              </a:rPr>
              <a:t>সময়</a:t>
            </a:r>
            <a:r>
              <a:rPr lang="en-US" b="1" dirty="0">
                <a:latin typeface="NikoshBAN"/>
                <a:cs typeface="NikoshBAN" pitchFamily="2" charset="0"/>
              </a:rPr>
              <a:t> </a:t>
            </a:r>
            <a:r>
              <a:rPr lang="en-US" b="1" dirty="0" err="1">
                <a:latin typeface="NikoshBAN"/>
                <a:cs typeface="NikoshBAN" pitchFamily="2" charset="0"/>
              </a:rPr>
              <a:t>মূল্য</a:t>
            </a:r>
            <a:endParaRPr lang="en-US" b="1">
              <a:solidFill>
                <a:schemeClr val="accent1">
                  <a:lumMod val="50000"/>
                </a:schemeClr>
              </a:solidFill>
              <a:latin typeface="NikoshBAN"/>
              <a:cs typeface="NikoshBAN" panose="02000000000000000000" pitchFamily="2" charset="0"/>
            </a:endParaRPr>
          </a:p>
          <a:p>
            <a:r>
              <a:rPr lang="en-US" dirty="0" err="1">
                <a:solidFill>
                  <a:schemeClr val="tx1">
                    <a:lumMod val="95000"/>
                    <a:lumOff val="5000"/>
                  </a:schemeClr>
                </a:solidFill>
                <a:latin typeface="NikoshBAN"/>
                <a:cs typeface="+mn-lt"/>
              </a:rPr>
              <a:t>পৃষ্ঠাঃ</a:t>
            </a:r>
            <a:r>
              <a:rPr lang="en-US" dirty="0">
                <a:solidFill>
                  <a:schemeClr val="tx1">
                    <a:lumMod val="95000"/>
                    <a:lumOff val="5000"/>
                  </a:schemeClr>
                </a:solidFill>
                <a:latin typeface="NikoshBAN"/>
                <a:cs typeface="+mn-lt"/>
              </a:rPr>
              <a:t>-</a:t>
            </a:r>
            <a:r>
              <a:rPr lang="en-US" dirty="0">
                <a:ea typeface="+mn-lt"/>
                <a:cs typeface="+mn-lt"/>
              </a:rPr>
              <a:t>CT </a:t>
            </a:r>
            <a:r>
              <a:rPr lang="en-US" dirty="0" err="1">
                <a:ea typeface="+mn-lt"/>
                <a:cs typeface="+mn-lt"/>
              </a:rPr>
              <a:t>পরীক্ষা</a:t>
            </a:r>
            <a:r>
              <a:rPr lang="en-US" dirty="0">
                <a:ea typeface="+mn-lt"/>
                <a:cs typeface="+mn-lt"/>
              </a:rPr>
              <a:t>  </a:t>
            </a:r>
          </a:p>
        </p:txBody>
      </p:sp>
      <p:sp>
        <p:nvSpPr>
          <p:cNvPr id="10" name="Rectangle 9"/>
          <p:cNvSpPr/>
          <p:nvPr/>
        </p:nvSpPr>
        <p:spPr>
          <a:xfrm>
            <a:off x="379412" y="4459265"/>
            <a:ext cx="5715000" cy="2398735"/>
          </a:xfrm>
          <a:prstGeom prst="rect">
            <a:avLst/>
          </a:prstGeom>
        </p:spPr>
        <p:txBody>
          <a:bodyPr wrap="square" lIns="120015" tIns="60008" rIns="120015" bIns="60008">
            <a:spAutoFit/>
          </a:bodyPr>
          <a:lstStyle/>
          <a:p>
            <a:r>
              <a:rPr lang="en-US" sz="2800" b="1" dirty="0" err="1">
                <a:solidFill>
                  <a:srgbClr val="002060"/>
                </a:solidFill>
              </a:rPr>
              <a:t>মনোয়ার</a:t>
            </a:r>
            <a:r>
              <a:rPr lang="en-US" sz="2800" b="1" dirty="0">
                <a:solidFill>
                  <a:srgbClr val="002060"/>
                </a:solidFill>
              </a:rPr>
              <a:t> </a:t>
            </a:r>
            <a:r>
              <a:rPr lang="en-US" sz="2800" b="1" dirty="0" err="1">
                <a:solidFill>
                  <a:srgbClr val="002060"/>
                </a:solidFill>
              </a:rPr>
              <a:t>হোসেন</a:t>
            </a:r>
            <a:r>
              <a:rPr lang="en-US" sz="2800" b="1" dirty="0">
                <a:solidFill>
                  <a:srgbClr val="002060"/>
                </a:solidFill>
              </a:rPr>
              <a:t> </a:t>
            </a:r>
            <a:r>
              <a:rPr lang="en-US" sz="2800" b="1" dirty="0" err="1">
                <a:solidFill>
                  <a:srgbClr val="002060"/>
                </a:solidFill>
              </a:rPr>
              <a:t>চৌধূরী</a:t>
            </a:r>
            <a:r>
              <a:rPr lang="en-US" sz="2800" b="1" dirty="0">
                <a:solidFill>
                  <a:srgbClr val="002060"/>
                </a:solidFill>
              </a:rPr>
              <a:t>।</a:t>
            </a:r>
            <a:r>
              <a:rPr lang="en-US" sz="2000" b="1" dirty="0">
                <a:solidFill>
                  <a:srgbClr val="002060"/>
                </a:solidFill>
              </a:rPr>
              <a:t> </a:t>
            </a:r>
          </a:p>
          <a:p>
            <a:pPr algn="r"/>
            <a:r>
              <a:rPr lang="en-US" sz="2000" b="1" dirty="0">
                <a:solidFill>
                  <a:srgbClr val="002060"/>
                </a:solidFill>
              </a:rPr>
              <a:t>B.Ed (NAEM), M.B.S (Accounting), B.B.S (Honors) </a:t>
            </a:r>
          </a:p>
          <a:p>
            <a:r>
              <a:rPr lang="bn-BD" sz="2000" b="1" dirty="0">
                <a:solidFill>
                  <a:srgbClr val="002060"/>
                </a:solidFill>
              </a:rPr>
              <a:t>পদবীঃ সহকারি শিক্ষক (</a:t>
            </a:r>
            <a:r>
              <a:rPr lang="en-US" sz="2000" b="1" dirty="0" err="1">
                <a:solidFill>
                  <a:srgbClr val="002060"/>
                </a:solidFill>
              </a:rPr>
              <a:t>হিসাববিজ্ঞান</a:t>
            </a:r>
            <a:r>
              <a:rPr lang="bn-BD" sz="2000" b="1" dirty="0">
                <a:solidFill>
                  <a:srgbClr val="002060"/>
                </a:solidFill>
              </a:rPr>
              <a:t>) </a:t>
            </a:r>
            <a:endParaRPr lang="en-US" sz="2000" b="1" dirty="0">
              <a:solidFill>
                <a:srgbClr val="002060"/>
              </a:solidFill>
            </a:endParaRPr>
          </a:p>
          <a:p>
            <a:r>
              <a:rPr lang="en-US" sz="2000" b="1" dirty="0" err="1">
                <a:solidFill>
                  <a:srgbClr val="002060"/>
                </a:solidFill>
              </a:rPr>
              <a:t>মহানগর</a:t>
            </a:r>
            <a:r>
              <a:rPr lang="en-US" sz="2000" b="1" dirty="0">
                <a:solidFill>
                  <a:srgbClr val="002060"/>
                </a:solidFill>
              </a:rPr>
              <a:t> </a:t>
            </a:r>
            <a:r>
              <a:rPr lang="en-US" sz="2000" b="1" dirty="0" err="1">
                <a:solidFill>
                  <a:srgbClr val="002060"/>
                </a:solidFill>
              </a:rPr>
              <a:t>আইড়িয়াল</a:t>
            </a:r>
            <a:r>
              <a:rPr lang="en-US" sz="2000" b="1" dirty="0">
                <a:solidFill>
                  <a:srgbClr val="002060"/>
                </a:solidFill>
              </a:rPr>
              <a:t> </a:t>
            </a:r>
            <a:r>
              <a:rPr lang="bn-BD" sz="2000" b="1" dirty="0">
                <a:solidFill>
                  <a:srgbClr val="002060"/>
                </a:solidFill>
              </a:rPr>
              <a:t>স্কুল অ্যান্ড কলেজ</a:t>
            </a:r>
            <a:r>
              <a:rPr lang="en-US" sz="2000" b="1" dirty="0">
                <a:solidFill>
                  <a:srgbClr val="002060"/>
                </a:solidFill>
              </a:rPr>
              <a:t>, </a:t>
            </a:r>
            <a:r>
              <a:rPr lang="en-US" sz="2000" b="1" dirty="0" err="1">
                <a:solidFill>
                  <a:srgbClr val="002060"/>
                </a:solidFill>
              </a:rPr>
              <a:t>মুগদা</a:t>
            </a:r>
            <a:r>
              <a:rPr lang="en-US" sz="2000" b="1" dirty="0">
                <a:solidFill>
                  <a:srgbClr val="002060"/>
                </a:solidFill>
              </a:rPr>
              <a:t>, </a:t>
            </a:r>
            <a:r>
              <a:rPr lang="en-US" sz="2000" b="1" dirty="0" err="1">
                <a:solidFill>
                  <a:srgbClr val="002060"/>
                </a:solidFill>
              </a:rPr>
              <a:t>ঢাকা</a:t>
            </a:r>
            <a:r>
              <a:rPr lang="en-US" sz="2000" b="1" dirty="0">
                <a:solidFill>
                  <a:srgbClr val="002060"/>
                </a:solidFill>
              </a:rPr>
              <a:t>।</a:t>
            </a:r>
            <a:r>
              <a:rPr lang="bn-BD" sz="2000" b="1" dirty="0">
                <a:solidFill>
                  <a:srgbClr val="002060"/>
                </a:solidFill>
              </a:rPr>
              <a:t> </a:t>
            </a:r>
            <a:endParaRPr lang="en-US" sz="2000" b="1" dirty="0">
              <a:solidFill>
                <a:srgbClr val="002060"/>
              </a:solidFill>
            </a:endParaRPr>
          </a:p>
          <a:p>
            <a:r>
              <a:rPr lang="bn-BD" sz="2000" b="1" dirty="0">
                <a:solidFill>
                  <a:srgbClr val="002060"/>
                </a:solidFill>
              </a:rPr>
              <a:t>মোবাইল নং</a:t>
            </a:r>
            <a:r>
              <a:rPr lang="en-US" sz="2000" b="1" dirty="0">
                <a:solidFill>
                  <a:srgbClr val="002060"/>
                </a:solidFill>
              </a:rPr>
              <a:t>-</a:t>
            </a:r>
            <a:r>
              <a:rPr lang="bn-BD" sz="2000" b="1" dirty="0">
                <a:solidFill>
                  <a:srgbClr val="002060"/>
                </a:solidFill>
              </a:rPr>
              <a:t>০১৯</a:t>
            </a:r>
            <a:r>
              <a:rPr lang="en-US" sz="2000" b="1" dirty="0">
                <a:solidFill>
                  <a:srgbClr val="002060"/>
                </a:solidFill>
              </a:rPr>
              <a:t>২০০০৩৬৯১ </a:t>
            </a:r>
          </a:p>
          <a:p>
            <a:r>
              <a:rPr lang="en-US" sz="2000" b="1" dirty="0">
                <a:solidFill>
                  <a:srgbClr val="002060"/>
                </a:solidFill>
              </a:rPr>
              <a:t>ZOOM  Meeting ID: 417 417 0627	Pass: MIS2020</a:t>
            </a:r>
          </a:p>
          <a:p>
            <a:endParaRPr lang="en-US"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52400"/>
            <a:ext cx="12038013" cy="66294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582400" cy="6146800"/>
          </a:xfrm>
          <a:prstGeom prst="rect">
            <a:avLst/>
          </a:prstGeom>
          <a:ln w="76200">
            <a:solidFill>
              <a:srgbClr val="0070C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3" y="152400"/>
            <a:ext cx="11887200" cy="6553200"/>
          </a:xfrm>
          <a:prstGeom prst="rect">
            <a:avLst/>
          </a:prstGeom>
          <a:solidFill>
            <a:srgbClr val="00B050"/>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xmlns="" val="0"/>
              </a:ext>
            </a:extLst>
          </a:blip>
          <a:srcRect b="4657"/>
          <a:stretch/>
        </p:blipFill>
        <p:spPr>
          <a:xfrm>
            <a:off x="379412" y="381000"/>
            <a:ext cx="11430000" cy="6096000"/>
          </a:xfrm>
          <a:prstGeom prst="rect">
            <a:avLst/>
          </a:prstGeom>
          <a:ln w="76200">
            <a:solidFill>
              <a:srgbClr val="0070C0"/>
            </a:solidFill>
          </a:ln>
        </p:spPr>
      </p:pic>
      <p:pic>
        <p:nvPicPr>
          <p:cNvPr id="7" name="Picture 6">
            <a:extLst>
              <a:ext uri="{FF2B5EF4-FFF2-40B4-BE49-F238E27FC236}">
                <a16:creationId xmlns:a16="http://schemas.microsoft.com/office/drawing/2014/main" xmlns="" id="{952F22B4-7D45-46D5-BF47-5ABF650D574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86130" y="990600"/>
            <a:ext cx="4547082" cy="198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xmlns="" id="{E9AB845E-9436-4167-B221-A08A1D75575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08812" y="3124200"/>
            <a:ext cx="4681983" cy="2251032"/>
          </a:xfrm>
          <a:prstGeom prst="rect">
            <a:avLst/>
          </a:prstGeom>
        </p:spPr>
      </p:pic>
      <p:sp>
        <p:nvSpPr>
          <p:cNvPr id="9" name="TextBox 8">
            <a:extLst>
              <a:ext uri="{FF2B5EF4-FFF2-40B4-BE49-F238E27FC236}">
                <a16:creationId xmlns:a16="http://schemas.microsoft.com/office/drawing/2014/main" xmlns="" id="{24249606-4884-4496-9239-1156455EE849}"/>
              </a:ext>
            </a:extLst>
          </p:cNvPr>
          <p:cNvSpPr txBox="1"/>
          <p:nvPr/>
        </p:nvSpPr>
        <p:spPr>
          <a:xfrm>
            <a:off x="455612" y="5334000"/>
            <a:ext cx="56388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err="1">
                <a:solidFill>
                  <a:srgbClr val="002060"/>
                </a:solidFill>
                <a:latin typeface="NikoshBAN" pitchFamily="2" charset="0"/>
                <a:cs typeface="NikoshBAN" pitchFamily="2" charset="0"/>
              </a:rPr>
              <a:t>শায়েস্তা</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খাঁ</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শাসন</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আমলে</a:t>
            </a:r>
            <a:r>
              <a:rPr lang="en-US" sz="3200" b="1" dirty="0">
                <a:solidFill>
                  <a:srgbClr val="002060"/>
                </a:solidFill>
                <a:latin typeface="NikoshBAN" pitchFamily="2" charset="0"/>
                <a:cs typeface="NikoshBAN" pitchFamily="2" charset="0"/>
              </a:rPr>
              <a:t> ১ </a:t>
            </a:r>
            <a:r>
              <a:rPr lang="en-US" sz="3200" b="1" dirty="0" err="1">
                <a:solidFill>
                  <a:srgbClr val="002060"/>
                </a:solidFill>
                <a:latin typeface="NikoshBAN" pitchFamily="2" charset="0"/>
                <a:cs typeface="NikoshBAN" pitchFamily="2" charset="0"/>
              </a:rPr>
              <a:t>টাকায়</a:t>
            </a:r>
            <a:r>
              <a:rPr lang="en-US" sz="3200" b="1" dirty="0">
                <a:solidFill>
                  <a:srgbClr val="002060"/>
                </a:solidFill>
                <a:latin typeface="NikoshBAN" pitchFamily="2" charset="0"/>
                <a:cs typeface="NikoshBAN" pitchFamily="2" charset="0"/>
              </a:rPr>
              <a:t> ৮ </a:t>
            </a:r>
            <a:r>
              <a:rPr lang="en-US" sz="3200" b="1" dirty="0" err="1">
                <a:solidFill>
                  <a:srgbClr val="002060"/>
                </a:solidFill>
                <a:latin typeface="NikoshBAN" pitchFamily="2" charset="0"/>
                <a:cs typeface="NikoshBAN" pitchFamily="2" charset="0"/>
              </a:rPr>
              <a:t>মণ</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চাল</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পাওয়া</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যেত</a:t>
            </a:r>
            <a:r>
              <a:rPr lang="en-US" sz="3200" b="1" dirty="0">
                <a:solidFill>
                  <a:srgbClr val="002060"/>
                </a:solidFill>
                <a:latin typeface="NikoshBAN" pitchFamily="2" charset="0"/>
                <a:cs typeface="NikoshBAN" pitchFamily="2" charset="0"/>
              </a:rPr>
              <a:t>! </a:t>
            </a:r>
            <a:endParaRPr lang="en-US" sz="3200" b="1" dirty="0">
              <a:solidFill>
                <a:srgbClr val="002060"/>
              </a:solidFill>
              <a:latin typeface="SutonnyMJ" pitchFamily="2" charset="0"/>
              <a:cs typeface="SutonnyMJ" pitchFamily="2" charset="0"/>
            </a:endParaRPr>
          </a:p>
        </p:txBody>
      </p:sp>
      <p:sp>
        <p:nvSpPr>
          <p:cNvPr id="10" name="TextBox 9">
            <a:extLst>
              <a:ext uri="{FF2B5EF4-FFF2-40B4-BE49-F238E27FC236}">
                <a16:creationId xmlns:a16="http://schemas.microsoft.com/office/drawing/2014/main" xmlns="" id="{6F2463C9-13F7-45FA-AD64-510838F2A9AC}"/>
              </a:ext>
            </a:extLst>
          </p:cNvPr>
          <p:cNvSpPr txBox="1"/>
          <p:nvPr/>
        </p:nvSpPr>
        <p:spPr>
          <a:xfrm>
            <a:off x="7008812" y="5786735"/>
            <a:ext cx="4648200" cy="461665"/>
          </a:xfrm>
          <a:prstGeom prst="rect">
            <a:avLst/>
          </a:prstGeom>
          <a:solidFill>
            <a:srgbClr val="FFFF00"/>
          </a:solidFill>
        </p:spPr>
        <p:txBody>
          <a:bodyPr wrap="square" rtlCol="0">
            <a:spAutoFit/>
          </a:bodyPr>
          <a:lstStyle/>
          <a:p>
            <a:pPr algn="ctr"/>
            <a:r>
              <a:rPr lang="en-US" b="1" dirty="0" err="1">
                <a:solidFill>
                  <a:srgbClr val="002060"/>
                </a:solidFill>
                <a:latin typeface="NikoshBAN" pitchFamily="2" charset="0"/>
                <a:cs typeface="NikoshBAN" pitchFamily="2" charset="0"/>
              </a:rPr>
              <a:t>বর্তমানে</a:t>
            </a:r>
            <a:r>
              <a:rPr lang="en-US" b="1" dirty="0">
                <a:solidFill>
                  <a:srgbClr val="002060"/>
                </a:solidFill>
                <a:latin typeface="NikoshBAN" pitchFamily="2" charset="0"/>
                <a:cs typeface="NikoshBAN" pitchFamily="2" charset="0"/>
              </a:rPr>
              <a:t> ১ </a:t>
            </a:r>
            <a:r>
              <a:rPr lang="en-US" b="1" dirty="0" err="1">
                <a:solidFill>
                  <a:srgbClr val="002060"/>
                </a:solidFill>
                <a:latin typeface="NikoshBAN" pitchFamily="2" charset="0"/>
                <a:cs typeface="NikoshBAN" pitchFamily="2" charset="0"/>
              </a:rPr>
              <a:t>কে.জি</a:t>
            </a:r>
            <a:r>
              <a:rPr lang="en-US" b="1" dirty="0">
                <a:solidFill>
                  <a:srgbClr val="002060"/>
                </a:solidFill>
                <a:latin typeface="NikoshBAN" pitchFamily="2" charset="0"/>
                <a:cs typeface="NikoshBAN" pitchFamily="2" charset="0"/>
              </a:rPr>
              <a:t> </a:t>
            </a:r>
            <a:r>
              <a:rPr lang="en-US" b="1" dirty="0" err="1">
                <a:solidFill>
                  <a:srgbClr val="002060"/>
                </a:solidFill>
                <a:latin typeface="NikoshBAN" pitchFamily="2" charset="0"/>
                <a:cs typeface="NikoshBAN" pitchFamily="2" charset="0"/>
              </a:rPr>
              <a:t>চালের</a:t>
            </a:r>
            <a:r>
              <a:rPr lang="en-US" b="1" dirty="0">
                <a:solidFill>
                  <a:srgbClr val="002060"/>
                </a:solidFill>
                <a:latin typeface="NikoshBAN" pitchFamily="2" charset="0"/>
                <a:cs typeface="NikoshBAN" pitchFamily="2" charset="0"/>
              </a:rPr>
              <a:t> </a:t>
            </a:r>
            <a:r>
              <a:rPr lang="en-US" b="1" dirty="0" err="1">
                <a:solidFill>
                  <a:srgbClr val="002060"/>
                </a:solidFill>
                <a:latin typeface="NikoshBAN" pitchFamily="2" charset="0"/>
                <a:cs typeface="NikoshBAN" pitchFamily="2" charset="0"/>
              </a:rPr>
              <a:t>দাম</a:t>
            </a:r>
            <a:r>
              <a:rPr lang="en-US" b="1" dirty="0">
                <a:solidFill>
                  <a:srgbClr val="002060"/>
                </a:solidFill>
                <a:latin typeface="NikoshBAN" pitchFamily="2" charset="0"/>
                <a:cs typeface="NikoshBAN" pitchFamily="2" charset="0"/>
              </a:rPr>
              <a:t> </a:t>
            </a:r>
            <a:r>
              <a:rPr lang="en-US" b="1" dirty="0" err="1">
                <a:solidFill>
                  <a:srgbClr val="002060"/>
                </a:solidFill>
                <a:latin typeface="NikoshBAN" pitchFamily="2" charset="0"/>
                <a:cs typeface="NikoshBAN" pitchFamily="2" charset="0"/>
              </a:rPr>
              <a:t>কত</a:t>
            </a:r>
            <a:r>
              <a:rPr lang="en-US" b="1" dirty="0">
                <a:solidFill>
                  <a:srgbClr val="002060"/>
                </a:solidFill>
                <a:latin typeface="NikoshBAN" pitchFamily="2" charset="0"/>
                <a:cs typeface="NikoshBAN" pitchFamily="2" charset="0"/>
              </a:rPr>
              <a:t>?</a:t>
            </a:r>
            <a:endParaRPr lang="en-US" b="1" dirty="0">
              <a:solidFill>
                <a:srgbClr val="002060"/>
              </a:solidFill>
              <a:latin typeface="SutonnyMJ" pitchFamily="2" charset="0"/>
              <a:cs typeface="SutonnyMJ" pitchFamily="2" charset="0"/>
            </a:endParaRPr>
          </a:p>
        </p:txBody>
      </p:sp>
      <p:pic>
        <p:nvPicPr>
          <p:cNvPr id="40964" name="Picture 4" descr="1-taka.jpg (690×258)"/>
          <p:cNvPicPr>
            <a:picLocks noChangeAspect="1" noChangeArrowheads="1"/>
          </p:cNvPicPr>
          <p:nvPr/>
        </p:nvPicPr>
        <p:blipFill>
          <a:blip r:embed="rId5"/>
          <a:srcRect/>
          <a:stretch>
            <a:fillRect/>
          </a:stretch>
        </p:blipFill>
        <p:spPr bwMode="auto">
          <a:xfrm>
            <a:off x="455612" y="438149"/>
            <a:ext cx="6553200" cy="2533651"/>
          </a:xfrm>
          <a:prstGeom prst="rect">
            <a:avLst/>
          </a:prstGeom>
          <a:noFill/>
        </p:spPr>
      </p:pic>
      <p:sp>
        <p:nvSpPr>
          <p:cNvPr id="14" name="Rectangle 13"/>
          <p:cNvSpPr/>
          <p:nvPr/>
        </p:nvSpPr>
        <p:spPr>
          <a:xfrm>
            <a:off x="7008812" y="452735"/>
            <a:ext cx="4724400" cy="400110"/>
          </a:xfrm>
          <a:prstGeom prst="rect">
            <a:avLst/>
          </a:prstGeom>
        </p:spPr>
        <p:txBody>
          <a:bodyPr wrap="square">
            <a:spAutoFit/>
          </a:bodyPr>
          <a:lstStyle/>
          <a:p>
            <a:r>
              <a:rPr lang="as-IN" sz="2000" b="1" u="sng" dirty="0">
                <a:hlinkClick r:id="rId6"/>
              </a:rPr>
              <a:t>১৯৭৪ সালের ১ টাকা এখনকার কত টাকা?</a:t>
            </a:r>
            <a:endParaRPr lang="as-IN" sz="2000" b="1" u="sng" dirty="0"/>
          </a:p>
        </p:txBody>
      </p:sp>
      <p:sp>
        <p:nvSpPr>
          <p:cNvPr id="15" name="Rectangle 14"/>
          <p:cNvSpPr/>
          <p:nvPr/>
        </p:nvSpPr>
        <p:spPr>
          <a:xfrm>
            <a:off x="455612" y="3011031"/>
            <a:ext cx="6248400" cy="2246769"/>
          </a:xfrm>
          <a:prstGeom prst="rect">
            <a:avLst/>
          </a:prstGeom>
        </p:spPr>
        <p:txBody>
          <a:bodyPr wrap="square">
            <a:spAutoFit/>
          </a:bodyPr>
          <a:lstStyle/>
          <a:p>
            <a:r>
              <a:rPr lang="as-IN" sz="2000" b="1" dirty="0">
                <a:solidFill>
                  <a:srgbClr val="002060"/>
                </a:solidFill>
              </a:rPr>
              <a:t>দেশ স্বাধীন হওয়ার পরও ২০ টাকায় এক মণ চাল পাওয়া যেত, ১ পয়সায় মিলত চকোলেট। ১৯৭৪ সালে চালের দাম বেড়ে প্রতিমণ ৪০ টাকায় পৌঁছলে দেশজুড়ে হাহাকার শুরু হয়েছিল। এর পরও ধনীর আদুরে দুলালেরা স্কুলে যাওয়ার সময় টিফিন বাবদ বড়জোর ৫০ পয়সা থেকে এক টাকা করে পেত মা-বাবার কাছ থেকে। তা দিয়ে আইসক্রিম, চকোলেট, ঝালমুড়িসহ বেশ কয়েকটি আইটেম মিলত।</a:t>
            </a:r>
            <a:endParaRPr lang="en-US"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0964"/>
                                        </p:tgtEl>
                                        <p:attrNameLst>
                                          <p:attrName>style.visibility</p:attrName>
                                        </p:attrNameLst>
                                      </p:cBhvr>
                                      <p:to>
                                        <p:strVal val="visible"/>
                                      </p:to>
                                    </p:set>
                                    <p:animEffect transition="in" filter="checkerboard(across)">
                                      <p:cBhvr>
                                        <p:cTn id="19" dur="1000"/>
                                        <p:tgtEl>
                                          <p:spTgt spid="40964"/>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4"/>
                                        </p:tgtEl>
                                        <p:attrNameLst>
                                          <p:attrName>style.visibility</p:attrName>
                                        </p:attrNameLst>
                                      </p:cBhvr>
                                      <p:to>
                                        <p:strVal val="visible"/>
                                      </p:to>
                                    </p:set>
                                    <p:anim calcmode="discrete" valueType="clr">
                                      <p:cBhvr override="childStyle">
                                        <p:cTn id="2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
                                        </p:tgtEl>
                                        <p:attrNameLst>
                                          <p:attrName>fillcolor</p:attrName>
                                        </p:attrNameLst>
                                      </p:cBhvr>
                                      <p:tavLst>
                                        <p:tav tm="0">
                                          <p:val>
                                            <p:clrVal>
                                              <a:schemeClr val="accent2"/>
                                            </p:clrVal>
                                          </p:val>
                                        </p:tav>
                                        <p:tav tm="50000">
                                          <p:val>
                                            <p:clrVal>
                                              <a:schemeClr val="hlink"/>
                                            </p:clrVal>
                                          </p:val>
                                        </p:tav>
                                      </p:tavLst>
                                    </p:anim>
                                    <p:set>
                                      <p:cBhvr>
                                        <p:cTn id="26" dur="80"/>
                                        <p:tgtEl>
                                          <p:spTgt spid="14"/>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30" y="159206"/>
            <a:ext cx="11904638" cy="6546395"/>
          </a:xfrm>
          <a:prstGeom prst="rect">
            <a:avLst/>
          </a:prstGeom>
          <a:noFill/>
          <a:ln w="254000">
            <a:solidFill>
              <a:schemeClr val="accent6">
                <a:lumMod val="75000"/>
              </a:schemeClr>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85" tIns="42193" rIns="84385" bIns="42193" numCol="1" spcCol="0" rtlCol="0" fromWordArt="0" anchor="ctr" anchorCtr="0" forceAA="0" compatLnSpc="1">
            <a:prstTxWarp prst="textNoShape">
              <a:avLst/>
            </a:prstTxWarp>
            <a:noAutofit/>
          </a:bodyPr>
          <a:lstStyle/>
          <a:p>
            <a:pPr algn="ctr"/>
            <a:endParaRPr lang="en-US" sz="2278"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xmlns="" val="0"/>
              </a:ext>
            </a:extLst>
          </a:blip>
          <a:srcRect b="4657"/>
          <a:stretch/>
        </p:blipFill>
        <p:spPr>
          <a:xfrm>
            <a:off x="382461" y="380903"/>
            <a:ext cx="11429347" cy="6127943"/>
          </a:xfrm>
          <a:prstGeom prst="rect">
            <a:avLst/>
          </a:prstGeom>
          <a:ln w="76200">
            <a:solidFill>
              <a:srgbClr val="0070C0"/>
            </a:solidFill>
          </a:ln>
        </p:spPr>
      </p:pic>
      <p:sp>
        <p:nvSpPr>
          <p:cNvPr id="4" name="Title 3"/>
          <p:cNvSpPr txBox="1">
            <a:spLocks/>
          </p:cNvSpPr>
          <p:nvPr/>
        </p:nvSpPr>
        <p:spPr>
          <a:xfrm>
            <a:off x="467187" y="426644"/>
            <a:ext cx="11274663" cy="1238250"/>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a:ln>
                  <a:noFill/>
                </a:ln>
                <a:solidFill>
                  <a:srgbClr val="FFFF00"/>
                </a:solidFill>
                <a:effectLst/>
                <a:uLnTx/>
                <a:uFillTx/>
                <a:latin typeface="+mn-lt"/>
                <a:ea typeface="+mn-ea"/>
                <a:cs typeface="+mn-cs"/>
              </a:rPr>
              <a:t>আজকের</a:t>
            </a:r>
            <a:r>
              <a:rPr kumimoji="0" lang="en-US" sz="6600" b="0" i="0" u="none" strike="noStrike" kern="1200" cap="none" spc="0" normalizeH="0" baseline="0" noProof="0" dirty="0">
                <a:ln>
                  <a:noFill/>
                </a:ln>
                <a:solidFill>
                  <a:srgbClr val="FFFF00"/>
                </a:solidFill>
                <a:effectLst/>
                <a:uLnTx/>
                <a:uFillTx/>
                <a:latin typeface="+mn-lt"/>
                <a:ea typeface="+mn-ea"/>
                <a:cs typeface="+mn-cs"/>
              </a:rPr>
              <a:t> </a:t>
            </a:r>
            <a:r>
              <a:rPr kumimoji="0" lang="en-US" sz="6600" b="0" i="0" u="none" strike="noStrike" kern="1200" cap="none" spc="0" normalizeH="0" baseline="0" noProof="0" dirty="0" err="1">
                <a:ln>
                  <a:noFill/>
                </a:ln>
                <a:solidFill>
                  <a:srgbClr val="FFFF00"/>
                </a:solidFill>
                <a:effectLst/>
                <a:uLnTx/>
                <a:uFillTx/>
                <a:latin typeface="+mn-lt"/>
                <a:ea typeface="+mn-ea"/>
                <a:cs typeface="+mn-cs"/>
              </a:rPr>
              <a:t>পাঠ</a:t>
            </a:r>
            <a:r>
              <a:rPr kumimoji="0" lang="en-US" sz="6600" b="0" i="0" u="none" strike="noStrike" kern="1200" cap="none" spc="0" normalizeH="0" baseline="0" noProof="0" dirty="0">
                <a:ln>
                  <a:noFill/>
                </a:ln>
                <a:solidFill>
                  <a:srgbClr val="FFFF00"/>
                </a:solidFill>
                <a:effectLst/>
                <a:uLnTx/>
                <a:uFillTx/>
                <a:latin typeface="+mn-lt"/>
                <a:ea typeface="+mn-ea"/>
                <a:cs typeface="+mn-cs"/>
              </a:rPr>
              <a:t> </a:t>
            </a:r>
            <a:r>
              <a:rPr kumimoji="0" lang="en-US" sz="6600" b="0" i="0" u="none" strike="noStrike" kern="1200" cap="none" spc="0" normalizeH="0" baseline="0" noProof="0" dirty="0" err="1">
                <a:ln>
                  <a:noFill/>
                </a:ln>
                <a:solidFill>
                  <a:srgbClr val="FFFF00"/>
                </a:solidFill>
                <a:effectLst/>
                <a:uLnTx/>
                <a:uFillTx/>
                <a:latin typeface="+mn-lt"/>
                <a:ea typeface="+mn-ea"/>
                <a:cs typeface="+mn-cs"/>
              </a:rPr>
              <a:t>শিরোনামঃ</a:t>
            </a:r>
            <a:endParaRPr kumimoji="0" lang="en-US" sz="8000" b="0" i="0" u="none" strike="noStrike" kern="1200" cap="none" spc="0" normalizeH="0" baseline="0" noProof="0" dirty="0">
              <a:ln>
                <a:noFill/>
              </a:ln>
              <a:solidFill>
                <a:srgbClr val="FFFF00"/>
              </a:solidFill>
              <a:effectLst/>
              <a:uLnTx/>
              <a:uFillTx/>
              <a:latin typeface="Vrinda" pitchFamily="34" charset="0"/>
              <a:ea typeface="+mn-ea"/>
              <a:cs typeface="Vrinda" pitchFamily="34" charset="0"/>
            </a:endParaRPr>
          </a:p>
        </p:txBody>
      </p:sp>
      <p:sp>
        <p:nvSpPr>
          <p:cNvPr id="5" name="Title 3"/>
          <p:cNvSpPr txBox="1">
            <a:spLocks/>
          </p:cNvSpPr>
          <p:nvPr/>
        </p:nvSpPr>
        <p:spPr>
          <a:xfrm>
            <a:off x="467187" y="1722043"/>
            <a:ext cx="11277600" cy="4697904"/>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lvl="0" algn="ctr" defTabSz="914400">
              <a:lnSpc>
                <a:spcPct val="90000"/>
              </a:lnSpc>
              <a:spcBef>
                <a:spcPct val="0"/>
              </a:spcBef>
              <a:defRPr/>
            </a:pPr>
            <a:endParaRPr lang="en-US" sz="8800" b="1" dirty="0">
              <a:solidFill>
                <a:srgbClr val="FFFF00"/>
              </a:solidFill>
            </a:endParaRPr>
          </a:p>
          <a:p>
            <a:pPr lvl="0" algn="ctr" defTabSz="914400">
              <a:lnSpc>
                <a:spcPct val="90000"/>
              </a:lnSpc>
              <a:spcBef>
                <a:spcPct val="0"/>
              </a:spcBef>
              <a:defRPr/>
            </a:pPr>
            <a:r>
              <a:rPr lang="as-IN" sz="11500" b="1" dirty="0">
                <a:solidFill>
                  <a:srgbClr val="FFFF00"/>
                </a:solidFill>
              </a:rPr>
              <a:t>অর্থের সময়মূল্য</a:t>
            </a:r>
            <a:endParaRPr kumimoji="0" lang="en-US" sz="277800" b="0" i="0" u="none" strike="noStrike" kern="1200" cap="none" spc="0" normalizeH="0" baseline="0" noProof="0" dirty="0">
              <a:ln>
                <a:noFill/>
              </a:ln>
              <a:solidFill>
                <a:srgbClr val="FFFF00"/>
              </a:solidFill>
              <a:effectLst/>
              <a:uLnTx/>
              <a:uFillTx/>
              <a:latin typeface="SutonnyMJ" pitchFamily="2" charset="0"/>
              <a:cs typeface="Vrind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webextension1.xml><?xml version="1.0" encoding="utf-8"?>
<we:webextension xmlns:we="http://schemas.microsoft.com/office/webextensions/webextension/2010/11" id="{55307E32-2893-4DFD-8AB3-80A0E4FBC95C}">
  <we:reference id="WA104382064" version="1.0.0.2" store="en-US" storeType="omex"/>
  <we:alternateReferences>
    <we:reference id="WA104382064" version="1.0.0.2" store="omex" storeType="omex"/>
  </we:alternateReferences>
  <we:properties>
    <we:property name="clocktype" value="&quot;digital&quot;"/>
    <we:property name="HH" value="0"/>
    <we:property name="MM" value="20"/>
    <we:property name="SS" value="0"/>
    <we:property name="HH-reminder" value="&quot;--&quot;"/>
    <we:property name="MM-reminder" value="&quot;--&quot;"/>
    <we:property name="SS-reminder" value="&quot;--&quot;"/>
    <we:property name="interval" value="5"/>
    <we:property name="tickType" value="&quot;tick&quot;"/>
    <we:property name="timeupType" value="&quot;alarm&quot;"/>
    <we:property name="canvasw" value="138"/>
    <we:property name="canvash" value="138"/>
    <we:property name="radius" value="62.1"/>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2589</TotalTime>
  <Words>288</Words>
  <Application>Microsoft Office PowerPoint</Application>
  <PresentationFormat>Custom</PresentationFormat>
  <Paragraphs>51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Mahveen</dc:creator>
  <cp:lastModifiedBy>Mahveen</cp:lastModifiedBy>
  <cp:revision>1634</cp:revision>
  <dcterms:created xsi:type="dcterms:W3CDTF">2020-06-23T07:13:48Z</dcterms:created>
  <dcterms:modified xsi:type="dcterms:W3CDTF">2021-04-20T21:15:16Z</dcterms:modified>
</cp:coreProperties>
</file>