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2" r:id="rId6"/>
    <p:sldId id="260" r:id="rId7"/>
    <p:sldId id="261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92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CAB23D5-0657-4B38-87C9-2C5262543B46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0A7AC6-DC8E-4B67-826C-C738416AFDA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7AC6-DC8E-4B67-826C-C738416AFDA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PPM-Parts</a:t>
            </a:r>
            <a:r>
              <a:rPr lang="en-US" baseline="0" dirty="0" smtClean="0"/>
              <a:t> Per Million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0A7AC6-DC8E-4B67-826C-C738416AFDA7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en-US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eg"/><Relationship Id="rId4" Type="http://schemas.openxmlformats.org/officeDocument/2006/relationships/image" Target="../media/image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0.gif"/><Relationship Id="rId4" Type="http://schemas.openxmlformats.org/officeDocument/2006/relationships/image" Target="../media/image19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autiful-flower-animated-gif2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228600"/>
            <a:ext cx="8475064" cy="6477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10000" y="762000"/>
            <a:ext cx="4648200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1500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আজকের পাঠে স্বাগতম   </a:t>
            </a:r>
            <a:endParaRPr lang="en-US" sz="11500" dirty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214860" y="228600"/>
            <a:ext cx="8471940" cy="4549461"/>
            <a:chOff x="214860" y="228600"/>
            <a:chExt cx="8471940" cy="4549461"/>
          </a:xfrm>
        </p:grpSpPr>
        <p:pic>
          <p:nvPicPr>
            <p:cNvPr id="4" name="Picture 3" descr="pond-pukur-600x321.jpg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8600" y="228600"/>
              <a:ext cx="8458200" cy="4525137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14860" y="4008620"/>
              <a:ext cx="8458200" cy="769441"/>
            </a:xfrm>
            <a:prstGeom prst="rect">
              <a:avLst/>
            </a:prstGeom>
            <a:blipFill>
              <a:blip r:embed="rId4"/>
              <a:tile tx="0" ty="0" sx="100000" sy="100000" flip="none" algn="tl"/>
            </a:blipFill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মাছ চাষের পুকুরের পানির গুণাগুণ</a:t>
              </a:r>
              <a:r>
                <a:rPr lang="en-US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(</a:t>
              </a:r>
              <a:r>
                <a:rPr lang="bn-BD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রাসায়নিক</a:t>
              </a:r>
              <a:r>
                <a:rPr lang="en-US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)</a:t>
              </a:r>
              <a:r>
                <a:rPr lang="bn-BD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endPara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6" name="TextBox 5"/>
          <p:cNvSpPr txBox="1"/>
          <p:nvPr/>
        </p:nvSpPr>
        <p:spPr>
          <a:xfrm>
            <a:off x="134910" y="4875550"/>
            <a:ext cx="85344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দ্রবীভুত অক্সিজেন- 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পুকুরের পানিতে অক্সিজেনের পরিমাণ কমপক্ষে ৫ মিলিগ্রাম/লিটার।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38660" y="4919008"/>
            <a:ext cx="8534400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দ্রবীভুত</a:t>
            </a:r>
            <a:r>
              <a:rPr lang="en-US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CO</a:t>
            </a:r>
            <a:r>
              <a:rPr lang="en-US" sz="32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কার্বন ডাইঅক্সাইডের মাত্রা ১২ মিলি গ্রাম/লিটারের নিচে থাকলে মাছ ও চিংড়ির জন্য বিষাক্ত নয়।  ভালো মাছ উৎপাদনে (১-২) </a:t>
            </a:r>
            <a:r>
              <a:rPr lang="en-US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PPM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থাকা প্রয়োজন। 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49900" y="4876800"/>
            <a:ext cx="85344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 পিএইচ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মাছ চাষের জন্য </a:t>
            </a:r>
            <a:r>
              <a:rPr lang="en-US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pH 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এর মান ৬.৫ থেকে ৮.৫ মধ্যে হলে ভালো হয়।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19920" y="4876800"/>
            <a:ext cx="8534400" cy="1384995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*ফসফরাস</a:t>
            </a:r>
            <a:r>
              <a:rPr lang="en-US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অতি অল্প পরিমাণ ফসফরাস এর উপস্থিতিতে ফাইটোপ্লাংটন জন্মায়।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228600" y="5829300"/>
          <a:ext cx="1219200" cy="1028700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grpSp>
        <p:nvGrpSpPr>
          <p:cNvPr id="7" name="Group 6"/>
          <p:cNvGrpSpPr/>
          <p:nvPr/>
        </p:nvGrpSpPr>
        <p:grpSpPr>
          <a:xfrm>
            <a:off x="685800" y="169890"/>
            <a:ext cx="7924800" cy="5773710"/>
            <a:chOff x="-4419600" y="2439650"/>
            <a:chExt cx="7848600" cy="5943600"/>
          </a:xfrm>
        </p:grpSpPr>
        <p:pic>
          <p:nvPicPr>
            <p:cNvPr id="5" name="Picture 4" descr="NazmaMahbub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-4419600" y="2439650"/>
              <a:ext cx="7848600" cy="5943600"/>
            </a:xfrm>
            <a:prstGeom prst="roundRect">
              <a:avLst>
                <a:gd name="adj" fmla="val 16667"/>
              </a:avLst>
            </a:prstGeom>
            <a:ln>
              <a:noFill/>
            </a:ln>
            <a:effectLst>
              <a:outerShdw blurRad="76200" dist="38100" dir="78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contrasting" dir="t">
                <a:rot lat="0" lon="0" rev="4200000"/>
              </a:lightRig>
            </a:scene3d>
            <a:sp3d prstMaterial="plastic">
              <a:bevelT w="381000" h="114300" prst="relaxedInset"/>
              <a:contourClr>
                <a:srgbClr val="969696"/>
              </a:contourClr>
            </a:sp3d>
          </p:spPr>
        </p:pic>
        <p:sp>
          <p:nvSpPr>
            <p:cNvPr id="6" name="TextBox 5"/>
            <p:cNvSpPr txBox="1"/>
            <p:nvPr/>
          </p:nvSpPr>
          <p:spPr>
            <a:xfrm>
              <a:off x="-2209800" y="2514600"/>
              <a:ext cx="36576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60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মূল্যায়ন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0b85bd2b987a654c120a30850b59083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" y="0"/>
            <a:ext cx="3352800" cy="25146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TextBox 2"/>
          <p:cNvSpPr txBox="1"/>
          <p:nvPr/>
        </p:nvSpPr>
        <p:spPr>
          <a:xfrm>
            <a:off x="3962400" y="533400"/>
            <a:ext cx="41910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algn="ctr"/>
            <a:r>
              <a:rPr lang="bn-BD" sz="72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বাড়ীর কাজ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8600" y="2517100"/>
            <a:ext cx="8229600" cy="1938992"/>
          </a:xfrm>
          <a:prstGeom prst="rect">
            <a:avLst/>
          </a:prstGeom>
          <a:blipFill>
            <a:blip r:embed="rId4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মাছ চাষ করে স্বাবলম্বী হওয়ার প্রত্যয়ে তোমার বাবা তোমাদের বাড়ীর পাশের জমিতে একটি পুকুর খনন করবে । </a:t>
            </a:r>
            <a:endParaRPr lang="en-US" sz="3600" b="1" dirty="0" smtClean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4634460"/>
            <a:ext cx="8382000" cy="2123658"/>
          </a:xfrm>
          <a:prstGeom prst="rect">
            <a:avLst/>
          </a:prstGeom>
          <a:blipFill>
            <a:blip r:embed="rId5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*</a:t>
            </a:r>
            <a:r>
              <a:rPr lang="bn-BD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ভাল মাছ চাষের জন্য ছেলে হিসেবে তোমার বাবাকে তুমি কোন কোন বৈশিষ্ট্যের পুকুর খনন করার প্রস্তাব দেবে?  </a:t>
            </a:r>
            <a:endParaRPr lang="en-US" sz="3600" b="1" dirty="0" smtClean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-220650.jpg"/>
          <p:cNvPicPr>
            <a:picLocks noChangeAspect="1"/>
          </p:cNvPicPr>
          <p:nvPr/>
        </p:nvPicPr>
        <p:blipFill>
          <a:blip r:embed="rId3"/>
          <a:srcRect r="6286" b="13544"/>
          <a:stretch>
            <a:fillRect/>
          </a:stretch>
        </p:blipFill>
        <p:spPr>
          <a:xfrm rot="20865915">
            <a:off x="459257" y="620506"/>
            <a:ext cx="5265690" cy="27412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 descr="Keefers_BeautifulFlowers3046-1-1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4552250">
            <a:off x="4424785" y="2396768"/>
            <a:ext cx="2980614" cy="4848465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Picture 5" descr="a9e19557baefa73418e0f052915dc0f7_animation-bundle-bird-animations-birds-gifs-and-birds-clipart-all-_452-33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132735">
            <a:off x="5943600" y="228600"/>
            <a:ext cx="2697297" cy="1981200"/>
          </a:xfrm>
          <a:prstGeom prst="rect">
            <a:avLst/>
          </a:prstGeom>
        </p:spPr>
      </p:pic>
      <p:pic>
        <p:nvPicPr>
          <p:cNvPr id="7" name="Picture 6" descr="a9e19557baefa73418e0f052915dc0f7_animation-bundle-bird-animations-birds-gifs-and-birds-clipart-all-_452-332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20493150">
            <a:off x="244158" y="4500943"/>
            <a:ext cx="2697297" cy="19812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962400" y="4114800"/>
            <a:ext cx="3429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9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ধন্যবাদ  </a:t>
            </a:r>
            <a:endParaRPr lang="en-US" sz="96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 builtIn="1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69890" y="1066800"/>
            <a:ext cx="5638800" cy="2800767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পার্থ সারথী নাথ, 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সহকারি শিক্ষক,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লতিফপুর আলহাজ্ব আবদুল জলিল উচ্চ বিদ্যালয়, সীতাকুন্ড, চট্টগ্রাম।</a:t>
            </a:r>
          </a:p>
          <a:p>
            <a:pPr algn="ctr"/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মোবাইল- ০১৮৩৯৯২৮৬০৬</a:t>
            </a:r>
          </a:p>
          <a:p>
            <a:pPr algn="ctr"/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Email-parthaict2019@gmail,com</a:t>
            </a:r>
            <a:endParaRPr lang="en-US" sz="2800" dirty="0">
              <a:solidFill>
                <a:schemeClr val="accent3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Down Ribbon 4"/>
          <p:cNvSpPr/>
          <p:nvPr/>
        </p:nvSpPr>
        <p:spPr>
          <a:xfrm>
            <a:off x="304800" y="228600"/>
            <a:ext cx="8382000" cy="685800"/>
          </a:xfrm>
          <a:prstGeom prst="ribbon">
            <a:avLst/>
          </a:prstGeom>
          <a:blipFill>
            <a:blip r:embed="rId4"/>
            <a:tile tx="0" ty="0" sx="100000" sy="100000" flip="none" algn="tl"/>
          </a:blip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5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5400" dirty="0"/>
          </a:p>
        </p:txBody>
      </p:sp>
      <p:sp>
        <p:nvSpPr>
          <p:cNvPr id="6" name="TextBox 5"/>
          <p:cNvSpPr txBox="1"/>
          <p:nvPr/>
        </p:nvSpPr>
        <p:spPr>
          <a:xfrm>
            <a:off x="228600" y="4114800"/>
            <a:ext cx="4876800" cy="2369880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কৃষিশিক্ষা, </a:t>
            </a:r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শ্রেণিঃ ৯ম-১০ম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অধ্যায়-২য় (২য় পরিচ্ছেদ)</a:t>
            </a:r>
          </a:p>
          <a:p>
            <a:pPr algn="ctr"/>
            <a:r>
              <a:rPr lang="bn-BD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সময়-৫০ মিনিট </a:t>
            </a:r>
            <a:endParaRPr lang="en-US" sz="36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BD" sz="28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তারিখ-২১.০৪.২০২১খ্রি.  </a:t>
            </a:r>
            <a:endParaRPr lang="en-US" sz="28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 descr="IMG-20190711-WA000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873760"/>
            <a:ext cx="2438400" cy="308864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Picture 7" descr="kreshi shikha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48400" y="4038600"/>
            <a:ext cx="1828800" cy="245444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ond_of_beside_the_12_Auliar_mazar_in_Panchagar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760" y="168640"/>
            <a:ext cx="8153400" cy="5405923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2057400" y="5867400"/>
            <a:ext cx="4876800" cy="76944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ছবিতে কী দেখতে পাচ্ছ?  </a:t>
            </a:r>
            <a:endParaRPr lang="en-US" sz="44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NazmaMahbub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620" y="219230"/>
            <a:ext cx="8254580" cy="5657850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4" name="TextBox 3"/>
          <p:cNvSpPr txBox="1"/>
          <p:nvPr/>
        </p:nvSpPr>
        <p:spPr>
          <a:xfrm>
            <a:off x="1143000" y="1600200"/>
            <a:ext cx="6934200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138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মাছের পুকুর  </a:t>
            </a:r>
            <a:endParaRPr lang="en-US" sz="13800" b="1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0" y="304800"/>
            <a:ext cx="2971800" cy="110799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571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6600" dirty="0" smtClean="0">
                <a:solidFill>
                  <a:srgbClr val="0033CC"/>
                </a:solidFill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6600" dirty="0">
              <a:solidFill>
                <a:srgbClr val="0033CC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28600" y="1676400"/>
            <a:ext cx="8382000" cy="347787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</p:spPr>
        <p:txBody>
          <a:bodyPr wrap="square" rtlCol="0">
            <a:spAutoFit/>
          </a:bodyPr>
          <a:lstStyle/>
          <a:p>
            <a:pPr marL="457200" indent="-457200" algn="just">
              <a:buFont typeface="Wingdings" pitchFamily="2" charset="2"/>
              <a:buChar char="v"/>
            </a:pPr>
            <a:r>
              <a:rPr lang="en-US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আদর্শ পুকুরের বৈশিষ্ট্য ব্যাখা করতে পারবে।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পুকুরের পানির ভৌত গুনাগুন বর্ণনা করতে পারবে।</a:t>
            </a:r>
          </a:p>
          <a:p>
            <a:pPr marL="457200" indent="-457200" algn="just">
              <a:buFont typeface="Wingdings" pitchFamily="2" charset="2"/>
              <a:buChar char="v"/>
            </a:pPr>
            <a:r>
              <a:rPr lang="bn-BD" sz="4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পুকুরের পানির রাসায়নিক গুনাগুন বর্ণনা করতে পারবে।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images (3).jpg"/>
          <p:cNvPicPr>
            <a:picLocks noChangeAspect="1"/>
          </p:cNvPicPr>
          <p:nvPr/>
        </p:nvPicPr>
        <p:blipFill>
          <a:blip r:embed="rId2"/>
          <a:srcRect b="10000"/>
          <a:stretch>
            <a:fillRect/>
          </a:stretch>
        </p:blipFill>
        <p:spPr>
          <a:xfrm>
            <a:off x="228600" y="1219200"/>
            <a:ext cx="8077200" cy="541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grpSp>
        <p:nvGrpSpPr>
          <p:cNvPr id="23" name="Group 22"/>
          <p:cNvGrpSpPr/>
          <p:nvPr/>
        </p:nvGrpSpPr>
        <p:grpSpPr>
          <a:xfrm>
            <a:off x="1447800" y="304800"/>
            <a:ext cx="5758004" cy="1752599"/>
            <a:chOff x="-2133600" y="3657600"/>
            <a:chExt cx="5758004" cy="1752599"/>
          </a:xfrm>
        </p:grpSpPr>
        <p:sp>
          <p:nvSpPr>
            <p:cNvPr id="2" name="TextBox 1"/>
            <p:cNvSpPr txBox="1"/>
            <p:nvPr/>
          </p:nvSpPr>
          <p:spPr>
            <a:xfrm>
              <a:off x="-2133600" y="3657600"/>
              <a:ext cx="5758004" cy="7694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পুকুরের ঊচু পাড় হবে।    </a:t>
              </a:r>
              <a:endParaRPr lang="en-US" sz="44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cxnSp>
          <p:nvCxnSpPr>
            <p:cNvPr id="7" name="Straight Arrow Connector 6"/>
            <p:cNvCxnSpPr>
              <a:stCxn id="2" idx="2"/>
            </p:cNvCxnSpPr>
            <p:nvPr/>
          </p:nvCxnSpPr>
          <p:spPr>
            <a:xfrm rot="5400000">
              <a:off x="-118878" y="4545919"/>
              <a:ext cx="983159" cy="745402"/>
            </a:xfrm>
            <a:prstGeom prst="straightConnector1">
              <a:avLst/>
            </a:prstGeom>
            <a:ln w="571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5" name="TextBox 14"/>
          <p:cNvSpPr txBox="1"/>
          <p:nvPr/>
        </p:nvSpPr>
        <p:spPr>
          <a:xfrm>
            <a:off x="152400" y="304800"/>
            <a:ext cx="8534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মাটি দোআঁশ, পলি-দোআঁশ, এটেল- দোআঁশ হলে ভাল হয়।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28600" y="0"/>
            <a:ext cx="85344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গভীরতা ০.৭৫-২ মিটার সুবিধা জনক, খোলামেলা, আয়তন ২০-২৫ শতক হলে ভাল।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xit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2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8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xit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5" grpId="1" animBg="1"/>
      <p:bldP spid="21" grpId="0" animBg="1"/>
      <p:bldP spid="21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nnamed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1447800"/>
            <a:ext cx="8001000" cy="541020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" name="TextBox 2"/>
          <p:cNvSpPr txBox="1"/>
          <p:nvPr/>
        </p:nvSpPr>
        <p:spPr>
          <a:xfrm>
            <a:off x="228600" y="134910"/>
            <a:ext cx="8534400" cy="1200329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পুকুরের আকৃতি আয়তাকার হলে ভালো। জাল টেনে মাছ আহরণ করা সহজ হয়।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228600"/>
            <a:ext cx="8534400" cy="646331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পুকুরের পাড়গুলো  ১</a:t>
            </a:r>
            <a:r>
              <a:rPr lang="en-US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: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২ হারে ঢালু হলে সবচেয়ে ভালো।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8600" y="5029200"/>
            <a:ext cx="8534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আদর্শ পুকুরের ৪টি বৈশিষ্ট্য লিখ (পানি সম্পর্কিত) 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8600" y="5867400"/>
            <a:ext cx="8534400" cy="707886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* আদর্শ পুকুরের ৪টি বৈশিষ্ট্য লিখ (আকৃতি সম্পর্কিত)  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" name="Picture 4" descr="Pond_of_beside_the_12_Auliar_mazar_in_Panchagarh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600" y="29980"/>
            <a:ext cx="8305800" cy="4953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2286000" y="228600"/>
            <a:ext cx="365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BD" sz="6000" b="1" dirty="0" smtClean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জোড়ায় কাজ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228600" y="74950"/>
            <a:ext cx="8458200" cy="4724399"/>
            <a:chOff x="228600" y="74950"/>
            <a:chExt cx="8458200" cy="4724399"/>
          </a:xfrm>
        </p:grpSpPr>
        <p:pic>
          <p:nvPicPr>
            <p:cNvPr id="4" name="Picture 3" descr="Sahara-fish.jpg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28600" y="74950"/>
              <a:ext cx="8458200" cy="4724399"/>
            </a:xfrm>
            <a:prstGeom prst="rect">
              <a:avLst/>
            </a:prstGeom>
          </p:spPr>
        </p:pic>
        <p:sp>
          <p:nvSpPr>
            <p:cNvPr id="5" name="TextBox 4"/>
            <p:cNvSpPr txBox="1"/>
            <p:nvPr/>
          </p:nvSpPr>
          <p:spPr>
            <a:xfrm>
              <a:off x="228600" y="94940"/>
              <a:ext cx="8001000" cy="769441"/>
            </a:xfrm>
            <a:prstGeom prst="rect">
              <a:avLst/>
            </a:prstGeom>
            <a:blipFill>
              <a:blip r:embed="rId3"/>
              <a:tile tx="0" ty="0" sx="100000" sy="100000" flip="none" algn="tl"/>
            </a:blipFill>
            <a:ln w="38100">
              <a:solidFill>
                <a:srgbClr val="00206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bn-BD" sz="4400" b="1" dirty="0" smtClean="0">
                  <a:solidFill>
                    <a:srgbClr val="C00000"/>
                  </a:solidFill>
                  <a:latin typeface="NikoshBAN" pitchFamily="2" charset="0"/>
                  <a:cs typeface="NikoshBAN" pitchFamily="2" charset="0"/>
                </a:rPr>
                <a:t>মাছ চাষের পুকুরের পানির গুণাগুণ (ভৌত)  </a:t>
              </a:r>
              <a:endParaRPr lang="en-US" sz="44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41160" y="4954250"/>
            <a:ext cx="8534400" cy="1815882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গভীরতা- 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বেশি গভীর হলে সূর্যের আলো শেষ পর্যন্ত পৌঁছে না। ফলে প্লাংকটন তৈরি হয় না।  অগভীর হলে গ্রীষ্মকালে পানি অতিরিক্ত গরম হয়ে যায়।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53650" y="4876800"/>
            <a:ext cx="8534400" cy="707886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তাপমাত্রা- 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তাপমাত্রা বৃদ্ধির উপর মাছের বৃদ্ধি নির্ভর করে।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38660" y="4876800"/>
            <a:ext cx="8534400" cy="1261884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ঘোলাত্ব- </a:t>
            </a:r>
            <a:r>
              <a:rPr lang="bn-BD" sz="36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 ঘোলা হলে সূর্যালোক প্রবেশে বাঁধা পায় ফলে প্রাকৃতিক খাদ্য উৎপাদনে ব্যাহত হয়। </a:t>
            </a:r>
            <a:endParaRPr lang="en-US" sz="36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34910" y="4875550"/>
            <a:ext cx="8534400" cy="1384995"/>
          </a:xfrm>
          <a:prstGeom prst="rect">
            <a:avLst/>
          </a:prstGeom>
          <a:blipFill>
            <a:blip r:embed="rId3"/>
            <a:tile tx="0" ty="0" sx="100000" sy="100000" flip="none" algn="tl"/>
          </a:blipFill>
          <a:ln w="3810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BD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* সূর্যালোক- </a:t>
            </a:r>
            <a:r>
              <a:rPr lang="bn-BD" sz="4000" b="1" dirty="0" smtClean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সূর্যালোক বেশি পড়লে সালোকসংশ্লেষণ ভালো হয়। </a:t>
            </a:r>
            <a:endParaRPr lang="en-US" sz="4000" b="1" dirty="0" smtClean="0">
              <a:solidFill>
                <a:schemeClr val="accent3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2" fill="hold" grpId="1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0"/>
                                  </p:iterate>
                                  <p:childTnLs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9" grpId="0" animBg="1"/>
      <p:bldP spid="9" grpId="1" animBg="1"/>
      <p:bldP spid="10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498</TotalTime>
  <Words>344</Words>
  <Application>Microsoft Office PowerPoint</Application>
  <PresentationFormat>On-screen Show (4:3)</PresentationFormat>
  <Paragraphs>43</Paragraphs>
  <Slides>13</Slides>
  <Notes>2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5" baseType="lpstr">
      <vt:lpstr>Oriel</vt:lpstr>
      <vt:lpstr>Packager Shell Object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TSS</dc:creator>
  <cp:lastModifiedBy>TSS</cp:lastModifiedBy>
  <cp:revision>94</cp:revision>
  <dcterms:created xsi:type="dcterms:W3CDTF">2006-08-16T00:00:00Z</dcterms:created>
  <dcterms:modified xsi:type="dcterms:W3CDTF">2021-04-21T14:45:33Z</dcterms:modified>
</cp:coreProperties>
</file>